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05" r:id="rId3"/>
    <p:sldId id="406" r:id="rId4"/>
    <p:sldId id="389" r:id="rId5"/>
    <p:sldId id="390" r:id="rId6"/>
    <p:sldId id="391" r:id="rId7"/>
    <p:sldId id="392" r:id="rId8"/>
    <p:sldId id="394" r:id="rId9"/>
    <p:sldId id="393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28" r:id="rId21"/>
    <p:sldId id="339" r:id="rId22"/>
    <p:sldId id="342" r:id="rId23"/>
    <p:sldId id="343" r:id="rId24"/>
    <p:sldId id="344" r:id="rId25"/>
    <p:sldId id="345" r:id="rId26"/>
    <p:sldId id="347" r:id="rId27"/>
    <p:sldId id="348" r:id="rId28"/>
    <p:sldId id="349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2" r:id="rId39"/>
    <p:sldId id="363" r:id="rId40"/>
    <p:sldId id="364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</p:sldIdLst>
  <p:sldSz cx="9144000" cy="6858000" type="screen4x3"/>
  <p:notesSz cx="6858000" cy="9144000"/>
  <p:defaultTextStyle>
    <a:defPPr>
      <a:defRPr lang="en-US"/>
    </a:defPPr>
    <a:lvl1pPr marL="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5"/>
    <p:restoredTop sz="94505"/>
  </p:normalViewPr>
  <p:slideViewPr>
    <p:cSldViewPr snapToGrid="0" snapToObjects="1">
      <p:cViewPr varScale="1">
        <p:scale>
          <a:sx n="79" d="100"/>
          <a:sy n="79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6F35D-34AE-8E48-ADF2-B3E947055B91}" type="datetimeFigureOut">
              <a:rPr lang="en-US" smtClean="0"/>
              <a:t>30/11/17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377B-9D27-744E-9140-016B56B2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7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3D0F-E7F1-C54D-92E1-CA40B288C741}" type="datetimeFigureOut">
              <a:rPr lang="en-US" smtClean="0"/>
              <a:t>30/11/17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F36F0-628B-A64E-979E-DB95F5FEE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1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8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6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5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94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33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71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10" algn="l" defTabSz="45713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4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36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0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4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40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42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93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44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FC14AA-EDBF-4E41-AC82-B21356B2D980}" type="slidenum">
              <a:rPr lang="en-US"/>
              <a:pPr/>
              <a:t>46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4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3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0C526-2AC2-5848-A3A9-1959A581B763}" type="slidenum">
              <a:rPr lang="en-US"/>
              <a:pPr/>
              <a:t>58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24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8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29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30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31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33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82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Drug and disease 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File:Gnome-face-sick.svg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pictures from Wikimedia Commons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upload.wikimedia.org</a:t>
            </a:r>
            <a:r>
              <a:rPr lang="en-US" dirty="0" smtClean="0"/>
              <a:t>/</a:t>
            </a:r>
            <a:r>
              <a:rPr lang="en-US" dirty="0" err="1" smtClean="0"/>
              <a:t>wikipedia</a:t>
            </a:r>
            <a:r>
              <a:rPr lang="en-US" dirty="0" smtClean="0"/>
              <a:t>/commons/thumb/9/9a/</a:t>
            </a:r>
            <a:r>
              <a:rPr lang="en-US" dirty="0" err="1" smtClean="0"/>
              <a:t>Sanyo_Electric_Corporation.JPG</a:t>
            </a:r>
            <a:r>
              <a:rPr lang="en-US" dirty="0" smtClean="0"/>
              <a:t>/320px-Sanyo_Electric_Corporation.JPG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4432-943F-2B4E-BC8E-7DE6A99E95F2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3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2173-0EED-164C-B3F2-8C962A84E3E0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2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615" y="274644"/>
            <a:ext cx="2741612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7561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1BE5F-1461-454D-BA86-21E0A5AC2FF7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7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DDD9-5CB4-4541-9EE4-C343919C930A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A66B-9850-0B4D-A01E-F2FA33491D2C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3" y="1600206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5" y="1600206"/>
            <a:ext cx="5408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5260-A379-F14C-B52F-CEB28428CB77}" type="datetime1">
              <a:rPr lang="en-US" smtClean="0"/>
              <a:t>30/11/17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8" indent="0">
              <a:buNone/>
              <a:defRPr sz="2000" b="1"/>
            </a:lvl2pPr>
            <a:lvl3pPr marL="914278" indent="0">
              <a:buNone/>
              <a:defRPr sz="1800" b="1"/>
            </a:lvl3pPr>
            <a:lvl4pPr marL="1371416" indent="0">
              <a:buNone/>
              <a:defRPr sz="1600" b="1"/>
            </a:lvl4pPr>
            <a:lvl5pPr marL="1828555" indent="0">
              <a:buNone/>
              <a:defRPr sz="1600" b="1"/>
            </a:lvl5pPr>
            <a:lvl6pPr marL="2285694" indent="0">
              <a:buNone/>
              <a:defRPr sz="1600" b="1"/>
            </a:lvl6pPr>
            <a:lvl7pPr marL="2742833" indent="0">
              <a:buNone/>
              <a:defRPr sz="1600" b="1"/>
            </a:lvl7pPr>
            <a:lvl8pPr marL="3199971" indent="0">
              <a:buNone/>
              <a:defRPr sz="1600" b="1"/>
            </a:lvl8pPr>
            <a:lvl9pPr marL="36571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491-E683-9647-94CC-B9A5FFADA4D3}" type="datetime1">
              <a:rPr lang="en-US" smtClean="0"/>
              <a:t>30/11/17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B178-4A90-6F4B-A4D3-44CF473D606D}" type="datetime1">
              <a:rPr lang="en-US" smtClean="0"/>
              <a:t>30/11/17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2553-997E-1B42-8EE0-77FF53C87DC4}" type="datetime1">
              <a:rPr lang="en-US" smtClean="0"/>
              <a:t>30/11/17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AB8A-A217-8545-AF99-019A5D20447D}" type="datetime1">
              <a:rPr lang="en-US" smtClean="0"/>
              <a:t>30/11/17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8" indent="0">
              <a:buNone/>
              <a:defRPr sz="2800"/>
            </a:lvl2pPr>
            <a:lvl3pPr marL="914278" indent="0">
              <a:buNone/>
              <a:defRPr sz="2400"/>
            </a:lvl3pPr>
            <a:lvl4pPr marL="1371416" indent="0">
              <a:buNone/>
              <a:defRPr sz="2000"/>
            </a:lvl4pPr>
            <a:lvl5pPr marL="1828555" indent="0">
              <a:buNone/>
              <a:defRPr sz="2000"/>
            </a:lvl5pPr>
            <a:lvl6pPr marL="2285694" indent="0">
              <a:buNone/>
              <a:defRPr sz="2000"/>
            </a:lvl6pPr>
            <a:lvl7pPr marL="2742833" indent="0">
              <a:buNone/>
              <a:defRPr sz="2000"/>
            </a:lvl7pPr>
            <a:lvl8pPr marL="3199971" indent="0">
              <a:buNone/>
              <a:defRPr sz="2000"/>
            </a:lvl8pPr>
            <a:lvl9pPr marL="36571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8" indent="0">
              <a:buNone/>
              <a:defRPr sz="1200"/>
            </a:lvl2pPr>
            <a:lvl3pPr marL="914278" indent="0">
              <a:buNone/>
              <a:defRPr sz="1000"/>
            </a:lvl3pPr>
            <a:lvl4pPr marL="1371416" indent="0">
              <a:buNone/>
              <a:defRPr sz="900"/>
            </a:lvl4pPr>
            <a:lvl5pPr marL="1828555" indent="0">
              <a:buNone/>
              <a:defRPr sz="900"/>
            </a:lvl5pPr>
            <a:lvl6pPr marL="2285694" indent="0">
              <a:buNone/>
              <a:defRPr sz="900"/>
            </a:lvl6pPr>
            <a:lvl7pPr marL="2742833" indent="0">
              <a:buNone/>
              <a:defRPr sz="900"/>
            </a:lvl7pPr>
            <a:lvl8pPr marL="3199971" indent="0">
              <a:buNone/>
              <a:defRPr sz="900"/>
            </a:lvl8pPr>
            <a:lvl9pPr marL="365711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E52F-BE88-5646-8DA0-B5E294669537}" type="datetime1">
              <a:rPr lang="en-US" smtClean="0"/>
              <a:t>30/11/17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8"/>
            <a:ext cx="8229600" cy="114300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6"/>
            <a:ext cx="8229600" cy="4525963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8442D-EB9F-DE46-AC1E-E55E7FEB6611}" type="datetime1">
              <a:rPr lang="en-US" smtClean="0"/>
              <a:t>30/11/17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56"/>
            <a:ext cx="2895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smtClean="0"/>
              <a:t>Kai-Wei Chang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6"/>
            <a:ext cx="2133600" cy="365125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6AE2C-6153-E049-95F5-80F0548C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4" indent="-342854" algn="l" defTabSz="45713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0" indent="-285712" algn="l" defTabSz="45713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8" indent="-228570" algn="l" defTabSz="45713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86" indent="-228570" algn="l" defTabSz="45713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24" indent="-228570" algn="l" defTabSz="45713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64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02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41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79" indent="-228570" algn="l" defTabSz="4571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8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6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55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94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33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71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10" algn="l" defTabSz="4571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Information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USC </a:t>
            </a:r>
            <a:r>
              <a:rPr lang="en-US" sz="2400" dirty="0" err="1">
                <a:solidFill>
                  <a:schemeClr val="tx1"/>
                </a:solidFill>
              </a:rPr>
              <a:t>VSoE</a:t>
            </a:r>
            <a:r>
              <a:rPr lang="en-US" sz="2400" dirty="0">
                <a:solidFill>
                  <a:schemeClr val="tx1"/>
                </a:solidFill>
              </a:rPr>
              <a:t> CSCI 544: Applied Natural Language Processing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Nanyun</a:t>
            </a:r>
            <a:r>
              <a:rPr lang="en-US" sz="2400" dirty="0">
                <a:solidFill>
                  <a:schemeClr val="tx1"/>
                </a:solidFill>
              </a:rPr>
              <a:t> Violet </a:t>
            </a:r>
            <a:r>
              <a:rPr lang="en-US" sz="2400" dirty="0" err="1">
                <a:solidFill>
                  <a:schemeClr val="tx1"/>
                </a:solidFill>
              </a:rPr>
              <a:t>Peng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--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彭楠赟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October </a:t>
            </a:r>
            <a:r>
              <a:rPr lang="en-US" sz="2400" dirty="0" smtClean="0">
                <a:solidFill>
                  <a:schemeClr val="tx1"/>
                </a:solidFill>
              </a:rPr>
              <a:t>25, </a:t>
            </a:r>
            <a:r>
              <a:rPr lang="en-US" sz="2400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356" y="5987736"/>
            <a:ext cx="525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slides adapted from </a:t>
            </a:r>
            <a:r>
              <a:rPr lang="en-US" dirty="0"/>
              <a:t>Dan </a:t>
            </a:r>
            <a:r>
              <a:rPr lang="en-US" dirty="0" err="1" smtClean="0"/>
              <a:t>Jurafsky</a:t>
            </a:r>
            <a:r>
              <a:rPr lang="en-US" dirty="0" smtClean="0"/>
              <a:t>: Stanford-NLP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1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Long-Short Term Memory Networks (LSTMs)</a:t>
            </a:r>
            <a:endParaRPr lang="en-US" dirty="0"/>
          </a:p>
        </p:txBody>
      </p:sp>
      <p:pic>
        <p:nvPicPr>
          <p:cNvPr id="5" name="Picture 4" descr="lstm_c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2" y="1587500"/>
            <a:ext cx="3502784" cy="4657632"/>
          </a:xfrm>
          <a:prstGeom prst="rect">
            <a:avLst/>
          </a:prstGeom>
        </p:spPr>
      </p:pic>
      <p:pic>
        <p:nvPicPr>
          <p:cNvPr id="7" name="Picture 6" descr="Screen Shot 2016-11-30 at 5.2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1" y="1600200"/>
            <a:ext cx="4341084" cy="3035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1" y="4767807"/>
            <a:ext cx="4552987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Use gates to control the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information to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be added from the </a:t>
            </a:r>
            <a:r>
              <a:rPr lang="en-US" dirty="0" smtClean="0">
                <a:solidFill>
                  <a:srgbClr val="0000FF"/>
                </a:solidFill>
              </a:rPr>
              <a:t>input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forgot </a:t>
            </a:r>
            <a:r>
              <a:rPr lang="en-US" dirty="0" smtClean="0"/>
              <a:t>from the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p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revious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memories, and 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outputted.</a:t>
            </a:r>
            <a:endParaRPr kumimoji="0" 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ucida Grande"/>
                <a:ea typeface="Lucida Grande"/>
                <a:cs typeface="Lucida Grande"/>
                <a:sym typeface="News Gothic MT"/>
              </a:rPr>
              <a:t>σ</a:t>
            </a:r>
            <a:r>
              <a:rPr lang="en-US" dirty="0" smtClean="0"/>
              <a:t> and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 are sigmoid and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tanh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function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r</a:t>
            </a:r>
            <a:r>
              <a:rPr lang="en-US" dirty="0" smtClean="0"/>
              <a:t>espectively, to map the value to [-1, 1]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7467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Visualization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1777999"/>
            <a:ext cx="8812333" cy="3629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900" y="6197600"/>
            <a:ext cx="34831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Figure credit: Christopher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Olah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sym typeface="News Gothic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5572485"/>
            <a:ext cx="70805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Capable of modeling long-distant</a:t>
            </a:r>
            <a:r>
              <a:rPr kumimoji="0" 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dependencies between states.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287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LSTMs</a:t>
            </a:r>
            <a:endParaRPr lang="en-US" dirty="0"/>
          </a:p>
        </p:txBody>
      </p:sp>
      <p:pic>
        <p:nvPicPr>
          <p:cNvPr id="5" name="Picture 4" descr="Screen Shot 2016-11-30 at 6.53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639406"/>
            <a:ext cx="5776100" cy="44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9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LSTMs for Sequential Tagging</a:t>
            </a:r>
            <a:endParaRPr lang="en-US" dirty="0"/>
          </a:p>
        </p:txBody>
      </p:sp>
      <p:pic>
        <p:nvPicPr>
          <p:cNvPr id="4" name="Picture 3" descr="Screen Shot 2016-11-30 at 5.36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6" y="2385059"/>
            <a:ext cx="8812333" cy="362963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32522" y="1643006"/>
            <a:ext cx="458551" cy="454429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63500" dist="25400" dir="5400000" rotWithShape="0">
              <a:srgbClr val="000000">
                <a:alpha val="4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 smtClean="0"/>
              <a:t>y</a:t>
            </a:r>
            <a:r>
              <a:rPr lang="en-US" sz="1500" baseline="-25000" dirty="0" smtClean="0"/>
              <a:t>t</a:t>
            </a:r>
            <a:endParaRPr kumimoji="0" lang="en-US" sz="15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  <p:cxnSp>
        <p:nvCxnSpPr>
          <p:cNvPr id="7" name="Straight Arrow Connector 6"/>
          <p:cNvCxnSpPr>
            <a:endCxn id="5" idx="4"/>
          </p:cNvCxnSpPr>
          <p:nvPr/>
        </p:nvCxnSpPr>
        <p:spPr>
          <a:xfrm flipH="1" flipV="1">
            <a:off x="5561798" y="2097435"/>
            <a:ext cx="1422" cy="3337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934720" y="6122910"/>
            <a:ext cx="722454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Sophisticated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model of input + local predictions.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4292600" y="3321050"/>
          <a:ext cx="558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5" imgW="558800" imgH="215900" progId="Equation.3">
                  <p:embed/>
                </p:oleObj>
              </mc:Choice>
              <mc:Fallback>
                <p:oleObj name="Equation" r:id="rId5" imgW="558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600" y="3321050"/>
                        <a:ext cx="558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6188393" y="1724286"/>
          <a:ext cx="15684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7" imgW="901700" imgH="660400" progId="Equation.3">
                  <p:embed/>
                </p:oleObj>
              </mc:Choice>
              <mc:Fallback>
                <p:oleObj name="Equation" r:id="rId7" imgW="9017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88393" y="1724286"/>
                        <a:ext cx="1568450" cy="114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A6A6A6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>
                <a:solidFill>
                  <a:srgbClr val="A6A6A6"/>
                </a:solidFill>
              </a:rPr>
              <a:t>on the input side</a:t>
            </a:r>
            <a:r>
              <a:rPr lang="en-US" sz="2400" dirty="0" smtClean="0"/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16054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LSTMs for Sequential Tagging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Completely ignored the interdependencies of the outputs</a:t>
            </a:r>
          </a:p>
          <a:p>
            <a:pPr lvl="1"/>
            <a:r>
              <a:rPr lang="en-US" dirty="0" smtClean="0"/>
              <a:t>Will this work? </a:t>
            </a:r>
            <a:r>
              <a:rPr lang="en-US" dirty="0"/>
              <a:t>Yes. </a:t>
            </a:r>
            <a:endParaRPr lang="en-US" dirty="0" smtClean="0"/>
          </a:p>
          <a:p>
            <a:pPr lvl="2"/>
            <a:r>
              <a:rPr lang="en-US" dirty="0" smtClean="0"/>
              <a:t>Liang et. al. (2008), </a:t>
            </a:r>
            <a:r>
              <a:rPr lang="en-US" i="1" dirty="0" smtClean="0"/>
              <a:t>Structure </a:t>
            </a:r>
            <a:r>
              <a:rPr lang="en-US" i="1" dirty="0"/>
              <a:t>Compilation: Trading Structure for </a:t>
            </a:r>
            <a:r>
              <a:rPr lang="en-US" i="1" dirty="0" smtClean="0"/>
              <a:t>Features</a:t>
            </a:r>
          </a:p>
          <a:p>
            <a:pPr lvl="1"/>
            <a:r>
              <a:rPr lang="en-US" dirty="0" smtClean="0"/>
              <a:t>Is this the best model? Not necessarily.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CRFs for Sequential Tagging</a:t>
            </a:r>
            <a:endParaRPr lang="en-US" dirty="0"/>
          </a:p>
        </p:txBody>
      </p:sp>
      <p:pic>
        <p:nvPicPr>
          <p:cNvPr id="4" name="Picture 3" descr="Screen Shot 2016-11-29 at 10.12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811350"/>
            <a:ext cx="7791452" cy="1859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4044742"/>
            <a:ext cx="5730643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Arbitrary</a:t>
            </a:r>
            <a:r>
              <a:rPr kumimoji="0" lang="en-U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News Gothic MT"/>
              </a:rPr>
              <a:t> features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chemeClr val="accent3"/>
                </a:solidFill>
              </a:rPr>
              <a:t>input</a:t>
            </a:r>
            <a:r>
              <a:rPr lang="en-US" sz="2400" dirty="0" smtClean="0"/>
              <a:t> side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smtClean="0"/>
              <a:t>Markov</a:t>
            </a:r>
            <a:r>
              <a:rPr lang="en-US" sz="2400" dirty="0" smtClean="0"/>
              <a:t> assumption on the </a:t>
            </a:r>
            <a:r>
              <a:rPr lang="en-US" sz="2400" dirty="0" smtClean="0">
                <a:solidFill>
                  <a:srgbClr val="E2751D"/>
                </a:solidFill>
              </a:rPr>
              <a:t>output</a:t>
            </a:r>
            <a:r>
              <a:rPr lang="en-US" sz="2400" dirty="0" smtClean="0"/>
              <a:t> side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3945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CRFs with LSTMs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9275" y="1859280"/>
            <a:ext cx="8042276" cy="4084321"/>
          </a:xfrm>
          <a:prstGeom prst="rect">
            <a:avLst/>
          </a:prstGeom>
        </p:spPr>
        <p:txBody>
          <a:bodyPr/>
          <a:lstStyle>
            <a:lvl1pPr marL="349250" marR="0" indent="-34925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1pPr>
            <a:lvl2pPr marL="716395" marR="0" indent="-367145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2pPr>
            <a:lvl3pPr marL="1024889" marR="0" indent="-339089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3pPr>
            <a:lvl4pPr marL="1362075" marR="0" indent="-39370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4pPr>
            <a:lvl5pPr marL="1640416" marR="0" indent="-376766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9pPr>
          </a:lstStyle>
          <a:p>
            <a:r>
              <a:rPr lang="en-US" dirty="0" smtClean="0"/>
              <a:t>Automatic feature learning with RNNs</a:t>
            </a:r>
          </a:p>
          <a:p>
            <a:pPr lvl="1"/>
            <a:r>
              <a:rPr lang="en-US" dirty="0" smtClean="0"/>
              <a:t>Will this work? Yes. </a:t>
            </a:r>
          </a:p>
          <a:p>
            <a:pPr lvl="2"/>
            <a:r>
              <a:rPr lang="en-US" dirty="0" smtClean="0"/>
              <a:t>Liang et. al. (2008), </a:t>
            </a:r>
            <a:r>
              <a:rPr lang="en-US" i="1" dirty="0" smtClean="0"/>
              <a:t>Structure Compilation: Trading Structure for Features</a:t>
            </a:r>
          </a:p>
          <a:p>
            <a:pPr lvl="1"/>
            <a:r>
              <a:rPr lang="en-US" dirty="0" smtClean="0"/>
              <a:t>Is this the best model? Not necessarily.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CRFs with LSTMs</a:t>
            </a:r>
          </a:p>
        </p:txBody>
      </p:sp>
      <p:pic>
        <p:nvPicPr>
          <p:cNvPr id="5" name="Picture 4" descr="Screen Shot 2016-11-30 at 6.5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24" y="1737360"/>
            <a:ext cx="5343245" cy="46939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4320" y="1617253"/>
            <a:ext cx="5689600" cy="1247867"/>
          </a:xfrm>
          <a:prstGeom prst="rect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solidFill>
                  <a:srgbClr val="FFFF00"/>
                </a:solidFill>
              </a:ln>
              <a:noFill/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88970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Two Benefits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549275" y="2032000"/>
            <a:ext cx="8042276" cy="3911601"/>
          </a:xfrm>
          <a:prstGeom prst="rect">
            <a:avLst/>
          </a:prstGeom>
        </p:spPr>
        <p:txBody>
          <a:bodyPr/>
          <a:lstStyle>
            <a:lvl1pPr marL="349250" marR="0" indent="-34925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1pPr>
            <a:lvl2pPr marL="716395" marR="0" indent="-367145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2pPr>
            <a:lvl3pPr marL="1024889" marR="0" indent="-339089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3pPr>
            <a:lvl4pPr marL="1362075" marR="0" indent="-39370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4pPr>
            <a:lvl5pPr marL="1640416" marR="0" indent="-376766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10000"/>
              <a:buFont typeface="Wingdings 2"/>
              <a:buChar char="●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5pPr>
            <a:lvl6pPr marL="25603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6pPr>
            <a:lvl7pPr marL="30175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7pPr>
            <a:lvl8pPr marL="34747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8pPr>
            <a:lvl9pPr marL="3931920" marR="0" indent="-274320" algn="l" defTabSz="914400" rtl="0" latinLnBrk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FB7D7"/>
              </a:buClr>
              <a:buSzPct val="100000"/>
              <a:buFont typeface="Wingdings 2"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News Gothic MT"/>
                <a:ea typeface="News Gothic MT"/>
                <a:cs typeface="News Gothic MT"/>
                <a:sym typeface="News Gothic MT"/>
              </a:defRPr>
            </a:lvl9pPr>
          </a:lstStyle>
          <a:p>
            <a:r>
              <a:rPr lang="en-US" dirty="0" smtClean="0"/>
              <a:t>Directly model output dependencies by CRFs.</a:t>
            </a:r>
          </a:p>
          <a:p>
            <a:r>
              <a:rPr lang="en-US" dirty="0" smtClean="0"/>
              <a:t>Powerful </a:t>
            </a:r>
            <a:r>
              <a:rPr lang="en-US" i="1" dirty="0" smtClean="0">
                <a:solidFill>
                  <a:srgbClr val="E2751D"/>
                </a:solidFill>
              </a:rPr>
              <a:t>automatic feature learning</a:t>
            </a:r>
            <a:r>
              <a:rPr lang="en-US" dirty="0" smtClean="0"/>
              <a:t> using </a:t>
            </a:r>
            <a:r>
              <a:rPr lang="en-US" dirty="0" err="1" smtClean="0"/>
              <a:t>biLSTMs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Jointly training all the parameters to “share the modeling responsibilities”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4958" y="1798833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Intro to Information Extraction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6659" y="3536498"/>
            <a:ext cx="462686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Named Entity Recognition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4958" y="5222237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Entity Relation Extraction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27776" y="2908610"/>
            <a:ext cx="258775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Inference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27775" y="4083843"/>
            <a:ext cx="2587751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Learning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2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34958" y="1859793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Intro to Information Extraction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4958" y="3350334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Named Entity Recognition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34958" y="4795517"/>
            <a:ext cx="595331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Entity Relation Extraction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5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9312"/>
            <a:ext cx="8686800" cy="43314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“International Business Machines Corporation (IBM or the company) was incorporated in the State of New York on June 16, 1911, as the Computing-Tabulating-Recording Co. (C-T-R)…”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028762" lvl="3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485960" lvl="4" indent="0">
              <a:lnSpc>
                <a:spcPct val="70000"/>
              </a:lnSpc>
              <a:buNone/>
            </a:pPr>
            <a:r>
              <a:rPr lang="en-US" sz="2600" dirty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800" dirty="0" err="1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800" dirty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175876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28" y="229992"/>
            <a:ext cx="7467600" cy="11624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19407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1" y="1524000"/>
            <a:ext cx="478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relations from 2008 “Relation Extraction Task”</a:t>
            </a:r>
          </a:p>
        </p:txBody>
      </p:sp>
    </p:spTree>
    <p:extLst>
      <p:ext uri="{BB962C8B-B14F-4D97-AF65-F5344CB8AC3E}">
        <p14:creationId xmlns:p14="http://schemas.microsoft.com/office/powerpoint/2010/main" val="3787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2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181226"/>
            <a:ext cx="8713788" cy="638175"/>
          </a:xfrm>
        </p:spPr>
        <p:txBody>
          <a:bodyPr/>
          <a:lstStyle/>
          <a:p>
            <a:r>
              <a:rPr lang="en-US" sz="2600" dirty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304800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Injury		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sz="2400" dirty="0">
                <a:latin typeface="Calibri"/>
                <a:cs typeface="Calibri"/>
              </a:rPr>
              <a:t>		Physiological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Bodily Location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sz="2400" dirty="0">
                <a:latin typeface="Calibri"/>
                <a:cs typeface="Calibri"/>
              </a:rPr>
              <a:t>	Biologic Function</a:t>
            </a:r>
          </a:p>
          <a:p>
            <a:r>
              <a:rPr lang="en-US" sz="2400" dirty="0">
                <a:latin typeface="Calibri"/>
                <a:cs typeface="Calibri"/>
              </a:rPr>
              <a:t>Anatomical Structure	      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sz="2400" dirty="0">
                <a:latin typeface="Calibri"/>
                <a:cs typeface="Calibri"/>
              </a:rPr>
              <a:t>		Organism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sz="2400" dirty="0">
                <a:latin typeface="Calibri"/>
                <a:cs typeface="Calibri"/>
              </a:rPr>
              <a:t>		Pathological Function</a:t>
            </a:r>
          </a:p>
          <a:p>
            <a:r>
              <a:rPr lang="en-US" sz="2400" dirty="0">
                <a:latin typeface="Calibri"/>
                <a:cs typeface="Calibri"/>
              </a:rPr>
              <a:t>Pharmacologic Substance  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sz="2400" dirty="0">
                <a:latin typeface="Calibri"/>
                <a:cs typeface="Calibri"/>
              </a:rPr>
              <a:t> 		Pathologic Function</a:t>
            </a:r>
          </a:p>
        </p:txBody>
      </p:sp>
    </p:spTree>
    <p:extLst>
      <p:ext uri="{BB962C8B-B14F-4D97-AF65-F5344CB8AC3E}">
        <p14:creationId xmlns:p14="http://schemas.microsoft.com/office/powerpoint/2010/main" val="6760539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05050"/>
            <a:ext cx="8534400" cy="333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92595"/>
            <a:ext cx="8467060" cy="41785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people/person/nationality,                                location/location/contains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people/person/profession,                                 people/person/place-of-birth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biology/</a:t>
            </a:r>
            <a:r>
              <a:rPr lang="en-US" sz="1800" dirty="0" err="1"/>
              <a:t>organism_higher_classification</a:t>
            </a:r>
            <a:r>
              <a:rPr lang="en-US" sz="1800" dirty="0"/>
              <a:t>           film/film/genre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98" y="628356"/>
            <a:ext cx="7467600" cy="1059712"/>
          </a:xfrm>
        </p:spPr>
        <p:txBody>
          <a:bodyPr>
            <a:normAutofit/>
          </a:bodyPr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6576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IS-A (</a:t>
            </a:r>
            <a:r>
              <a:rPr lang="en-US" sz="2800" dirty="0" err="1">
                <a:solidFill>
                  <a:srgbClr val="0000FF"/>
                </a:solidFill>
              </a:rPr>
              <a:t>hypernym</a:t>
            </a:r>
            <a:r>
              <a:rPr lang="en-US" sz="2800" dirty="0">
                <a:solidFill>
                  <a:srgbClr val="0000FF"/>
                </a:solidFill>
              </a:rPr>
              <a:t>): </a:t>
            </a:r>
            <a:r>
              <a:rPr lang="en-US" sz="2800" dirty="0" err="1">
                <a:solidFill>
                  <a:srgbClr val="0000FF"/>
                </a:solidFill>
              </a:rPr>
              <a:t>subsumption</a:t>
            </a:r>
            <a:r>
              <a:rPr lang="en-US" sz="2800" dirty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Giraffe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ruminant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ungulate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mammal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vertebrate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IS-A </a:t>
            </a:r>
            <a:r>
              <a:rPr lang="en-US" dirty="0">
                <a:latin typeface="Courier"/>
                <a:cs typeface="Courier"/>
              </a:rPr>
              <a:t>animal</a:t>
            </a:r>
            <a:r>
              <a:rPr lang="en-US" dirty="0"/>
              <a:t>… </a:t>
            </a:r>
          </a:p>
          <a:p>
            <a:pPr lvl="2"/>
            <a:endParaRPr lang="en-US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San Francisco </a:t>
            </a:r>
            <a:r>
              <a:rPr lang="en-US" dirty="0">
                <a:solidFill>
                  <a:srgbClr val="0000FF"/>
                </a:solidFill>
              </a:rPr>
              <a:t>instance-of    </a:t>
            </a:r>
            <a:r>
              <a:rPr lang="en-US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1" y="176426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from the </a:t>
            </a:r>
            <a:r>
              <a:rPr lang="en-US" dirty="0" err="1"/>
              <a:t>WordNet</a:t>
            </a:r>
            <a:r>
              <a:rPr lang="en-US" dirty="0"/>
              <a:t> Thesaurus</a:t>
            </a:r>
          </a:p>
        </p:txBody>
      </p:sp>
    </p:spTree>
    <p:extLst>
      <p:ext uri="{BB962C8B-B14F-4D97-AF65-F5344CB8AC3E}">
        <p14:creationId xmlns:p14="http://schemas.microsoft.com/office/powerpoint/2010/main" val="87115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26" y="366824"/>
            <a:ext cx="7543800" cy="857250"/>
          </a:xfrm>
        </p:spPr>
        <p:txBody>
          <a:bodyPr>
            <a:normAutofit/>
          </a:bodyPr>
          <a:lstStyle/>
          <a:p>
            <a:r>
              <a:rPr lang="en-US" dirty="0"/>
              <a:t>How to build relation extractors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Calibri"/>
                <a:cs typeface="Calibri"/>
              </a:rPr>
              <a:t>Hand-written patterns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Supervised machine learning</a:t>
            </a: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000" dirty="0"/>
              <a:t>Semi-supervised and unsupervised 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/>
              <a:t>Bootstrapping (using seeds)</a:t>
            </a:r>
            <a:endParaRPr lang="en-US" sz="24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2400" dirty="0">
                <a:cs typeface="Calibri"/>
              </a:rPr>
              <a:t>Unsupervised learning from the </a:t>
            </a:r>
            <a:r>
              <a:rPr lang="en-US" sz="2400" dirty="0" smtClean="0">
                <a:cs typeface="Calibri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7471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467600" cy="5143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red algae, such as 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</p:spTree>
    <p:extLst>
      <p:ext uri="{BB962C8B-B14F-4D97-AF65-F5344CB8AC3E}">
        <p14:creationId xmlns:p14="http://schemas.microsoft.com/office/powerpoint/2010/main" val="1303018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4637"/>
            <a:ext cx="8229600" cy="5987939"/>
          </a:xfrm>
        </p:spPr>
        <p:txBody>
          <a:bodyPr>
            <a:normAutofit/>
          </a:bodyPr>
          <a:lstStyle/>
          <a:p>
            <a:r>
              <a:rPr lang="en-US" dirty="0" smtClean="0"/>
              <a:t>Deep Neural Networks for Sequence Tagging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6AE2C-6153-E049-95F5-80F0548C7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2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600200" y="1428750"/>
            <a:ext cx="73914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for extracting 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2286000"/>
            <a:ext cx="8001000" cy="25717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buFont typeface="Wingdings" pitchFamily="-112" charset="2"/>
              <a:buNone/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Early intuition </a:t>
            </a:r>
            <a:r>
              <a:rPr lang="en-US" dirty="0">
                <a:latin typeface="Calibri"/>
                <a:cs typeface="Calibri"/>
              </a:rPr>
              <a:t>from </a:t>
            </a:r>
            <a:r>
              <a:rPr lang="en-US" b="1" dirty="0">
                <a:latin typeface="Calibri"/>
                <a:cs typeface="Calibri"/>
              </a:rPr>
              <a:t>Hearst 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“Agar is a substance prepared from a mixture of 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red algae, such as </a:t>
            </a:r>
            <a:r>
              <a:rPr lang="en-US" b="1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b="1" dirty="0">
                <a:solidFill>
                  <a:srgbClr val="0000FF"/>
                </a:solidFill>
                <a:latin typeface="Calibri"/>
                <a:cs typeface="Calibri"/>
              </a:rPr>
              <a:t>, </a:t>
            </a: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for laboratory or industrial use”</a:t>
            </a: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</a:t>
            </a:r>
            <a:r>
              <a:rPr lang="en-US" dirty="0"/>
              <a:t>`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07042" y="3456527"/>
            <a:ext cx="3281916" cy="388620"/>
          </a:xfrm>
          <a:prstGeom prst="roundRect">
            <a:avLst/>
          </a:prstGeom>
          <a:noFill/>
          <a:ln w="2222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8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1028700"/>
            <a:ext cx="7543800" cy="85725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sp>
        <p:nvSpPr>
          <p:cNvPr id="605187" name="Rectangle 3"/>
          <p:cNvSpPr>
            <a:spLocks noChangeArrowheads="1"/>
          </p:cNvSpPr>
          <p:nvPr/>
        </p:nvSpPr>
        <p:spPr bwMode="auto">
          <a:xfrm>
            <a:off x="1828801" y="2057400"/>
            <a:ext cx="5640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(Hearst, 1992):   Automatic Acquisition of Hyponyms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762000" y="27432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such as X ((, X)* (, 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“such Y as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or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“X and other Y”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 including X”</a:t>
            </a: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“Y, especially X”</a:t>
            </a:r>
          </a:p>
        </p:txBody>
      </p:sp>
    </p:spTree>
    <p:extLst>
      <p:ext uri="{BB962C8B-B14F-4D97-AF65-F5344CB8AC3E}">
        <p14:creationId xmlns:p14="http://schemas.microsoft.com/office/powerpoint/2010/main" val="12049117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7696200" cy="685800"/>
          </a:xfrm>
        </p:spPr>
        <p:txBody>
          <a:bodyPr/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2324182"/>
          <a:ext cx="8534400" cy="3543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362237"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 marT="34290" marB="34290"/>
                </a:tc>
              </a:tr>
              <a:tr h="48191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 marT="34290" marB="34290"/>
                </a:tc>
              </a:tr>
              <a:tr h="5345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6056" y="74428"/>
            <a:ext cx="7543800" cy="180089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3" y="2115879"/>
            <a:ext cx="8229600" cy="4010290"/>
          </a:xfrm>
        </p:spPr>
        <p:txBody>
          <a:bodyPr/>
          <a:lstStyle/>
          <a:p>
            <a:pPr marL="400050" indent="-285750"/>
            <a:r>
              <a:rPr lang="en-US" sz="2800" dirty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dirty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dirty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>
                <a:cs typeface="Calibri"/>
              </a:rPr>
              <a:t>Start with Named Entity tags to help extract relation!</a:t>
            </a:r>
          </a:p>
        </p:txBody>
      </p:sp>
    </p:spTree>
    <p:extLst>
      <p:ext uri="{BB962C8B-B14F-4D97-AF65-F5344CB8AC3E}">
        <p14:creationId xmlns:p14="http://schemas.microsoft.com/office/powerpoint/2010/main" val="7347557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Named Entities aren’t quite enough.</a:t>
            </a:r>
            <a:br>
              <a:rPr lang="en-US" dirty="0" smtClean="0"/>
            </a:br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3352800"/>
            <a:ext cx="1676400" cy="654844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41910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4343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30289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3657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43434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95600"/>
            <a:ext cx="141605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73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76962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relations </a:t>
            </a:r>
            <a:r>
              <a:rPr lang="en-US" dirty="0"/>
              <a:t>hold between 2 entities?</a:t>
            </a:r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41910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4267200"/>
            <a:ext cx="28289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51460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317658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3838576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4500564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895600"/>
            <a:ext cx="1371600" cy="13716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2743200"/>
            <a:ext cx="1930400" cy="14478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5162550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</a:p>
        </p:txBody>
      </p:sp>
    </p:spTree>
    <p:extLst>
      <p:ext uri="{BB962C8B-B14F-4D97-AF65-F5344CB8AC3E}">
        <p14:creationId xmlns:p14="http://schemas.microsoft.com/office/powerpoint/2010/main" val="21307519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3" grpId="0" autoUpdateAnimBg="0"/>
      <p:bldP spid="128014" grpId="0" autoUpdateAnimBg="0"/>
      <p:bldP spid="128015" grpId="0" autoUpdateAnimBg="0"/>
      <p:bldP spid="10" grpId="0" autoUpdateAnimBg="0"/>
      <p:bldP spid="1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520996" y="265813"/>
            <a:ext cx="7543800" cy="155634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Rules and</a:t>
            </a:r>
            <a:r>
              <a:rPr lang="zh-CN" alt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991600" cy="33337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Who holds </a:t>
            </a:r>
            <a:r>
              <a:rPr lang="en-US" dirty="0">
                <a:ea typeface="ＭＳ Ｐゴシック" charset="0"/>
                <a:cs typeface="ＭＳ Ｐゴシック" charset="0"/>
              </a:rPr>
              <a:t>what office in what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organization?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alibri"/>
                <a:ea typeface="ＭＳ Ｐゴシック" charset="0"/>
                <a:cs typeface="Calibri"/>
              </a:rPr>
              <a:t>POSITION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400" dirty="0">
                <a:latin typeface="Courier"/>
                <a:ea typeface="ＭＳ Ｐゴシック" charset="0"/>
                <a:cs typeface="Courier"/>
              </a:rPr>
              <a:t>of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libri"/>
                <a:ea typeface="ＭＳ Ｐゴシック" charset="0"/>
                <a:cs typeface="Calibri"/>
              </a:rPr>
              <a:t>ORG</a:t>
            </a:r>
          </a:p>
          <a:p>
            <a:pPr marL="1143000" lvl="2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the United States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named|appointed|chose|</a:t>
            </a:r>
            <a:r>
              <a:rPr lang="en-US" i="1" dirty="0" err="1" smtClean="0">
                <a:latin typeface="Calibri"/>
                <a:ea typeface="ＭＳ Ｐゴシック" charset="0"/>
                <a:cs typeface="Calibri"/>
              </a:rPr>
              <a:t>etc</a:t>
            </a:r>
            <a:r>
              <a:rPr lang="en-US" i="1" dirty="0" smtClean="0">
                <a:latin typeface="Calibri"/>
                <a:ea typeface="ＭＳ Ｐゴシック" charset="0"/>
                <a:cs typeface="Calibri"/>
              </a:rPr>
              <a:t>.</a:t>
            </a:r>
            <a:r>
              <a:rPr lang="en-US" dirty="0" smtClean="0">
                <a:latin typeface="Courier"/>
                <a:ea typeface="ＭＳ Ｐゴシック" charset="0"/>
                <a:cs typeface="Courier"/>
              </a:rPr>
              <a:t>) 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</a:rPr>
              <a:t>PERSON</a:t>
            </a:r>
            <a:r>
              <a:rPr lang="en-US" sz="2400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Prep? 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Truman </a:t>
            </a:r>
            <a:r>
              <a:rPr lang="en-US" dirty="0" smtClean="0">
                <a:ea typeface="ＭＳ Ｐゴシック" charset="0"/>
              </a:rPr>
              <a:t>appointed 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Marshall </a:t>
            </a:r>
            <a:r>
              <a:rPr lang="en-US" dirty="0" smtClean="0">
                <a:ea typeface="ＭＳ Ｐゴシック" charset="0"/>
              </a:rPr>
              <a:t>Secretary of State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>
                <a:solidFill>
                  <a:srgbClr val="0000FF"/>
                </a:solidFill>
                <a:latin typeface="Calibri"/>
                <a:ea typeface="ＭＳ Ｐゴシック" charset="0"/>
                <a:cs typeface="Calibri"/>
              </a:rPr>
              <a:t>PERSON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 [be]? (</a:t>
            </a:r>
            <a:r>
              <a:rPr lang="en-US" dirty="0" err="1">
                <a:latin typeface="Courier"/>
                <a:ea typeface="ＭＳ Ｐゴシック" charset="0"/>
                <a:cs typeface="Courier"/>
              </a:rPr>
              <a:t>named|</a:t>
            </a:r>
            <a:r>
              <a:rPr lang="en-US" dirty="0" err="1" smtClean="0">
                <a:latin typeface="Courier"/>
                <a:ea typeface="ＭＳ Ｐゴシック" charset="0"/>
                <a:cs typeface="Courier"/>
              </a:rPr>
              <a:t>appointed|</a:t>
            </a:r>
            <a:r>
              <a:rPr lang="en-US" i="1" dirty="0" err="1">
                <a:ea typeface="ＭＳ Ｐゴシック" charset="0"/>
                <a:cs typeface="Calibri"/>
              </a:rPr>
              <a:t>etc</a:t>
            </a:r>
            <a:r>
              <a:rPr lang="en-US" i="1" dirty="0">
                <a:ea typeface="ＭＳ Ｐゴシック" charset="0"/>
                <a:cs typeface="Calibri"/>
              </a:rPr>
              <a:t>.</a:t>
            </a:r>
            <a:r>
              <a:rPr lang="en-US" sz="2400" dirty="0">
                <a:latin typeface="Calibri"/>
                <a:ea typeface="ＭＳ Ｐゴシック" charset="0"/>
                <a:cs typeface="Calibri"/>
              </a:rPr>
              <a:t>) Prep? </a:t>
            </a:r>
            <a:r>
              <a:rPr lang="en-US" sz="2200" dirty="0">
                <a:solidFill>
                  <a:srgbClr val="FF0000"/>
                </a:solidFill>
                <a:ea typeface="ＭＳ Ｐゴシック" charset="0"/>
                <a:cs typeface="Calibri"/>
              </a:rPr>
              <a:t>ORG</a:t>
            </a:r>
            <a:r>
              <a:rPr lang="en-US" sz="2200" dirty="0">
                <a:solidFill>
                  <a:srgbClr val="008000"/>
                </a:solidFill>
                <a:ea typeface="ＭＳ Ｐゴシック" charset="0"/>
                <a:cs typeface="Calibri"/>
              </a:rPr>
              <a:t> POSITION</a:t>
            </a:r>
            <a:r>
              <a:rPr lang="en-US" sz="2400" dirty="0">
                <a:ea typeface="ＭＳ Ｐゴシック" charset="0"/>
                <a:cs typeface="Calibri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George Marshall </a:t>
            </a:r>
            <a:r>
              <a:rPr lang="en-US" dirty="0" smtClean="0">
                <a:ea typeface="ＭＳ Ｐゴシック" charset="0"/>
              </a:rPr>
              <a:t>was named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US </a:t>
            </a:r>
            <a:r>
              <a:rPr lang="en-US" dirty="0" smtClean="0">
                <a:solidFill>
                  <a:srgbClr val="008000"/>
                </a:solidFill>
                <a:ea typeface="ＭＳ Ｐゴシック" charset="0"/>
              </a:rPr>
              <a:t>Secretary of State</a:t>
            </a:r>
            <a:endParaRPr lang="en-US" dirty="0">
              <a:solidFill>
                <a:srgbClr val="008000"/>
              </a:solidFill>
              <a:ea typeface="ＭＳ Ｐゴシック" charset="0"/>
            </a:endParaRPr>
          </a:p>
          <a:p>
            <a:pPr marL="742950" lvl="1" indent="-285750"/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17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Hand-built patterns for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57400"/>
            <a:ext cx="8534400" cy="333375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Calibri (Body)"/>
                <a:cs typeface="Calibri (Body)"/>
              </a:rPr>
              <a:t>Plus: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tend to be high-precision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Can be tailored to specific domains</a:t>
            </a:r>
          </a:p>
          <a:p>
            <a:r>
              <a:rPr lang="en-US" sz="2600" dirty="0">
                <a:latin typeface="Calibri (Body)"/>
                <a:cs typeface="Calibri (Body)"/>
              </a:rPr>
              <a:t>Minus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Human patterns are often low-recall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A lot of work to think of all possible patterns!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Don’t want to have to do this for every relation!</a:t>
            </a:r>
          </a:p>
          <a:p>
            <a:pPr lvl="1"/>
            <a:r>
              <a:rPr lang="en-US" sz="2600" dirty="0">
                <a:latin typeface="Calibri (Body)"/>
                <a:cs typeface="Calibri (Body)"/>
              </a:rPr>
              <a:t>We’d like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1003837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645433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set of relations we’d like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6" name="Picture 5" descr="Screen Shot 2016-11-30 at 12.48.0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1902184"/>
            <a:ext cx="4161531" cy="42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09650"/>
            <a:ext cx="7467600" cy="11239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to do classification in supervised relation extraction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763000" cy="3657600"/>
          </a:xfrm>
        </p:spPr>
        <p:txBody>
          <a:bodyPr/>
          <a:lstStyle/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Find all pairs of named entities </a:t>
            </a:r>
            <a:r>
              <a:rPr lang="en-US" sz="2000" dirty="0">
                <a:latin typeface="Calibri"/>
                <a:cs typeface="Calibri"/>
              </a:rPr>
              <a:t>(usually in same sentence)</a:t>
            </a:r>
            <a:endParaRPr lang="en-US" dirty="0">
              <a:latin typeface="Calibri"/>
              <a:cs typeface="Calibri"/>
            </a:endParaRP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If yes, classify the relation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/>
                <a:cs typeface="Calibri"/>
              </a:rPr>
              <a:t>Why the extra step?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Faster classification training by eliminating most pairs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Can use distinct feature-sets appropriate for each task.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A600D-5103-8D45-A2C3-1551A77309D9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5344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Classify the relation between two entities in a sentence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2979004"/>
            <a:ext cx="8001000" cy="646331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5181600"/>
            <a:ext cx="1828800" cy="6858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SUBSIDIARY</a:t>
            </a:r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4191000"/>
            <a:ext cx="14478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FAMILY</a:t>
            </a:r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3962400"/>
            <a:ext cx="19812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EMPLOYMENT</a:t>
            </a:r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4191000"/>
            <a:ext cx="609600" cy="6858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5181600"/>
            <a:ext cx="1447800" cy="6858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FOUNDER</a:t>
            </a:r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43434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CITIZEN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5029200"/>
            <a:ext cx="1600200" cy="6858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INVENTOR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4800600"/>
            <a:ext cx="1219200" cy="6858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29354" y="2990850"/>
            <a:ext cx="1905502" cy="4572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657600" y="3241705"/>
            <a:ext cx="1104900" cy="451189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2800350"/>
            <a:ext cx="626424" cy="381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3429000"/>
            <a:ext cx="3009900" cy="1752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3810000"/>
            <a:ext cx="342900" cy="1600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800600"/>
            <a:ext cx="1035050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nimBg="1"/>
      <p:bldP spid="7184" grpId="0" animBg="1"/>
      <p:bldP spid="7185" grpId="0" animBg="1"/>
      <p:bldP spid="7187" grpId="0" animBg="1"/>
      <p:bldP spid="29" grpId="0" animBg="1"/>
      <p:bldP spid="30" grpId="0" animBg="1"/>
      <p:bldP spid="31" grpId="0" animBg="1"/>
      <p:bldP spid="32" grpId="0" animBg="1"/>
      <p:bldP spid="17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514600"/>
            <a:ext cx="8839200" cy="3409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1" y="1981200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209800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723421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Named </a:t>
            </a:r>
            <a:r>
              <a:rPr lang="en-US" dirty="0"/>
              <a:t>Entity Type and Mention </a:t>
            </a:r>
            <a:r>
              <a:rPr lang="en-US" dirty="0" smtClean="0"/>
              <a:t>Level</a:t>
            </a:r>
            <a:br>
              <a:rPr lang="en-US" dirty="0" smtClean="0"/>
            </a:br>
            <a:r>
              <a:rPr lang="en-US" dirty="0" smtClean="0"/>
              <a:t>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47390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 Features for Relation Extraction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819400"/>
            <a:ext cx="8534400" cy="30289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cs typeface="Calibri"/>
              </a:rPr>
              <a:t>Base </a:t>
            </a:r>
            <a:r>
              <a:rPr lang="en-US" dirty="0">
                <a:cs typeface="Calibri"/>
              </a:rPr>
              <a:t>syntactic chunk sequence from one to the </a:t>
            </a:r>
            <a:r>
              <a:rPr lang="en-US" dirty="0" smtClean="0">
                <a:cs typeface="Calibri"/>
              </a:rPr>
              <a:t>other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NP     NP    PP   VP    NP    NP</a:t>
            </a:r>
          </a:p>
          <a:p>
            <a:r>
              <a:rPr lang="en-US" dirty="0">
                <a:cs typeface="Calibri"/>
              </a:rPr>
              <a:t>Constituent path through the tree from one to the other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NP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dirty="0">
                <a:solidFill>
                  <a:srgbClr val="0000FF"/>
                </a:solidFill>
                <a:cs typeface="Calibri"/>
              </a:rPr>
              <a:t>    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 </a:t>
            </a:r>
            <a:r>
              <a:rPr lang="en-US" dirty="0">
                <a:solidFill>
                  <a:srgbClr val="0000FF"/>
                </a:solidFill>
                <a:cs typeface="Calibri"/>
              </a:rPr>
              <a:t>S    </a:t>
            </a:r>
            <a:r>
              <a:rPr lang="en-US" dirty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 </a:t>
            </a:r>
            <a:r>
              <a:rPr lang="en-US" dirty="0" smtClean="0">
                <a:solidFill>
                  <a:srgbClr val="0000FF"/>
                </a:solidFill>
                <a:cs typeface="Calibri"/>
              </a:rPr>
              <a:t>NP</a:t>
            </a:r>
            <a:endParaRPr lang="en-US" dirty="0">
              <a:solidFill>
                <a:srgbClr val="0000FF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Dependency </a:t>
            </a:r>
            <a:r>
              <a:rPr lang="en-US" dirty="0" smtClean="0">
                <a:cs typeface="Calibri"/>
              </a:rPr>
              <a:t>path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cs typeface="Calibri"/>
              </a:rPr>
              <a:t>         Airlines    matched      Wagner   said</a:t>
            </a:r>
            <a:endParaRPr lang="en-US" dirty="0">
              <a:solidFill>
                <a:srgbClr val="0000FF"/>
              </a:solidFill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2145268"/>
            <a:ext cx="918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7860" y="2373868"/>
            <a:ext cx="115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Mention 2</a:t>
            </a:r>
          </a:p>
        </p:txBody>
      </p:sp>
    </p:spTree>
    <p:extLst>
      <p:ext uri="{BB962C8B-B14F-4D97-AF65-F5344CB8AC3E}">
        <p14:creationId xmlns:p14="http://schemas.microsoft.com/office/powerpoint/2010/main" val="80153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Gazetteer </a:t>
            </a:r>
            <a:r>
              <a:rPr lang="en-US" dirty="0"/>
              <a:t>and trigger </a:t>
            </a:r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Trigger list for family: kinship terms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parent</a:t>
            </a:r>
            <a:r>
              <a:rPr lang="en-US" dirty="0">
                <a:solidFill>
                  <a:srgbClr val="0000FF"/>
                </a:solidFill>
              </a:rPr>
              <a:t>, wife, </a:t>
            </a:r>
            <a:r>
              <a:rPr lang="en-US" dirty="0" smtClean="0">
                <a:solidFill>
                  <a:srgbClr val="0000FF"/>
                </a:solidFill>
              </a:rPr>
              <a:t>husband, </a:t>
            </a:r>
            <a:r>
              <a:rPr lang="en-US" dirty="0">
                <a:solidFill>
                  <a:srgbClr val="0000FF"/>
                </a:solidFill>
              </a:rPr>
              <a:t>grandparent, </a:t>
            </a:r>
            <a:r>
              <a:rPr lang="en-US" dirty="0" smtClean="0">
                <a:solidFill>
                  <a:srgbClr val="0000FF"/>
                </a:solidFill>
              </a:rPr>
              <a:t>etc. </a:t>
            </a:r>
            <a:r>
              <a:rPr lang="en-US" dirty="0" smtClean="0"/>
              <a:t>[from </a:t>
            </a:r>
            <a:r>
              <a:rPr lang="en-US" dirty="0" err="1" smtClean="0"/>
              <a:t>WordNet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smtClean="0"/>
              <a:t>Gazetteer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Lists of useful geo or geopolitical words</a:t>
            </a:r>
          </a:p>
          <a:p>
            <a:pPr lvl="2"/>
            <a:r>
              <a:rPr lang="en-US" dirty="0" smtClean="0"/>
              <a:t>Country </a:t>
            </a:r>
            <a:r>
              <a:rPr lang="en-US" dirty="0"/>
              <a:t>name </a:t>
            </a:r>
            <a:r>
              <a:rPr lang="en-US" dirty="0" smtClean="0"/>
              <a:t>list</a:t>
            </a:r>
          </a:p>
          <a:p>
            <a:pPr lvl="2"/>
            <a:r>
              <a:rPr lang="en-US" dirty="0" smtClean="0"/>
              <a:t>Other sub-entities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sz="3200" dirty="0"/>
          </a:p>
        </p:txBody>
      </p:sp>
      <p:pic>
        <p:nvPicPr>
          <p:cNvPr id="686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97" y="2124947"/>
            <a:ext cx="8219955" cy="37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76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Classifiers for supervised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use any classifier you like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smtClean="0"/>
              <a:t>SVM</a:t>
            </a:r>
          </a:p>
          <a:p>
            <a:pPr lvl="1"/>
            <a:r>
              <a:rPr lang="en-US" altLang="zh-CN" sz="2400" dirty="0" smtClean="0"/>
              <a:t>Convolutional Neural Networks</a:t>
            </a:r>
            <a:endParaRPr lang="en-US" sz="2400" dirty="0"/>
          </a:p>
          <a:p>
            <a:pPr lvl="1"/>
            <a:r>
              <a:rPr lang="en-US" sz="2400" dirty="0"/>
              <a:t>...</a:t>
            </a:r>
          </a:p>
          <a:p>
            <a:r>
              <a:rPr lang="en-US" dirty="0" smtClean="0"/>
              <a:t>Train it on the training set, tune on the </a:t>
            </a:r>
            <a:r>
              <a:rPr lang="en-US" dirty="0" err="1" smtClean="0"/>
              <a:t>dev</a:t>
            </a:r>
            <a:r>
              <a:rPr lang="en-US" dirty="0" smtClean="0"/>
              <a:t> set, test on the 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74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of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3790950"/>
          </a:xfrm>
        </p:spPr>
        <p:txBody>
          <a:bodyPr/>
          <a:lstStyle/>
          <a:p>
            <a:r>
              <a:rPr lang="en-US" sz="2800" dirty="0"/>
              <a:t>Compute P/R/F</a:t>
            </a:r>
            <a:r>
              <a:rPr lang="en-US" sz="2800" baseline="-25000" dirty="0"/>
              <a:t>1</a:t>
            </a:r>
            <a:r>
              <a:rPr lang="en-US" sz="2800" dirty="0"/>
              <a:t> for each relation</a:t>
            </a:r>
          </a:p>
          <a:p>
            <a:pPr lvl="1"/>
            <a:endParaRPr lang="en-US" dirty="0" smtClean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2971800"/>
          <a:ext cx="441287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3" imgW="2273300" imgH="431800" progId="Equation.3">
                  <p:embed/>
                </p:oleObj>
              </mc:Choice>
              <mc:Fallback>
                <p:oleObj name="Equation" r:id="rId3" imgW="2273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971800"/>
                        <a:ext cx="4412876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19200" y="4267200"/>
          <a:ext cx="443753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2286000" imgH="431800" progId="Equation.3">
                  <p:embed/>
                </p:oleObj>
              </mc:Choice>
              <mc:Fallback>
                <p:oleObj name="Equation" r:id="rId5" imgW="228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4267200"/>
                        <a:ext cx="443753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553201" y="3429000"/>
          <a:ext cx="156332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673100" imgH="393700" progId="Equation.3">
                  <p:embed/>
                </p:oleObj>
              </mc:Choice>
              <mc:Fallback>
                <p:oleObj name="Equation" r:id="rId7" imgW="673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1" y="3429000"/>
                        <a:ext cx="1563329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42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0"/>
            <a:ext cx="8153400" cy="394335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/>
              <a:t>+</a:t>
            </a:r>
            <a:r>
              <a:rPr lang="en-US" sz="2800" dirty="0"/>
              <a:t>  Can get high accuracies with enough hand-labeled training data, if test similar enough to training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Labeling a large training set is expensive</a:t>
            </a:r>
          </a:p>
          <a:p>
            <a:pPr marL="0" indent="0">
              <a:buNone/>
            </a:pPr>
            <a:r>
              <a:rPr lang="en-US" sz="3600" b="1" dirty="0"/>
              <a:t>- </a:t>
            </a:r>
            <a:r>
              <a:rPr lang="en-US" sz="2800" dirty="0"/>
              <a:t>  Supervised models are brittle, don’t generalize well to different genres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Screen Shot 2016-11-30 at 12.47.4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02184"/>
            <a:ext cx="2875989" cy="4235698"/>
          </a:xfrm>
          <a:prstGeom prst="rect">
            <a:avLst/>
          </a:prstGeom>
        </p:spPr>
      </p:pic>
      <p:pic>
        <p:nvPicPr>
          <p:cNvPr id="7" name="Picture 6" descr="Screen Shot 2016-11-30 at 12.50.1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26" y="1896082"/>
            <a:ext cx="44451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990600"/>
            <a:ext cx="4800600" cy="19050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Semi-supervised and unsupervised 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9483876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Seed-based or bootstrapping </a:t>
            </a:r>
            <a:r>
              <a:rPr lang="en-US" dirty="0"/>
              <a:t>a</a:t>
            </a:r>
            <a:r>
              <a:rPr lang="en-US" dirty="0" smtClean="0"/>
              <a:t>pproaches to relation extraction</a:t>
            </a:r>
            <a:endParaRPr lang="en-US" dirty="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763000" cy="3333750"/>
          </a:xfrm>
        </p:spPr>
        <p:txBody>
          <a:bodyPr/>
          <a:lstStyle/>
          <a:p>
            <a:r>
              <a:rPr lang="en-US" sz="2800" dirty="0"/>
              <a:t>No training set? Maybe you have:</a:t>
            </a:r>
          </a:p>
          <a:p>
            <a:pPr lvl="1"/>
            <a:r>
              <a:rPr lang="en-US" sz="2400" dirty="0"/>
              <a:t>A few seed tuples  or</a:t>
            </a:r>
          </a:p>
          <a:p>
            <a:pPr lvl="1"/>
            <a:r>
              <a:rPr lang="en-US" sz="2400" dirty="0"/>
              <a:t>A few high-precision patterns</a:t>
            </a:r>
          </a:p>
          <a:p>
            <a:r>
              <a:rPr lang="en-US" sz="2800" dirty="0"/>
              <a:t>Can you use those seeds to do something useful?</a:t>
            </a:r>
          </a:p>
          <a:p>
            <a:pPr lvl="1"/>
            <a:r>
              <a:rPr lang="en-US" sz="2400" dirty="0"/>
              <a:t>Bootstrapping: use the seeds to directly learn to populate a relation</a:t>
            </a:r>
          </a:p>
        </p:txBody>
      </p:sp>
    </p:spTree>
    <p:extLst>
      <p:ext uri="{BB962C8B-B14F-4D97-AF65-F5344CB8AC3E}">
        <p14:creationId xmlns:p14="http://schemas.microsoft.com/office/powerpoint/2010/main" val="182276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Bootstrapping (Hearst 1992)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Gather a set of seed pairs that have relation R</a:t>
            </a:r>
          </a:p>
          <a:p>
            <a:r>
              <a:rPr lang="en-US" sz="2800" dirty="0"/>
              <a:t>Iterate: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Find sentences with these pairs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Look at the context between or around the pair and generalize the context to create patterns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/>
              <a:t>Use the patterns for </a:t>
            </a:r>
            <a:r>
              <a:rPr lang="en-US" dirty="0" err="1"/>
              <a:t>grep</a:t>
            </a:r>
            <a:r>
              <a:rPr lang="en-US" dirty="0"/>
              <a:t> for more pairs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6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5344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&lt;Mark Twain, Elmira&gt;  </a:t>
            </a:r>
            <a:r>
              <a:rPr lang="en-US" sz="2400" dirty="0">
                <a:solidFill>
                  <a:srgbClr val="008000"/>
                </a:solidFill>
              </a:rPr>
              <a:t>Seed tuple</a:t>
            </a:r>
            <a:endParaRPr lang="en-US" sz="2400" dirty="0"/>
          </a:p>
          <a:p>
            <a:pPr lvl="1"/>
            <a:r>
              <a:rPr lang="en-US" dirty="0" err="1"/>
              <a:t>Grep</a:t>
            </a:r>
            <a:r>
              <a:rPr lang="en-US" dirty="0"/>
              <a:t> (</a:t>
            </a:r>
            <a:r>
              <a:rPr lang="en-US" dirty="0" err="1"/>
              <a:t>google</a:t>
            </a:r>
            <a:r>
              <a:rPr lang="en-US" dirty="0" smtClean="0"/>
              <a:t>) for the environments of the seed tuple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“Mark Twain is buried in Elmira, NY.”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X is buried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“The grave of Mark Twain is in Elmira”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The grave of X is in 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“Elmira is Mark Twain’s final resting place”</a:t>
            </a:r>
          </a:p>
          <a:p>
            <a:pPr marL="800100" lvl="2" indent="0">
              <a:buNone/>
            </a:pPr>
            <a:r>
              <a:rPr lang="en-US" dirty="0">
                <a:solidFill>
                  <a:srgbClr val="FF8000"/>
                </a:solidFill>
              </a:rPr>
              <a:t>Y is X’s final resting place.</a:t>
            </a:r>
          </a:p>
          <a:p>
            <a:r>
              <a:rPr lang="en-US" sz="2400" dirty="0"/>
              <a:t>Use those patterns to </a:t>
            </a:r>
            <a:r>
              <a:rPr lang="en-US" sz="2400" dirty="0" err="1"/>
              <a:t>grep</a:t>
            </a:r>
            <a:r>
              <a:rPr lang="en-US" sz="2400" dirty="0"/>
              <a:t> for new tuples</a:t>
            </a:r>
          </a:p>
          <a:p>
            <a:r>
              <a:rPr lang="en-US" dirty="0" smtClean="0"/>
              <a:t>Iterate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734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665" y="640576"/>
            <a:ext cx="7467600" cy="590550"/>
          </a:xfrm>
        </p:spPr>
        <p:txBody>
          <a:bodyPr>
            <a:normAutofit fontScale="90000"/>
          </a:bodyPr>
          <a:lstStyle/>
          <a:p>
            <a:r>
              <a:rPr lang="en-US" i="1" dirty="0" err="1" smtClean="0"/>
              <a:t>Dipre</a:t>
            </a:r>
            <a:r>
              <a:rPr lang="en-US" dirty="0" smtClean="0"/>
              <a:t>: Extract &lt;</a:t>
            </a:r>
            <a:r>
              <a:rPr lang="en-US" dirty="0" err="1" smtClean="0"/>
              <a:t>author,book</a:t>
            </a:r>
            <a:r>
              <a:rPr lang="en-US" dirty="0" smtClean="0"/>
              <a:t>&gt;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4999"/>
            <a:ext cx="8119730" cy="440010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Start with 5 seeds:</a:t>
            </a:r>
          </a:p>
          <a:p>
            <a:pPr marL="0" indent="0"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Find Instances: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</a:t>
            </a:r>
            <a:r>
              <a:rPr lang="en-US" sz="2100" dirty="0">
                <a:solidFill>
                  <a:srgbClr val="0000FF"/>
                </a:solidFill>
              </a:rPr>
              <a:t> William Shakespeare</a:t>
            </a:r>
            <a:r>
              <a:rPr lang="en-US" sz="2100" dirty="0">
                <a:solidFill>
                  <a:srgbClr val="000000"/>
                </a:solidFill>
              </a:rPr>
              <a:t>, was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by 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, 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earliest attempts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00FF"/>
                </a:solidFill>
              </a:rPr>
              <a:t>The Comedy of Errors</a:t>
            </a:r>
            <a:r>
              <a:rPr lang="en-US" sz="2100" dirty="0">
                <a:solidFill>
                  <a:srgbClr val="000000"/>
                </a:solidFill>
              </a:rPr>
              <a:t>, one of </a:t>
            </a:r>
            <a:r>
              <a:rPr lang="en-US" sz="2100" dirty="0">
                <a:solidFill>
                  <a:srgbClr val="0000FF"/>
                </a:solidFill>
              </a:rPr>
              <a:t>William Shakespeare</a:t>
            </a:r>
            <a:r>
              <a:rPr lang="en-US" sz="2100" dirty="0">
                <a:solidFill>
                  <a:srgbClr val="000000"/>
                </a:solidFill>
              </a:rPr>
              <a:t>'s most</a:t>
            </a:r>
          </a:p>
          <a:p>
            <a:r>
              <a:rPr lang="en-US" sz="2800" dirty="0"/>
              <a:t>Extract patterns (group by middle, take longest common prefix/suffix</a:t>
            </a:r>
            <a:r>
              <a:rPr lang="en-US" sz="2800" dirty="0" smtClean="0"/>
              <a:t>)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?x 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by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?y</a:t>
            </a:r>
            <a:r>
              <a:rPr lang="en-US" sz="24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,           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x 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smtClean="0">
                <a:latin typeface="Courier"/>
                <a:cs typeface="Courier"/>
              </a:rPr>
              <a:t>one of 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?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r>
              <a:rPr 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‘s   </a:t>
            </a:r>
          </a:p>
          <a:p>
            <a:r>
              <a:rPr lang="en-US" sz="2800" dirty="0">
                <a:latin typeface="Calibri"/>
                <a:cs typeface="Calibri"/>
              </a:rPr>
              <a:t>Now iterate, finding new seeds that match the pattern</a:t>
            </a:r>
          </a:p>
          <a:p>
            <a:pPr marL="457200" lvl="1" indent="0">
              <a:buNone/>
            </a:pPr>
            <a:endParaRPr lang="en-US" b="1" dirty="0" smtClean="0">
              <a:latin typeface="Courier"/>
              <a:cs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1964" y="1337506"/>
            <a:ext cx="7012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Brin</a:t>
            </a:r>
            <a:r>
              <a:rPr lang="en-US" sz="1600" dirty="0"/>
              <a:t>, Sergei. 1998. Extracting Patterns and Relations from the World Wide Web.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00400" y="1955801"/>
          <a:ext cx="4800600" cy="1333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1940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Author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Book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Isaac Asimov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Robots</a:t>
                      </a:r>
                      <a:r>
                        <a:rPr lang="en-US" sz="1400" baseline="0" dirty="0" smtClean="0"/>
                        <a:t> of Dawn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David </a:t>
                      </a:r>
                      <a:r>
                        <a:rPr lang="en-US" sz="1400" dirty="0" err="1" smtClean="0"/>
                        <a:t>Brin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err="1" smtClean="0"/>
                        <a:t>Startide</a:t>
                      </a:r>
                      <a:r>
                        <a:rPr lang="en-US" sz="1400" dirty="0" smtClean="0"/>
                        <a:t> Rising</a:t>
                      </a:r>
                      <a:endParaRPr lang="en-US" sz="1400" dirty="0"/>
                    </a:p>
                  </a:txBody>
                  <a:tcPr/>
                </a:tc>
              </a:tr>
              <a:tr h="19270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James </a:t>
                      </a:r>
                      <a:r>
                        <a:rPr lang="en-US" sz="1400" dirty="0" err="1" smtClean="0"/>
                        <a:t>Gleick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Chaos: Making a New Science</a:t>
                      </a:r>
                      <a:endParaRPr lang="en-US" sz="1400" dirty="0"/>
                    </a:p>
                  </a:txBody>
                  <a:tcPr/>
                </a:tc>
              </a:tr>
              <a:tr h="235991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Charles Dickens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Great Expectations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William Shakespeare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60000"/>
                        </a:lnSpc>
                      </a:pPr>
                      <a:r>
                        <a:rPr lang="en-US" sz="1400" dirty="0" smtClean="0"/>
                        <a:t>The Comedy of Errors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446" y="236739"/>
            <a:ext cx="3810000" cy="869047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/>
            </a:r>
            <a:br>
              <a:rPr lang="en-US" sz="3800" dirty="0"/>
            </a:br>
            <a:r>
              <a:rPr lang="en-US" dirty="0"/>
              <a:t>Snowball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70368" y="2286000"/>
            <a:ext cx="8610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alibri"/>
                <a:cs typeface="Calibri"/>
              </a:rPr>
              <a:t>Similar iterative algorithm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Group instances w/similar prefix, middle, suffix, extract patterns</a:t>
            </a:r>
          </a:p>
          <a:p>
            <a:pPr lvl="1">
              <a:lnSpc>
                <a:spcPct val="110000"/>
              </a:lnSpc>
            </a:pPr>
            <a:r>
              <a:rPr lang="en-US" dirty="0" smtClean="0">
                <a:latin typeface="Calibri"/>
                <a:cs typeface="Calibri"/>
              </a:rPr>
              <a:t>But require </a:t>
            </a:r>
            <a:r>
              <a:rPr lang="en-US" dirty="0">
                <a:latin typeface="Calibri"/>
                <a:cs typeface="Calibri"/>
              </a:rPr>
              <a:t>that X and Y be named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And compute a confidence for each pattern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562350" y="5055448"/>
            <a:ext cx="36004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latin typeface="Courier"/>
                <a:ea typeface="Arial" charset="0"/>
                <a:cs typeface="Courier"/>
              </a:rPr>
              <a:t>{’s, in, headquarters}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3181350" y="5647427"/>
            <a:ext cx="192405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latin typeface="Courier"/>
                <a:ea typeface="Arial" charset="0"/>
                <a:cs typeface="Courier"/>
              </a:rPr>
              <a:t>{based</a:t>
            </a:r>
            <a:r>
              <a:rPr lang="en-US" sz="2000" dirty="0">
                <a:latin typeface="Courier"/>
                <a:ea typeface="Arial" charset="0"/>
                <a:cs typeface="Courier"/>
              </a:rPr>
              <a:t>}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181601" y="5625003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1428750" y="5625003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4572000" y="2286000"/>
          <a:ext cx="4267200" cy="104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2819400"/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Location of Headquarters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Microsoft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Redmond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Exxon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Irving</a:t>
                      </a:r>
                      <a:endParaRPr lang="en-US" sz="16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IBM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Armonk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50065" y="1447800"/>
            <a:ext cx="729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E. </a:t>
            </a:r>
            <a:r>
              <a:rPr lang="en-US" sz="2000" dirty="0" err="1"/>
              <a:t>Agichtein</a:t>
            </a:r>
            <a:r>
              <a:rPr lang="en-US" sz="2000" dirty="0"/>
              <a:t> and L. </a:t>
            </a:r>
            <a:r>
              <a:rPr lang="en-US" sz="2000" dirty="0" err="1"/>
              <a:t>Gravano</a:t>
            </a:r>
            <a:r>
              <a:rPr lang="en-US" sz="2000" dirty="0"/>
              <a:t> 2000. Snowball: Extracting Relations </a:t>
            </a:r>
          </a:p>
          <a:p>
            <a:r>
              <a:rPr lang="en-US" sz="2000" dirty="0"/>
              <a:t>from Large Plain-Text Collections. ICDL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447801" y="5055448"/>
            <a:ext cx="20750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ORGANIZATION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7372350" y="5055448"/>
            <a:ext cx="146685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0000FF"/>
                </a:solidFill>
                <a:latin typeface="Tahoma" charset="0"/>
                <a:ea typeface="Arial" charset="0"/>
                <a:cs typeface="Arial" charset="0"/>
              </a:rPr>
              <a:t>LOCATION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0300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.69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8446" y="5563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.75</a:t>
            </a:r>
          </a:p>
        </p:txBody>
      </p:sp>
    </p:spTree>
    <p:extLst>
      <p:ext uri="{BB962C8B-B14F-4D97-AF65-F5344CB8AC3E}">
        <p14:creationId xmlns:p14="http://schemas.microsoft.com/office/powerpoint/2010/main" val="1520343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 </a:t>
            </a:r>
            <a:r>
              <a:rPr lang="en-US" dirty="0"/>
              <a:t>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990850"/>
            <a:ext cx="8534400" cy="2800350"/>
          </a:xfrm>
        </p:spPr>
        <p:txBody>
          <a:bodyPr/>
          <a:lstStyle/>
          <a:p>
            <a:r>
              <a:rPr lang="en-US" sz="2800" dirty="0"/>
              <a:t>Combine bootstrapping with supervised learning</a:t>
            </a:r>
            <a:endParaRPr lang="en-US" sz="2800" b="1" dirty="0"/>
          </a:p>
          <a:p>
            <a:pPr lvl="1"/>
            <a:r>
              <a:rPr lang="en-US" dirty="0"/>
              <a:t>Instead of 5 seeds,</a:t>
            </a:r>
          </a:p>
          <a:p>
            <a:pPr lvl="2"/>
            <a:r>
              <a:rPr lang="en-US" dirty="0"/>
              <a:t>Use a large database to get huge # of seed examples</a:t>
            </a:r>
          </a:p>
          <a:p>
            <a:pPr lvl="1"/>
            <a:r>
              <a:rPr lang="en-US" dirty="0"/>
              <a:t>Create lots of features from all these examples</a:t>
            </a:r>
          </a:p>
          <a:p>
            <a:pPr lvl="1"/>
            <a:r>
              <a:rPr lang="en-US" dirty="0"/>
              <a:t>Combine in a supervised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1775936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Snow, Jurafsky, Ng. 2005. Learning syntactic patterns for automatic hypernym discovery. </a:t>
            </a:r>
            <a:r>
              <a:rPr lang="en-US" sz="1400" dirty="0" smtClean="0">
                <a:solidFill>
                  <a:srgbClr val="000000"/>
                </a:solidFill>
                <a:latin typeface="Calibri"/>
                <a:cs typeface="Calibri"/>
              </a:rPr>
              <a:t>NIPS05</a:t>
            </a:r>
            <a:endParaRPr lang="en-US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cs typeface="Calibri"/>
              </a:rPr>
              <a:t>Fei</a:t>
            </a:r>
            <a:r>
              <a:rPr lang="en-US" sz="1400" dirty="0">
                <a:latin typeface="Calibri"/>
                <a:cs typeface="Calibri"/>
              </a:rPr>
              <a:t> Wu and Daniel S. Weld. 2007.  Autonomously </a:t>
            </a:r>
            <a:r>
              <a:rPr lang="en-US" sz="1400" dirty="0" err="1">
                <a:latin typeface="Calibri"/>
                <a:cs typeface="Calibri"/>
              </a:rPr>
              <a:t>Semantifying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Wikipeida</a:t>
            </a:r>
            <a:r>
              <a:rPr lang="en-US" sz="1400" dirty="0">
                <a:latin typeface="Calibri"/>
                <a:cs typeface="Calibri"/>
              </a:rPr>
              <a:t>. </a:t>
            </a:r>
            <a:r>
              <a:rPr lang="en-US" sz="1400" dirty="0" smtClean="0">
                <a:latin typeface="Calibri"/>
                <a:cs typeface="Calibri"/>
              </a:rPr>
              <a:t>CIKM07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 err="1">
                <a:latin typeface="Calibri"/>
                <a:ea typeface="Arial" pitchFamily="-107" charset="0"/>
                <a:cs typeface="Calibri"/>
              </a:rPr>
              <a:t>Mintz</a:t>
            </a:r>
            <a:r>
              <a:rPr lang="en-US" sz="1400" dirty="0">
                <a:latin typeface="Calibri"/>
                <a:ea typeface="Arial" pitchFamily="-107" charset="0"/>
                <a:cs typeface="Calibri"/>
              </a:rPr>
              <a:t>, Bills, Snow, Jurafsky. 2009. Distant supervision for relation extraction without labeled data. ACL09</a:t>
            </a:r>
          </a:p>
        </p:txBody>
      </p:sp>
    </p:spTree>
    <p:extLst>
      <p:ext uri="{BB962C8B-B14F-4D97-AF65-F5344CB8AC3E}">
        <p14:creationId xmlns:p14="http://schemas.microsoft.com/office/powerpoint/2010/main" val="16598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Distant supervision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09800"/>
            <a:ext cx="8534400" cy="3124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Like supervised classification:</a:t>
            </a:r>
          </a:p>
          <a:p>
            <a:pPr lvl="2"/>
            <a:r>
              <a:rPr lang="en-US" dirty="0"/>
              <a:t>Uses a classifier with lots of features</a:t>
            </a:r>
          </a:p>
          <a:p>
            <a:pPr lvl="2"/>
            <a:r>
              <a:rPr lang="en-US" dirty="0"/>
              <a:t>Supervised by detailed hand-created knowledge</a:t>
            </a:r>
          </a:p>
          <a:p>
            <a:pPr lvl="2"/>
            <a:r>
              <a:rPr lang="en-US" dirty="0"/>
              <a:t>Doesn’t require iteratively expanding patterns</a:t>
            </a:r>
          </a:p>
          <a:p>
            <a:r>
              <a:rPr lang="en-US" sz="2800" dirty="0"/>
              <a:t>Like unsupervised classification:</a:t>
            </a:r>
          </a:p>
          <a:p>
            <a:pPr lvl="2"/>
            <a:r>
              <a:rPr lang="en-US" dirty="0"/>
              <a:t>Uses very large amounts of unlabeled data</a:t>
            </a:r>
          </a:p>
          <a:p>
            <a:pPr lvl="2"/>
            <a:r>
              <a:rPr lang="en-US" dirty="0"/>
              <a:t>Not sensitive to genre issues in training corpus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61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374061"/>
            <a:ext cx="7620000" cy="1256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Distantly supervised learning </a:t>
            </a:r>
            <a:br>
              <a:rPr lang="en-US" dirty="0" smtClean="0"/>
            </a:br>
            <a:r>
              <a:rPr lang="en-US" dirty="0" smtClean="0"/>
              <a:t>of relation extraction patterns</a:t>
            </a:r>
            <a:endParaRPr lang="en-US" dirty="0"/>
          </a:p>
        </p:txBody>
      </p:sp>
      <p:sp>
        <p:nvSpPr>
          <p:cNvPr id="63488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762000" y="2019300"/>
            <a:ext cx="4114800" cy="3771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US" sz="100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relation</a:t>
            </a:r>
            <a:endParaRPr lang="en-US" sz="11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For each tuple in big database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Find sentences in large corpus with both entities</a:t>
            </a:r>
            <a:endParaRPr lang="en-US" sz="1800" dirty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Extract frequent features (parse,</a:t>
            </a:r>
            <a:r>
              <a:rPr lang="en-US" dirty="0"/>
              <a:t> </a:t>
            </a:r>
            <a:r>
              <a:rPr lang="en-US" dirty="0" smtClean="0"/>
              <a:t>words,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Train supervised classifier using thousands of patterns</a:t>
            </a: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266700" y="4115684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Oval 11"/>
          <p:cNvSpPr>
            <a:spLocks noChangeArrowheads="1"/>
          </p:cNvSpPr>
          <p:nvPr/>
        </p:nvSpPr>
        <p:spPr bwMode="auto">
          <a:xfrm>
            <a:off x="266700" y="20910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Oval 12"/>
          <p:cNvSpPr>
            <a:spLocks noChangeArrowheads="1"/>
          </p:cNvSpPr>
          <p:nvPr/>
        </p:nvSpPr>
        <p:spPr bwMode="auto">
          <a:xfrm>
            <a:off x="266700" y="27006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6" name="Oval 13"/>
          <p:cNvSpPr>
            <a:spLocks noChangeArrowheads="1"/>
          </p:cNvSpPr>
          <p:nvPr/>
        </p:nvSpPr>
        <p:spPr bwMode="auto">
          <a:xfrm>
            <a:off x="266700" y="331026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Oval 10"/>
          <p:cNvSpPr>
            <a:spLocks noChangeArrowheads="1"/>
          </p:cNvSpPr>
          <p:nvPr/>
        </p:nvSpPr>
        <p:spPr bwMode="auto">
          <a:xfrm>
            <a:off x="266700" y="4952998"/>
            <a:ext cx="3810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5562600" y="4343400"/>
            <a:ext cx="297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 was born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PER, born (XXXX),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PER’s birthplace in LOC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endParaRPr lang="en-US" sz="2400" dirty="0">
              <a:latin typeface="Calibri"/>
              <a:cs typeface="Calibri"/>
            </a:endParaRP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0362" y="2554070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&lt;Edwin Hubble, Marshfield&gt;</a:t>
            </a:r>
          </a:p>
          <a:p>
            <a:r>
              <a:rPr lang="en-US" dirty="0"/>
              <a:t>&lt;Albert Einstein, Ulm&gt;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2788" y="2069068"/>
            <a:ext cx="88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Born-In</a:t>
            </a:r>
            <a:endParaRPr lang="en-US" dirty="0"/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5257800" y="327660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 was born in Marshfield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Einstein, born (1879),  Ulm</a:t>
            </a:r>
          </a:p>
          <a:p>
            <a:pPr marL="273050" indent="-273050" defTabSz="914400" fontAlgn="base">
              <a:lnSpc>
                <a:spcPct val="9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Hubble’s birthplace in Marshfield</a:t>
            </a:r>
            <a:endParaRPr lang="en-US" sz="2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1" y="5486400"/>
            <a:ext cx="269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P(born-in | 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,…,f</a:t>
            </a:r>
            <a:r>
              <a:rPr lang="en-US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70000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90765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4" grpId="0" build="p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40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81250"/>
            <a:ext cx="8686800" cy="333375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Open Information Extraction: </a:t>
            </a:r>
          </a:p>
          <a:p>
            <a:pPr lvl="1"/>
            <a:r>
              <a:rPr lang="en-US" sz="3100" dirty="0" smtClean="0"/>
              <a:t>extract relations from the web with no training data, no list of relations</a:t>
            </a:r>
            <a:endParaRPr lang="en-US" sz="3400" dirty="0"/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Use parsed data to train a “trustworthy tuple”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Single-pass extract all relations between NPs, keep if trustworthy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dirty="0" smtClean="0"/>
              <a:t>Assessor ranks relations based on text redundancy</a:t>
            </a:r>
            <a:endParaRPr lang="en-US" sz="3400" dirty="0"/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3100" dirty="0">
                <a:solidFill>
                  <a:srgbClr val="0000FF"/>
                </a:solidFill>
              </a:rPr>
              <a:t>(FCI, specializes in, software development) 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685800" lvl="2" indent="0">
              <a:buNone/>
            </a:pPr>
            <a:r>
              <a:rPr lang="en-US" sz="3100" dirty="0">
                <a:solidFill>
                  <a:srgbClr val="0000FF"/>
                </a:solidFill>
              </a:rPr>
              <a:t>(Tesla</a:t>
            </a:r>
            <a:r>
              <a:rPr lang="en-US" sz="3100" dirty="0" smtClean="0">
                <a:solidFill>
                  <a:srgbClr val="0000FF"/>
                </a:solidFill>
              </a:rPr>
              <a:t>, invented</a:t>
            </a:r>
            <a:r>
              <a:rPr lang="en-US" sz="3100" dirty="0">
                <a:solidFill>
                  <a:srgbClr val="0000FF"/>
                </a:solidFill>
              </a:rPr>
              <a:t>, coil transformer)</a:t>
            </a:r>
            <a:endParaRPr lang="en-US" sz="31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62800" y="56578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2" y="1676400"/>
            <a:ext cx="60197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M. </a:t>
            </a:r>
            <a:r>
              <a:rPr lang="en-US" sz="1600" dirty="0" err="1"/>
              <a:t>Banko</a:t>
            </a:r>
            <a:r>
              <a:rPr lang="en-US" sz="1600" dirty="0"/>
              <a:t>, M. </a:t>
            </a:r>
            <a:r>
              <a:rPr lang="en-US" sz="1600" dirty="0" err="1"/>
              <a:t>Cararella</a:t>
            </a:r>
            <a:r>
              <a:rPr lang="en-US" sz="1600" dirty="0"/>
              <a:t>, S. </a:t>
            </a:r>
            <a:r>
              <a:rPr lang="en-US" sz="1600" dirty="0" err="1"/>
              <a:t>Soderland</a:t>
            </a:r>
            <a:r>
              <a:rPr lang="en-US" sz="1600" dirty="0"/>
              <a:t>, M. </a:t>
            </a:r>
            <a:r>
              <a:rPr lang="en-US" sz="1600" dirty="0" err="1"/>
              <a:t>Broadhead</a:t>
            </a:r>
            <a:r>
              <a:rPr lang="en-US" sz="1600" dirty="0"/>
              <a:t>, and O. </a:t>
            </a:r>
            <a:r>
              <a:rPr lang="en-US" sz="1600" dirty="0" err="1"/>
              <a:t>Etzioni</a:t>
            </a:r>
            <a:r>
              <a:rPr lang="en-US" sz="1600" dirty="0"/>
              <a:t>. 2007. Open information extraction from the web. IJCAI</a:t>
            </a:r>
          </a:p>
        </p:txBody>
      </p:sp>
    </p:spTree>
    <p:extLst>
      <p:ext uri="{BB962C8B-B14F-4D97-AF65-F5344CB8AC3E}">
        <p14:creationId xmlns:p14="http://schemas.microsoft.com/office/powerpoint/2010/main" val="1378729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 RNNs</a:t>
            </a:r>
            <a:endParaRPr lang="en-US" dirty="0"/>
          </a:p>
        </p:txBody>
      </p:sp>
      <p:pic>
        <p:nvPicPr>
          <p:cNvPr id="4" name="Picture 3" descr="Screen Shot 2016-11-30 at 12.5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793789"/>
            <a:ext cx="8239125" cy="3861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9300" y="3935970"/>
            <a:ext cx="427200" cy="369330"/>
          </a:xfrm>
          <a:prstGeom prst="rect">
            <a:avLst/>
          </a:prstGeom>
          <a:noFill/>
          <a:ln w="127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U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705102" y="4305300"/>
            <a:ext cx="2097798" cy="660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4802900" y="4305300"/>
            <a:ext cx="23100" cy="533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>
            <a:off x="4802900" y="4305300"/>
            <a:ext cx="2029700" cy="5334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4124000" y="5929870"/>
            <a:ext cx="427200" cy="369330"/>
          </a:xfrm>
          <a:prstGeom prst="rect">
            <a:avLst/>
          </a:prstGeom>
          <a:noFill/>
          <a:ln w="127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uFillTx/>
                <a:latin typeface="News Gothic MT"/>
                <a:ea typeface="News Gothic MT"/>
                <a:cs typeface="News Gothic MT"/>
                <a:sym typeface="News Gothic MT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latin typeface="News Gothic MT"/>
              <a:ea typeface="News Gothic MT"/>
              <a:cs typeface="News Gothic MT"/>
              <a:sym typeface="News Gothic MT"/>
            </a:endParaRP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1816100" y="5245100"/>
            <a:ext cx="25215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>
            <a:stCxn id="23" idx="0"/>
          </p:cNvCxnSpPr>
          <p:nvPr/>
        </p:nvCxnSpPr>
        <p:spPr>
          <a:xfrm flipH="1" flipV="1">
            <a:off x="3811151" y="5245100"/>
            <a:ext cx="526449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/>
          <p:cNvCxnSpPr>
            <a:stCxn id="23" idx="0"/>
          </p:cNvCxnSpPr>
          <p:nvPr/>
        </p:nvCxnSpPr>
        <p:spPr>
          <a:xfrm flipV="1">
            <a:off x="4337600" y="5245100"/>
            <a:ext cx="13901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/>
          <p:cNvCxnSpPr>
            <a:stCxn id="23" idx="0"/>
          </p:cNvCxnSpPr>
          <p:nvPr/>
        </p:nvCxnSpPr>
        <p:spPr>
          <a:xfrm flipV="1">
            <a:off x="4337600" y="5245100"/>
            <a:ext cx="3460200" cy="6847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085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of Semi-supervised and</a:t>
            </a:r>
            <a:br>
              <a:rPr lang="en-US" dirty="0" smtClean="0"/>
            </a:br>
            <a:r>
              <a:rPr lang="en-US" dirty="0" smtClean="0"/>
              <a:t>Unsupervised Relation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422275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Since it extracts totally new relations from the web </a:t>
            </a:r>
          </a:p>
          <a:p>
            <a:pPr lvl="1"/>
            <a:r>
              <a:rPr lang="en-US" sz="2000" dirty="0"/>
              <a:t>There is no gold set of correct instances of relations!</a:t>
            </a:r>
          </a:p>
          <a:p>
            <a:pPr lvl="2"/>
            <a:r>
              <a:rPr lang="en-US" sz="2000" dirty="0"/>
              <a:t>Can’t compute precision (don’t know which ones are correct)</a:t>
            </a:r>
          </a:p>
          <a:p>
            <a:pPr lvl="2"/>
            <a:r>
              <a:rPr lang="en-US" sz="2000" dirty="0"/>
              <a:t>Can’t compute recall (don’t know which ones were missed)</a:t>
            </a:r>
          </a:p>
          <a:p>
            <a:r>
              <a:rPr lang="en-US" sz="2400" dirty="0"/>
              <a:t>Instead, we can approximate precision (only)</a:t>
            </a:r>
          </a:p>
          <a:p>
            <a:pPr lvl="1"/>
            <a:r>
              <a:rPr lang="en-US" sz="2000" dirty="0"/>
              <a:t> Draw a random sample of relations from output, check precision manually</a:t>
            </a:r>
          </a:p>
          <a:p>
            <a:pPr lvl="1"/>
            <a:endParaRPr lang="en-US" dirty="0"/>
          </a:p>
          <a:p>
            <a:endParaRPr lang="en-US" sz="2400" dirty="0" smtClean="0"/>
          </a:p>
          <a:p>
            <a:r>
              <a:rPr lang="en-US" sz="2400" dirty="0" smtClean="0"/>
              <a:t>Can </a:t>
            </a:r>
            <a:r>
              <a:rPr lang="en-US" sz="2400" dirty="0"/>
              <a:t>also compute precision at different levels of recall.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Precision for top 1000 new relations, top 10,000 new relations, top 100,000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 each case taking a random sample of that set</a:t>
            </a:r>
          </a:p>
          <a:p>
            <a:r>
              <a:rPr lang="en-US" sz="2400" dirty="0"/>
              <a:t>But no way to evaluate recall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32516"/>
              </p:ext>
            </p:extLst>
          </p:nvPr>
        </p:nvGraphicFramePr>
        <p:xfrm>
          <a:off x="1371600" y="4202447"/>
          <a:ext cx="4944140" cy="68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3" imgW="3124200" imgH="431800" progId="Equation.3">
                  <p:embed/>
                </p:oleObj>
              </mc:Choice>
              <mc:Fallback>
                <p:oleObj name="Equation" r:id="rId3" imgW="312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202447"/>
                        <a:ext cx="4944140" cy="683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55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training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Back-propagation over time</a:t>
            </a:r>
            <a:endParaRPr lang="en-US" dirty="0"/>
          </a:p>
        </p:txBody>
      </p:sp>
      <p:pic>
        <p:nvPicPr>
          <p:cNvPr id="4" name="Picture 3" descr="Screen Shot 2016-11-30 at 7.0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1" y="2169763"/>
            <a:ext cx="7772400" cy="377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RNNs characteristics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739900"/>
            <a:ext cx="8042276" cy="4203701"/>
          </a:xfrm>
        </p:spPr>
        <p:txBody>
          <a:bodyPr/>
          <a:lstStyle/>
          <a:p>
            <a:r>
              <a:rPr lang="en-US" dirty="0" smtClean="0"/>
              <a:t>Model hidden states dependencies</a:t>
            </a:r>
          </a:p>
          <a:p>
            <a:r>
              <a:rPr lang="en-US" dirty="0" smtClean="0"/>
              <a:t>Errors “back propagation over time”</a:t>
            </a:r>
          </a:p>
          <a:p>
            <a:r>
              <a:rPr lang="en-US" dirty="0"/>
              <a:t>F</a:t>
            </a:r>
            <a:r>
              <a:rPr lang="en-US" dirty="0" smtClean="0"/>
              <a:t>eature learning methods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Vanishing gradient </a:t>
            </a:r>
            <a:r>
              <a:rPr lang="en-US" dirty="0" smtClean="0"/>
              <a:t>problem: cannot model long-distant dependencies of the hidden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Gradients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940560"/>
            <a:ext cx="8042276" cy="4003041"/>
          </a:xfrm>
        </p:spPr>
        <p:txBody>
          <a:bodyPr/>
          <a:lstStyle/>
          <a:p>
            <a:r>
              <a:rPr lang="en-US" dirty="0" smtClean="0"/>
              <a:t>For the traditional </a:t>
            </a:r>
            <a:r>
              <a:rPr lang="en-US" i="1" dirty="0" smtClean="0">
                <a:solidFill>
                  <a:schemeClr val="accent1"/>
                </a:solidFill>
              </a:rPr>
              <a:t>activation functions</a:t>
            </a:r>
            <a:r>
              <a:rPr lang="en-US" dirty="0" smtClean="0"/>
              <a:t>, each gradient term has the value in range (-1, 1).</a:t>
            </a:r>
          </a:p>
          <a:p>
            <a:r>
              <a:rPr lang="en-US" dirty="0" smtClean="0"/>
              <a:t>Multiplying </a:t>
            </a:r>
            <a:r>
              <a:rPr lang="en-US" i="1" dirty="0"/>
              <a:t>n</a:t>
            </a:r>
            <a:r>
              <a:rPr lang="en-US" dirty="0"/>
              <a:t> of these small numbers to compute </a:t>
            </a:r>
            <a:r>
              <a:rPr lang="en-US" dirty="0" smtClean="0"/>
              <a:t>gradients</a:t>
            </a:r>
          </a:p>
          <a:p>
            <a:r>
              <a:rPr lang="en-US" dirty="0" smtClean="0"/>
              <a:t>The longer the sequence is, the more severe the problems 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2626</Words>
  <Application>Microsoft Macintosh PowerPoint</Application>
  <PresentationFormat>On-screen Show (4:3)</PresentationFormat>
  <Paragraphs>468</Paragraphs>
  <Slides>60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Equation</vt:lpstr>
      <vt:lpstr>Information Extraction</vt:lpstr>
      <vt:lpstr>Outline</vt:lpstr>
      <vt:lpstr>Deep Neural Networks for Sequence Tagging</vt:lpstr>
      <vt:lpstr>Recurrent Neural Networks</vt:lpstr>
      <vt:lpstr>Recurrent Neural Networks</vt:lpstr>
      <vt:lpstr>Unroll RNNs</vt:lpstr>
      <vt:lpstr>RNN training</vt:lpstr>
      <vt:lpstr>RNNs characteristics</vt:lpstr>
      <vt:lpstr>Vanishing Gradients</vt:lpstr>
      <vt:lpstr>Long-Short Term Memory Networks (LSTMs)</vt:lpstr>
      <vt:lpstr>Another Visualization</vt:lpstr>
      <vt:lpstr>Bidirectional LSTMs</vt:lpstr>
      <vt:lpstr>LSTMs for Sequential Tagging</vt:lpstr>
      <vt:lpstr>Recall CRFs for Sequential Tagging</vt:lpstr>
      <vt:lpstr>LSTMs for Sequential Tagging</vt:lpstr>
      <vt:lpstr>Recall CRFs for Sequential Tagging</vt:lpstr>
      <vt:lpstr>Combining CRFs with LSTMs</vt:lpstr>
      <vt:lpstr>Combining CRFs with LSTMs</vt:lpstr>
      <vt:lpstr>Combining Two Benefits</vt:lpstr>
      <vt:lpstr>Outline</vt:lpstr>
      <vt:lpstr>Extracting relations from text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Relation databases  that draw from Wikipedia</vt:lpstr>
      <vt:lpstr>Ontological relations</vt:lpstr>
      <vt:lpstr>How to build relation extractors</vt:lpstr>
      <vt:lpstr>Rules for extracting IS-A relation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Named Entities aren’t quite enough. Which relations hold between 2 entities?</vt:lpstr>
      <vt:lpstr>What relations hold between 2 entities?</vt:lpstr>
      <vt:lpstr>Extracting Richer Relations Using Rules and Named Entities</vt:lpstr>
      <vt:lpstr>Hand-built patterns for relations</vt:lpstr>
      <vt:lpstr>Relation Extraction</vt:lpstr>
      <vt:lpstr>Supervised machine learning for relations</vt:lpstr>
      <vt:lpstr>How to do classification in supervised relation extraction</vt:lpstr>
      <vt:lpstr>Relation Extraction</vt:lpstr>
      <vt:lpstr>Word Features for Relation Extraction</vt:lpstr>
      <vt:lpstr>Named Entity Type and Mention Level Features for Relation Extraction</vt:lpstr>
      <vt:lpstr>Parse Features for Relation Extraction</vt:lpstr>
      <vt:lpstr>Gazetteer and trigger word features for relation extraction</vt:lpstr>
      <vt:lpstr>American Airlines, a unit of AMR, immediately matched the move, spokesman Tim Wagner said.</vt:lpstr>
      <vt:lpstr>Classifiers for supervised methods</vt:lpstr>
      <vt:lpstr>Evaluation of Supervised Relation Extraction</vt:lpstr>
      <vt:lpstr>Summary: Supervised Relation Extraction</vt:lpstr>
      <vt:lpstr>Relation Extraction</vt:lpstr>
      <vt:lpstr>Seed-based or bootstrapping approaches to relation extraction</vt:lpstr>
      <vt:lpstr>Relation Bootstrapping (Hearst 1992)</vt:lpstr>
      <vt:lpstr>Bootstrapping </vt:lpstr>
      <vt:lpstr>Dipre: Extract &lt;author,book&gt; pairs</vt:lpstr>
      <vt:lpstr> Snowball</vt:lpstr>
      <vt:lpstr>Distant Supervision</vt:lpstr>
      <vt:lpstr>Distant supervision paradigm</vt:lpstr>
      <vt:lpstr>Distantly supervised learning  of relation extraction patterns</vt:lpstr>
      <vt:lpstr>Unsupervised relation extraction</vt:lpstr>
      <vt:lpstr>Evaluation of Semi-supervised and Unsupervised Relation Extraction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VioletPeng</dc:creator>
  <cp:lastModifiedBy>Prathamesh Naik</cp:lastModifiedBy>
  <cp:revision>110</cp:revision>
  <dcterms:created xsi:type="dcterms:W3CDTF">2017-10-15T23:53:30Z</dcterms:created>
  <dcterms:modified xsi:type="dcterms:W3CDTF">2017-12-01T05:48:45Z</dcterms:modified>
</cp:coreProperties>
</file>