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64" r:id="rId3"/>
    <p:sldId id="265" r:id="rId4"/>
    <p:sldId id="258" r:id="rId5"/>
    <p:sldId id="259" r:id="rId6"/>
    <p:sldId id="260" r:id="rId7"/>
    <p:sldId id="261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0" r:id="rId29"/>
    <p:sldId id="301" r:id="rId30"/>
    <p:sldId id="302" r:id="rId31"/>
    <p:sldId id="303" r:id="rId32"/>
    <p:sldId id="283" r:id="rId33"/>
    <p:sldId id="30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13"/>
  </p:normalViewPr>
  <p:slideViewPr>
    <p:cSldViewPr snapToGrid="0" snapToObjects="1" showGuides="1">
      <p:cViewPr>
        <p:scale>
          <a:sx n="85" d="100"/>
          <a:sy n="85" d="100"/>
        </p:scale>
        <p:origin x="-752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3418-03AE-E04E-8436-3042FFD692E6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6472B-BF1A-064A-B1E0-7D20DA5D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C9D4-D70C-8744-B8EA-410692182F3A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18" y="1122363"/>
            <a:ext cx="937708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19: Machine Translation: IBM Models and Word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from Philipp Koehn 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 smtClean="0"/>
              <a:t>USC </a:t>
            </a:r>
            <a:r>
              <a:rPr lang="en-US" dirty="0" err="1" smtClean="0"/>
              <a:t>VSoE</a:t>
            </a:r>
            <a:r>
              <a:rPr lang="en-US" dirty="0" smtClean="0"/>
              <a:t>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dirty="0" smtClean="0"/>
              <a:t>November 3, 2017</a:t>
            </a:r>
          </a:p>
        </p:txBody>
      </p:sp>
    </p:spTree>
    <p:extLst>
      <p:ext uri="{BB962C8B-B14F-4D97-AF65-F5344CB8AC3E}">
        <p14:creationId xmlns:p14="http://schemas.microsoft.com/office/powerpoint/2010/main" val="73195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 Generative Story for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b="1" dirty="0" smtClean="0"/>
              <a:t>f</a:t>
            </a:r>
            <a:r>
              <a:rPr lang="en-US" dirty="0" smtClean="0"/>
              <a:t>, </a:t>
            </a:r>
            <a:r>
              <a:rPr lang="en-US" dirty="0" err="1" smtClean="0"/>
              <a:t>a|</a:t>
            </a:r>
            <a:r>
              <a:rPr lang="en-US" b="1" dirty="0" err="1" smtClean="0"/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with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, an English sequence of words 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...,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n</a:t>
                </a:r>
                <a:endParaRPr lang="en-US" dirty="0" smtClean="0"/>
              </a:p>
              <a:p>
                <a:r>
                  <a:rPr lang="en-US" dirty="0" smtClean="0"/>
                  <a:t>Choose a length </a:t>
                </a:r>
                <a:r>
                  <a:rPr lang="en-US" u="sng" dirty="0" smtClean="0"/>
                  <a:t>m</a:t>
                </a:r>
                <a:r>
                  <a:rPr lang="en-US" dirty="0" smtClean="0"/>
                  <a:t> for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, the foreign sequence based on a small exponential distribution </a:t>
                </a:r>
                <a14:m/>
                <a:endParaRPr lang="en-US" dirty="0" smtClean="0"/>
              </a:p>
              <a:p>
                <a:r>
                  <a:rPr lang="en-US" dirty="0" smtClean="0"/>
                  <a:t>Choose an alignment </a:t>
                </a:r>
                <a:r>
                  <a:rPr lang="en-US" u="sng" dirty="0" smtClean="0"/>
                  <a:t>a</a:t>
                </a:r>
                <a:r>
                  <a:rPr lang="en-US" dirty="0" smtClean="0"/>
                  <a:t> (for free! Later models incur </a:t>
                </a:r>
                <a:r>
                  <a:rPr lang="en-US" dirty="0" err="1" smtClean="0"/>
                  <a:t>probs</a:t>
                </a:r>
                <a:r>
                  <a:rPr lang="en-US" dirty="0" smtClean="0"/>
                  <a:t> here)</a:t>
                </a:r>
              </a:p>
              <a:p>
                <a:r>
                  <a:rPr lang="en-US" dirty="0" smtClean="0"/>
                  <a:t>For each foreign word f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incur </a:t>
                </a:r>
                <a14:m/>
                <a:r>
                  <a:rPr lang="en-US" dirty="0" smtClean="0"/>
                  <a:t>, the lexical transition probability</a:t>
                </a:r>
              </a:p>
              <a:p>
                <a:r>
                  <a:rPr lang="en-US" dirty="0" smtClean="0"/>
                  <a:t>Overall: </a:t>
                </a:r>
                <a14:m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  <a:blipFill rotWithShape="0">
                <a:blip r:embed="rId2"/>
                <a:stretch>
                  <a:fillRect l="-1043" t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14907" y="4715933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     house       is          small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2733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7867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3001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28866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22733" y="56017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440" y="56234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3001" y="56234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802392" y="56234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781" y="599119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/(5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7181" y="601339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klein|small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20381" y="6032392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ist|is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51212" y="60323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das|the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5650" y="603239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Haus|house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81534" y="539486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4, 2 -&gt; 3, 3 -&gt; 1, 4 -&gt; 2}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621889" y="5000751"/>
            <a:ext cx="1293013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71766" y="5000751"/>
            <a:ext cx="1395992" cy="7495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685033" y="5000751"/>
            <a:ext cx="2229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621889" y="5000751"/>
            <a:ext cx="545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the transition probabilities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042"/>
          </a:xfrm>
        </p:spPr>
        <p:txBody>
          <a:bodyPr/>
          <a:lstStyle/>
          <a:p>
            <a:r>
              <a:rPr lang="en-US" dirty="0" smtClean="0"/>
              <a:t>This generative story is dependent on t(</a:t>
            </a:r>
            <a:r>
              <a:rPr lang="en-US" dirty="0" err="1" smtClean="0"/>
              <a:t>f|e</a:t>
            </a:r>
            <a:r>
              <a:rPr lang="en-US" dirty="0" smtClean="0"/>
              <a:t>), i.e. word-to-word probabilities. But we don't have them!</a:t>
            </a:r>
          </a:p>
          <a:p>
            <a:r>
              <a:rPr lang="en-US" dirty="0" smtClean="0"/>
              <a:t>If we had a corpus of f, e pairs with alignments a, we could form t(</a:t>
            </a:r>
            <a:r>
              <a:rPr lang="en-US" dirty="0" err="1" smtClean="0"/>
              <a:t>f|e</a:t>
            </a:r>
            <a:r>
              <a:rPr lang="en-US" dirty="0" smtClean="0"/>
              <a:t>) via a maximum likelihood estimate. But we don't have alignments!</a:t>
            </a:r>
          </a:p>
          <a:p>
            <a:r>
              <a:rPr lang="en-US" dirty="0" smtClean="0"/>
              <a:t>If we had t(</a:t>
            </a:r>
            <a:r>
              <a:rPr lang="en-US" dirty="0" err="1" smtClean="0"/>
              <a:t>f|e</a:t>
            </a:r>
            <a:r>
              <a:rPr lang="en-US" dirty="0" smtClean="0"/>
              <a:t>) we could use that to figure out the most likely alignment for a sentence pair. But see above...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17869" y="4690533"/>
            <a:ext cx="1587294" cy="1038198"/>
            <a:chOff x="1917869" y="4690533"/>
            <a:chExt cx="1587294" cy="1038198"/>
          </a:xfrm>
        </p:grpSpPr>
        <p:sp>
          <p:nvSpPr>
            <p:cNvPr id="4" name="TextBox 3"/>
            <p:cNvSpPr txBox="1"/>
            <p:nvPr/>
          </p:nvSpPr>
          <p:spPr>
            <a:xfrm>
              <a:off x="1937907" y="4690533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 </a:t>
              </a:r>
              <a:r>
                <a:rPr lang="en-US" dirty="0" err="1" smtClean="0"/>
                <a:t>maison</a:t>
              </a:r>
              <a:r>
                <a:rPr lang="en-US" dirty="0" smtClean="0"/>
                <a:t> bleu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7869" y="5359399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blue house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91893" y="4991430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4455" y="4993381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76068" y="4991430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/>
          <p:cNvSpPr/>
          <p:nvPr/>
        </p:nvSpPr>
        <p:spPr>
          <a:xfrm>
            <a:off x="3599919" y="513080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7549"/>
              </p:ext>
            </p:extLst>
          </p:nvPr>
        </p:nvGraphicFramePr>
        <p:xfrm>
          <a:off x="4428067" y="4582160"/>
          <a:ext cx="44704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5200"/>
                <a:gridCol w="2235200"/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smtClean="0"/>
                        <a:t>la, the = </a:t>
                      </a:r>
                      <a:r>
                        <a:rPr lang="en-US" strike="sngStrike" baseline="0" dirty="0" smtClean="0"/>
                        <a:t>12</a:t>
                      </a:r>
                      <a:r>
                        <a:rPr lang="en-US" dirty="0" smtClean="0"/>
                        <a:t>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= </a:t>
                      </a:r>
                      <a:r>
                        <a:rPr lang="en-US" strike="dblStrike" baseline="0" dirty="0" smtClean="0"/>
                        <a:t>45</a:t>
                      </a:r>
                      <a:r>
                        <a:rPr lang="en-US" dirty="0" smtClean="0"/>
                        <a:t> 46</a:t>
                      </a:r>
                      <a:endParaRPr lang="en-US" dirty="0"/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</a:t>
                      </a:r>
                      <a:r>
                        <a:rPr lang="en-US" dirty="0" smtClean="0"/>
                        <a:t>, house = </a:t>
                      </a:r>
                      <a:r>
                        <a:rPr lang="en-US" strike="sngStrike" baseline="0" dirty="0" smtClean="0"/>
                        <a:t>7</a:t>
                      </a:r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 = </a:t>
                      </a:r>
                      <a:r>
                        <a:rPr lang="en-US" strike="dblStrike" baseline="0" dirty="0" smtClean="0"/>
                        <a:t>14</a:t>
                      </a:r>
                      <a:r>
                        <a:rPr lang="en-US" dirty="0" smtClean="0"/>
                        <a:t> 15</a:t>
                      </a:r>
                      <a:endParaRPr lang="en-US" dirty="0"/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smtClean="0"/>
                        <a:t>bleu,</a:t>
                      </a:r>
                      <a:r>
                        <a:rPr lang="en-US" baseline="0" dirty="0" smtClean="0"/>
                        <a:t> blue = </a:t>
                      </a:r>
                      <a:r>
                        <a:rPr lang="en-US" strike="sngStrike" baseline="0" dirty="0" smtClean="0"/>
                        <a:t>6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= </a:t>
                      </a:r>
                      <a:r>
                        <a:rPr lang="en-US" strike="dblStrike" baseline="0" dirty="0" smtClean="0"/>
                        <a:t>9</a:t>
                      </a:r>
                      <a:endParaRPr lang="en-US" strike="dblStrike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83317"/>
              </p:ext>
            </p:extLst>
          </p:nvPr>
        </p:nvGraphicFramePr>
        <p:xfrm>
          <a:off x="999067" y="5891880"/>
          <a:ext cx="635846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8578"/>
                <a:gridCol w="1882422"/>
                <a:gridCol w="2167466"/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la|the</a:t>
                      </a:r>
                      <a:r>
                        <a:rPr lang="en-US" dirty="0" smtClean="0"/>
                        <a:t> = 13/46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la|blue</a:t>
                      </a:r>
                      <a:r>
                        <a:rPr lang="en-US" dirty="0" smtClean="0"/>
                        <a:t> = 0/46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 | house = 2/46</a:t>
                      </a:r>
                      <a:endParaRPr lang="en-US" dirty="0"/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</a:t>
                      </a:r>
                      <a:r>
                        <a:rPr lang="en-US" dirty="0" smtClean="0"/>
                        <a:t>|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house = </a:t>
                      </a:r>
                      <a:r>
                        <a:rPr lang="en-US" strike="noStrike" baseline="0" dirty="0" smtClean="0"/>
                        <a:t>8/15</a:t>
                      </a:r>
                      <a:endParaRPr lang="en-US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maison|the</a:t>
                      </a:r>
                      <a:r>
                        <a:rPr lang="en-US" dirty="0" smtClean="0"/>
                        <a:t> 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</a:t>
                      </a:r>
                      <a:r>
                        <a:rPr lang="en-US" dirty="0" smtClean="0"/>
                        <a:t> | blue = 0/15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7494586" y="614334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174140" y="5774008"/>
            <a:ext cx="1587294" cy="1038198"/>
            <a:chOff x="8174140" y="5774008"/>
            <a:chExt cx="1587294" cy="1038198"/>
          </a:xfrm>
        </p:grpSpPr>
        <p:sp>
          <p:nvSpPr>
            <p:cNvPr id="18" name="TextBox 17"/>
            <p:cNvSpPr txBox="1"/>
            <p:nvPr/>
          </p:nvSpPr>
          <p:spPr>
            <a:xfrm>
              <a:off x="8174140" y="5774008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 </a:t>
              </a:r>
              <a:r>
                <a:rPr lang="en-US" dirty="0" err="1" smtClean="0"/>
                <a:t>maison</a:t>
              </a:r>
              <a:r>
                <a:rPr lang="en-US" dirty="0" smtClean="0"/>
                <a:t> bleu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4140" y="6442874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blue house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328126" y="6074905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10726" y="6076856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832339" y="6074905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65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the chicken-and-egg (i.e. incomplete data) problem:</a:t>
            </a:r>
          </a:p>
          <a:p>
            <a:pPr lvl="1"/>
            <a:r>
              <a:rPr lang="en-US" dirty="0" smtClean="0"/>
              <a:t>If we had </a:t>
            </a:r>
            <a:r>
              <a:rPr lang="en-US" u="sng" dirty="0" smtClean="0"/>
              <a:t>complete data</a:t>
            </a:r>
            <a:r>
              <a:rPr lang="en-US" dirty="0" smtClean="0"/>
              <a:t> we could estimate the </a:t>
            </a:r>
            <a:r>
              <a:rPr lang="en-US" u="sng" dirty="0" smtClean="0"/>
              <a:t>model</a:t>
            </a:r>
            <a:endParaRPr lang="en-US" dirty="0" smtClean="0"/>
          </a:p>
          <a:p>
            <a:pPr lvl="1"/>
            <a:r>
              <a:rPr lang="en-US" dirty="0" smtClean="0"/>
              <a:t>If we had </a:t>
            </a:r>
            <a:r>
              <a:rPr lang="en-US" u="sng" dirty="0" smtClean="0"/>
              <a:t>model</a:t>
            </a:r>
            <a:r>
              <a:rPr lang="en-US" dirty="0" smtClean="0"/>
              <a:t>, we could fill in the </a:t>
            </a:r>
            <a:r>
              <a:rPr lang="en-US" u="sng" dirty="0" smtClean="0"/>
              <a:t>gaps in the data</a:t>
            </a:r>
            <a:endParaRPr lang="en-US" dirty="0" smtClean="0"/>
          </a:p>
          <a:p>
            <a:r>
              <a:rPr lang="en-US" dirty="0" smtClean="0"/>
              <a:t>Expectation Maximization (EM) in a nutshell: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initialize model parameters (e.g. uniform, random)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assign probabilities to the missing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estimate model parameters from the completed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steps 2-3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6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6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8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 and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 Algorithm consists of two steps</a:t>
            </a:r>
          </a:p>
          <a:p>
            <a:r>
              <a:rPr lang="en-US" dirty="0" smtClean="0"/>
              <a:t>Expectation (E) Step: Apply model to data</a:t>
            </a:r>
          </a:p>
          <a:p>
            <a:pPr lvl="1"/>
            <a:r>
              <a:rPr lang="en-US" dirty="0" smtClean="0"/>
              <a:t>parts of the model are hidden (here: alignments)</a:t>
            </a:r>
          </a:p>
          <a:p>
            <a:pPr lvl="1"/>
            <a:r>
              <a:rPr lang="en-US" dirty="0" smtClean="0"/>
              <a:t>using the model, assign probabilities to possible values</a:t>
            </a:r>
          </a:p>
          <a:p>
            <a:pPr lvl="1"/>
            <a:r>
              <a:rPr lang="en-US" dirty="0" smtClean="0"/>
              <a:t>think of this as 'creating data'</a:t>
            </a:r>
          </a:p>
          <a:p>
            <a:r>
              <a:rPr lang="en-US" dirty="0" smtClean="0"/>
              <a:t>Maximization (M) Step: Estimate model from data</a:t>
            </a:r>
          </a:p>
          <a:p>
            <a:pPr lvl="1"/>
            <a:r>
              <a:rPr lang="en-US" dirty="0" smtClean="0"/>
              <a:t>which data? the data we just created!</a:t>
            </a:r>
          </a:p>
          <a:p>
            <a:pPr lvl="1"/>
            <a:r>
              <a:rPr lang="en-US" dirty="0" smtClean="0"/>
              <a:t>take the assigned values as fact</a:t>
            </a:r>
          </a:p>
          <a:p>
            <a:pPr lvl="1"/>
            <a:r>
              <a:rPr lang="en-US" dirty="0" smtClean="0"/>
              <a:t>collect counts weighted by probabilities</a:t>
            </a:r>
          </a:p>
          <a:p>
            <a:pPr lvl="1"/>
            <a:r>
              <a:rPr lang="en-US" dirty="0" smtClean="0"/>
              <a:t>estimate model from counts</a:t>
            </a:r>
          </a:p>
          <a:p>
            <a:pPr lvl="1"/>
            <a:r>
              <a:rPr lang="en-US" dirty="0" smtClean="0"/>
              <a:t>think of this as 'count and divide'</a:t>
            </a:r>
          </a:p>
          <a:p>
            <a:r>
              <a:rPr lang="en-US" dirty="0" smtClean="0"/>
              <a:t>Iterate these steps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7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 and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able to compute:</a:t>
            </a:r>
          </a:p>
          <a:p>
            <a:pPr lvl="1"/>
            <a:r>
              <a:rPr lang="en-US" dirty="0" smtClean="0"/>
              <a:t>E-Step: </a:t>
            </a:r>
            <a:r>
              <a:rPr lang="en-US" dirty="0" err="1" smtClean="0"/>
              <a:t>probabilitiy</a:t>
            </a:r>
            <a:r>
              <a:rPr lang="en-US" dirty="0" smtClean="0"/>
              <a:t> of alignments</a:t>
            </a:r>
          </a:p>
          <a:p>
            <a:pPr lvl="1"/>
            <a:r>
              <a:rPr lang="en-US" dirty="0" smtClean="0"/>
              <a:t>M-Step: count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A Translation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foreign sentence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, we search for the most likely English sentence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And as we've done before, we're going to break this up into two parts with Bayes' rule and </a:t>
                </a:r>
                <a:r>
                  <a:rPr lang="en-US" dirty="0" err="1" smtClean="0"/>
                  <a:t>argmax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 xmlns="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𝒆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; </a:t>
                </a:r>
                <a:r>
                  <a:rPr lang="en-US" b="1" dirty="0" err="1" smtClean="0"/>
                  <a:t>ê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argmax</a:t>
                </a:r>
                <a:r>
                  <a:rPr lang="en-US" b="1" baseline="-25000" dirty="0" err="1" smtClean="0"/>
                  <a:t>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 xmlns="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26200" y="4631267"/>
            <a:ext cx="20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model</a:t>
            </a:r>
          </a:p>
          <a:p>
            <a:r>
              <a:rPr lang="en-US" dirty="0" smtClean="0"/>
              <a:t>(previously covered)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733" y="3731902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translation model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05587" y="4384179"/>
            <a:ext cx="184680" cy="35715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69200" y="3954119"/>
            <a:ext cx="499533" cy="147115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we had a set of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/>
          <a:lstStyle/>
          <a:p>
            <a:r>
              <a:rPr lang="en-US" dirty="0" smtClean="0"/>
              <a:t>We could just collect counts and divide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7185"/>
              </p:ext>
            </p:extLst>
          </p:nvPr>
        </p:nvGraphicFramePr>
        <p:xfrm>
          <a:off x="111760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0202"/>
              </p:ext>
            </p:extLst>
          </p:nvPr>
        </p:nvGraphicFramePr>
        <p:xfrm>
          <a:off x="1117599" y="2876456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7213"/>
              </p:ext>
            </p:extLst>
          </p:nvPr>
        </p:nvGraphicFramePr>
        <p:xfrm>
          <a:off x="1117598" y="395700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68376"/>
              </p:ext>
            </p:extLst>
          </p:nvPr>
        </p:nvGraphicFramePr>
        <p:xfrm>
          <a:off x="3868892" y="214622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0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don't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07419"/>
              </p:ext>
            </p:extLst>
          </p:nvPr>
        </p:nvGraphicFramePr>
        <p:xfrm>
          <a:off x="111760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22752"/>
              </p:ext>
            </p:extLst>
          </p:nvPr>
        </p:nvGraphicFramePr>
        <p:xfrm>
          <a:off x="1117599" y="2876456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9993"/>
              </p:ext>
            </p:extLst>
          </p:nvPr>
        </p:nvGraphicFramePr>
        <p:xfrm>
          <a:off x="1117598" y="395700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7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don't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we'll collect counts over </a:t>
            </a:r>
            <a:r>
              <a:rPr lang="en-US" u="sng" dirty="0" smtClean="0"/>
              <a:t>every possible alignment</a:t>
            </a:r>
            <a:endParaRPr lang="en-US" dirty="0" smtClean="0"/>
          </a:p>
          <a:p>
            <a:r>
              <a:rPr lang="en-US" dirty="0" smtClean="0"/>
              <a:t>But we'll only trust the counts as much as we trust the alignment, i.e. p(</a:t>
            </a:r>
            <a:r>
              <a:rPr lang="en-US" dirty="0" err="1" smtClean="0"/>
              <a:t>a|e</a:t>
            </a:r>
            <a:r>
              <a:rPr lang="en-US" dirty="0" smtClean="0"/>
              <a:t>, f)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6301"/>
              </p:ext>
            </p:extLst>
          </p:nvPr>
        </p:nvGraphicFramePr>
        <p:xfrm>
          <a:off x="111760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88550"/>
              </p:ext>
            </p:extLst>
          </p:nvPr>
        </p:nvGraphicFramePr>
        <p:xfrm>
          <a:off x="1117599" y="2876456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62688"/>
              </p:ext>
            </p:extLst>
          </p:nvPr>
        </p:nvGraphicFramePr>
        <p:xfrm>
          <a:off x="1117598" y="395700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5874"/>
              </p:ext>
            </p:extLst>
          </p:nvPr>
        </p:nvGraphicFramePr>
        <p:xfrm>
          <a:off x="3746163" y="180238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5815"/>
              </p:ext>
            </p:extLst>
          </p:nvPr>
        </p:nvGraphicFramePr>
        <p:xfrm>
          <a:off x="657298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7018"/>
              </p:ext>
            </p:extLst>
          </p:nvPr>
        </p:nvGraphicFramePr>
        <p:xfrm>
          <a:off x="9461163" y="179538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98966" y="21374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.15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90972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.3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35680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59306" y="208198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.05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37258" y="3429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...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34691" y="422953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...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84171"/>
              </p:ext>
            </p:extLst>
          </p:nvPr>
        </p:nvGraphicFramePr>
        <p:xfrm>
          <a:off x="4911417" y="99065"/>
          <a:ext cx="48233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.15+.5+...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.15+.05+...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.3+.05+...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.3+.5+...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7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So, given a sentence, how to calculate the probability of its possible alignments?</a:t>
                </a:r>
              </a:p>
              <a:p>
                <a:r>
                  <a:rPr lang="en-US" dirty="0" smtClean="0"/>
                  <a:t>p(</a:t>
                </a:r>
                <a:r>
                  <a:rPr lang="en-US" dirty="0" err="1" smtClean="0"/>
                  <a:t>a|e</a:t>
                </a:r>
                <a:r>
                  <a:rPr lang="en-US" dirty="0" smtClean="0"/>
                  <a:t>, f) = p(a, e, f)/p(e, f) [definition of conditional probability]</a:t>
                </a:r>
              </a:p>
              <a:p>
                <a:r>
                  <a:rPr lang="en-US" dirty="0" smtClean="0"/>
                  <a:t>= p(</a:t>
                </a:r>
                <a:r>
                  <a:rPr lang="en-US" dirty="0" err="1" smtClean="0"/>
                  <a:t>f,a|e</a:t>
                </a:r>
                <a:r>
                  <a:rPr lang="en-US" dirty="0" smtClean="0"/>
                  <a:t>)p(e)/p(</a:t>
                </a:r>
                <a:r>
                  <a:rPr lang="en-US" dirty="0" err="1" smtClean="0"/>
                  <a:t>f|e</a:t>
                </a:r>
                <a:r>
                  <a:rPr lang="en-US" dirty="0" smtClean="0"/>
                  <a:t>)p(e) [ibid]</a:t>
                </a:r>
              </a:p>
              <a:p>
                <a:r>
                  <a:rPr lang="en-US" dirty="0" smtClean="0"/>
                  <a:t>= p(</a:t>
                </a:r>
                <a:r>
                  <a:rPr lang="en-US" dirty="0" err="1" smtClean="0"/>
                  <a:t>f,a|e</a:t>
                </a:r>
                <a:r>
                  <a:rPr lang="en-US" dirty="0" smtClean="0"/>
                  <a:t>)/p(</a:t>
                </a:r>
                <a:r>
                  <a:rPr lang="en-US" dirty="0" err="1" smtClean="0"/>
                  <a:t>f|e</a:t>
                </a:r>
                <a:r>
                  <a:rPr lang="en-US" dirty="0" smtClean="0"/>
                  <a:t>) [cancel terms]</a:t>
                </a:r>
              </a:p>
              <a:p>
                <a:r>
                  <a:rPr lang="en-US" dirty="0" smtClean="0"/>
                  <a:t>p(</a:t>
                </a:r>
                <a:r>
                  <a:rPr lang="en-US" dirty="0" err="1" smtClean="0"/>
                  <a:t>f|e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[law of total probability]</a:t>
                </a:r>
              </a:p>
              <a:p>
                <a:r>
                  <a:rPr lang="en-US" dirty="0" smtClean="0"/>
                  <a:t>So we need to calculate p(f, </a:t>
                </a:r>
                <a:r>
                  <a:rPr lang="en-US" dirty="0" err="1" smtClean="0"/>
                  <a:t>a|e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  <a:blipFill rotWithShape="0">
                <a:blip r:embed="rId2"/>
                <a:stretch>
                  <a:fillRect l="-928" t="-402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Let's start with a uniform word pair probability table</a:t>
                </a:r>
              </a:p>
              <a:p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i.e. multiply each word pair probability</a:t>
                </a:r>
              </a:p>
              <a:p>
                <a:r>
                  <a:rPr lang="en-US" dirty="0" smtClean="0"/>
                  <a:t>do the same for each alignment and normalize by the sum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  <a:blipFill rotWithShape="0">
                <a:blip r:embed="rId2"/>
                <a:stretch>
                  <a:fillRect l="-1467" t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0748"/>
              </p:ext>
            </p:extLst>
          </p:nvPr>
        </p:nvGraphicFramePr>
        <p:xfrm>
          <a:off x="7169095" y="3716205"/>
          <a:ext cx="48233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9662" y="282451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.25*.25 = .0625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6772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74583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.0625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.0625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.0625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04624" y="310284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sum=.25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E-Step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 smtClean="0"/>
              <a:t>(Pretty boring so far!)</a:t>
            </a:r>
          </a:p>
          <a:p>
            <a:r>
              <a:rPr lang="en-US" dirty="0" smtClean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9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26" grpId="0"/>
      <p:bldP spid="27" grpId="0"/>
      <p:bldP spid="40" grpId="0"/>
      <p:bldP spid="41" grpId="0"/>
      <p:bldP spid="42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E-Step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 smtClean="0"/>
              <a:t>Now collect counts, weighted by each alignment</a:t>
            </a:r>
          </a:p>
          <a:p>
            <a:r>
              <a:rPr lang="en-US" dirty="0" smtClean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30158"/>
              </p:ext>
            </p:extLst>
          </p:nvPr>
        </p:nvGraphicFramePr>
        <p:xfrm>
          <a:off x="6351844" y="66835"/>
          <a:ext cx="4823298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/>
                <a:gridCol w="803883"/>
                <a:gridCol w="803883"/>
                <a:gridCol w="803883"/>
                <a:gridCol w="803883"/>
                <a:gridCol w="803883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.25*8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382123" y="46455"/>
            <a:ext cx="793019" cy="156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3472" y="687823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55582" y="353481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73026" y="357284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46643" y="347819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7129"/>
            <a:ext cx="10515600" cy="13460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we have counts for events</a:t>
            </a:r>
          </a:p>
          <a:p>
            <a:r>
              <a:rPr lang="en-US" dirty="0" smtClean="0"/>
              <a:t>To form a parameter table (t</a:t>
            </a:r>
            <a:r>
              <a:rPr lang="en-US" baseline="-25000" dirty="0" smtClean="0"/>
              <a:t>1</a:t>
            </a:r>
            <a:r>
              <a:rPr lang="en-US" dirty="0" smtClean="0"/>
              <a:t>, just count (done) and divide)</a:t>
            </a:r>
          </a:p>
          <a:p>
            <a:r>
              <a:rPr lang="en-US" dirty="0" smtClean="0"/>
              <a:t>Already starting to look better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3758"/>
              </p:ext>
            </p:extLst>
          </p:nvPr>
        </p:nvGraphicFramePr>
        <p:xfrm>
          <a:off x="679327" y="2057476"/>
          <a:ext cx="4823298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/>
                <a:gridCol w="803883"/>
                <a:gridCol w="803883"/>
                <a:gridCol w="803883"/>
                <a:gridCol w="803883"/>
                <a:gridCol w="803883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51269"/>
              </p:ext>
            </p:extLst>
          </p:nvPr>
        </p:nvGraphicFramePr>
        <p:xfrm>
          <a:off x="6668065" y="535575"/>
          <a:ext cx="48233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15868"/>
              </p:ext>
            </p:extLst>
          </p:nvPr>
        </p:nvGraphicFramePr>
        <p:xfrm>
          <a:off x="6668065" y="2314373"/>
          <a:ext cx="48233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7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1322"/>
              </p:ext>
            </p:extLst>
          </p:nvPr>
        </p:nvGraphicFramePr>
        <p:xfrm>
          <a:off x="7113127" y="3851860"/>
          <a:ext cx="48233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(round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8047"/>
            <a:ext cx="7480412" cy="3030755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re-calculate p(</a:t>
            </a:r>
            <a:r>
              <a:rPr lang="en-US" dirty="0" err="1" smtClean="0"/>
              <a:t>a|f,e</a:t>
            </a:r>
            <a:r>
              <a:rPr lang="en-US" dirty="0" smtClean="0"/>
              <a:t>) with our new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6163" y="180238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72980" y="17959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461163" y="179538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9662" y="28245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 = .125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9568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38965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.5*.25=.125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00566" y="319384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(round 2)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70258"/>
              </p:ext>
            </p:extLst>
          </p:nvPr>
        </p:nvGraphicFramePr>
        <p:xfrm>
          <a:off x="389317" y="179966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2300"/>
              </p:ext>
            </p:extLst>
          </p:nvPr>
        </p:nvGraphicFramePr>
        <p:xfrm>
          <a:off x="3017880" y="1806143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3185"/>
              </p:ext>
            </p:extLst>
          </p:nvPr>
        </p:nvGraphicFramePr>
        <p:xfrm>
          <a:off x="5844697" y="179966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35063"/>
              </p:ext>
            </p:extLst>
          </p:nvPr>
        </p:nvGraphicFramePr>
        <p:xfrm>
          <a:off x="8732880" y="1799145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2059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97005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12506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0160"/>
              </p:ext>
            </p:extLst>
          </p:nvPr>
        </p:nvGraphicFramePr>
        <p:xfrm>
          <a:off x="389317" y="35744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26345"/>
              </p:ext>
            </p:extLst>
          </p:nvPr>
        </p:nvGraphicFramePr>
        <p:xfrm>
          <a:off x="3017880" y="3580882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43660"/>
              </p:ext>
            </p:extLst>
          </p:nvPr>
        </p:nvGraphicFramePr>
        <p:xfrm>
          <a:off x="5844697" y="3574408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1870"/>
              </p:ext>
            </p:extLst>
          </p:nvPr>
        </p:nvGraphicFramePr>
        <p:xfrm>
          <a:off x="8732880" y="357388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.222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7005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.444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12506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.111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8936" y="27534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 = .125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37985" y="27534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79089" y="273364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67147" y="269806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.5*.25=.125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12506" y="27974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sum=.75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3676"/>
              </p:ext>
            </p:extLst>
          </p:nvPr>
        </p:nvGraphicFramePr>
        <p:xfrm>
          <a:off x="6185922" y="104957"/>
          <a:ext cx="48233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8149" y="45558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.5*.25 = .125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7367" y="45959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.5*.25 = .125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56360" y="457669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74735" y="45488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.25*.25=.0625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657885" y="452036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sum=.5625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7285" y="62770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65930" y="63300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.25*.5 = .125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62665" y="63223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98066" y="63223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.25*.5 = .125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950712" y="6133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sum=.75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97005" y="3808575"/>
            <a:ext cx="800567" cy="71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Translation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previous tasks and their models</a:t>
                </a:r>
              </a:p>
              <a:p>
                <a:pPr lvl="1"/>
                <a:r>
                  <a:rPr lang="en-US" dirty="0" smtClean="0"/>
                  <a:t>POS tagging: P(</a:t>
                </a:r>
                <a:r>
                  <a:rPr lang="en-US" b="1" dirty="0" err="1" smtClean="0"/>
                  <a:t>w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t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 xmlns="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one tag per word</a:t>
                </a:r>
              </a:p>
              <a:p>
                <a:pPr lvl="1"/>
                <a:r>
                  <a:rPr lang="en-US" dirty="0" smtClean="0"/>
                  <a:t>Parsing</a:t>
                </a:r>
              </a:p>
              <a:p>
                <a:pPr lvl="2"/>
                <a:r>
                  <a:rPr lang="en-US" dirty="0" smtClean="0"/>
                  <a:t>build structure out of lower substructure</a:t>
                </a:r>
              </a:p>
              <a:p>
                <a:pPr lvl="2"/>
                <a:r>
                  <a:rPr lang="en-US" dirty="0" smtClean="0"/>
                  <a:t>it's clear what parts of the sentence influence a bracketing decision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r>
                  <a:rPr lang="en-US" dirty="0" smtClean="0"/>
                  <a:t> we need to model what words in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 correlate to what words in </a:t>
                </a:r>
                <a:r>
                  <a:rPr lang="en-US" b="1" dirty="0" smtClean="0"/>
                  <a:t>e</a:t>
                </a:r>
              </a:p>
              <a:p>
                <a:r>
                  <a:rPr lang="en-US" dirty="0" smtClean="0"/>
                  <a:t>Might not be 1:1 or monotone!</a:t>
                </a:r>
              </a:p>
              <a:p>
                <a:r>
                  <a:rPr lang="en-US" dirty="0" smtClean="0"/>
                  <a:t>But there is an assumption that roughly all the words in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 will have correlating words in </a:t>
                </a:r>
                <a:r>
                  <a:rPr lang="en-US" b="1" dirty="0" smtClean="0"/>
                  <a:t>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(round 2)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81411"/>
              </p:ext>
            </p:extLst>
          </p:nvPr>
        </p:nvGraphicFramePr>
        <p:xfrm>
          <a:off x="389317" y="3171117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1723"/>
              </p:ext>
            </p:extLst>
          </p:nvPr>
        </p:nvGraphicFramePr>
        <p:xfrm>
          <a:off x="3017880" y="3177591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46786"/>
              </p:ext>
            </p:extLst>
          </p:nvPr>
        </p:nvGraphicFramePr>
        <p:xfrm>
          <a:off x="5844697" y="3171117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3881"/>
              </p:ext>
            </p:extLst>
          </p:nvPr>
        </p:nvGraphicFramePr>
        <p:xfrm>
          <a:off x="8732880" y="3170593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34308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97005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12506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1389"/>
              </p:ext>
            </p:extLst>
          </p:nvPr>
        </p:nvGraphicFramePr>
        <p:xfrm>
          <a:off x="389317" y="4262750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3886"/>
              </p:ext>
            </p:extLst>
          </p:nvPr>
        </p:nvGraphicFramePr>
        <p:xfrm>
          <a:off x="3017880" y="4269224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4918"/>
              </p:ext>
            </p:extLst>
          </p:nvPr>
        </p:nvGraphicFramePr>
        <p:xfrm>
          <a:off x="5844697" y="4262750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6207"/>
              </p:ext>
            </p:extLst>
          </p:nvPr>
        </p:nvGraphicFramePr>
        <p:xfrm>
          <a:off x="8732880" y="4262226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.222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7005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.444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12506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.111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52518"/>
              </p:ext>
            </p:extLst>
          </p:nvPr>
        </p:nvGraphicFramePr>
        <p:xfrm>
          <a:off x="1270450" y="1325084"/>
          <a:ext cx="10600566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1"/>
                <a:gridCol w="1766761"/>
                <a:gridCol w="1766761"/>
                <a:gridCol w="1766761"/>
                <a:gridCol w="1766761"/>
                <a:gridCol w="1766761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.167+.333+.222+.444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.222+.111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1.833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.222+.111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M-Step (round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0945"/>
            <a:ext cx="5700165" cy="13460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Already the </a:t>
            </a:r>
            <a:r>
              <a:rPr lang="en-US" dirty="0" err="1" smtClean="0"/>
              <a:t>argmax</a:t>
            </a:r>
            <a:r>
              <a:rPr lang="en-US" dirty="0" smtClean="0"/>
              <a:t> is the "right" answer</a:t>
            </a:r>
          </a:p>
          <a:p>
            <a:r>
              <a:rPr lang="en-US" dirty="0" smtClean="0"/>
              <a:t>Few more rounds and we'll have perfectly sharp probabilities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68065" y="535575"/>
          <a:ext cx="48233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9259"/>
              </p:ext>
            </p:extLst>
          </p:nvPr>
        </p:nvGraphicFramePr>
        <p:xfrm>
          <a:off x="6668065" y="2230025"/>
          <a:ext cx="48233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59404"/>
              </p:ext>
            </p:extLst>
          </p:nvPr>
        </p:nvGraphicFramePr>
        <p:xfrm>
          <a:off x="838200" y="1736816"/>
          <a:ext cx="4523448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08"/>
                <a:gridCol w="753908"/>
                <a:gridCol w="753908"/>
                <a:gridCol w="753908"/>
                <a:gridCol w="753908"/>
                <a:gridCol w="753908"/>
              </a:tblGrid>
              <a:tr h="29818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1.833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0877"/>
              </p:ext>
            </p:extLst>
          </p:nvPr>
        </p:nvGraphicFramePr>
        <p:xfrm>
          <a:off x="6668065" y="3979954"/>
          <a:ext cx="48233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.182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.428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.428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.428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27073" y="430496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6081" y="4588205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00932" y="489570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55041" y="5203201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224" y="5583504"/>
            <a:ext cx="986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(Note: this was actually run as p(e, </a:t>
            </a:r>
            <a:r>
              <a:rPr lang="en-US" dirty="0" err="1" smtClean="0"/>
              <a:t>a|f</a:t>
            </a:r>
            <a:r>
              <a:rPr lang="en-US" dirty="0" smtClean="0"/>
              <a:t>) which is why the </a:t>
            </a:r>
            <a:r>
              <a:rPr lang="en-US" dirty="0" err="1" smtClean="0"/>
              <a:t>probs</a:t>
            </a:r>
            <a:r>
              <a:rPr lang="en-US" dirty="0" smtClean="0"/>
              <a:t> don't line up with the previous example)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other IBM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1: Lexical translation</a:t>
            </a:r>
          </a:p>
          <a:p>
            <a:r>
              <a:rPr lang="en-US" dirty="0" smtClean="0"/>
              <a:t>Model 2: adds absolute reordering model</a:t>
            </a:r>
          </a:p>
          <a:p>
            <a:pPr lvl="1"/>
            <a:r>
              <a:rPr lang="en-US" dirty="0" smtClean="0"/>
              <a:t>e.g. how likely is f-word '4' to be a translation of e-word '2' given the length of f is 10 and the length of e is 12?</a:t>
            </a:r>
          </a:p>
          <a:p>
            <a:r>
              <a:rPr lang="en-US" dirty="0" smtClean="0"/>
              <a:t>Model 3: adds fertility model</a:t>
            </a:r>
          </a:p>
          <a:p>
            <a:pPr lvl="1"/>
            <a:r>
              <a:rPr lang="en-US" dirty="0" smtClean="0"/>
              <a:t>consider how many times each e-word is used</a:t>
            </a:r>
          </a:p>
          <a:p>
            <a:r>
              <a:rPr lang="en-US" dirty="0" smtClean="0"/>
              <a:t>Model 4:  relative reordering model</a:t>
            </a:r>
          </a:p>
          <a:p>
            <a:pPr lvl="1"/>
            <a:r>
              <a:rPr lang="en-US" dirty="0" smtClean="0"/>
              <a:t>instead of absolute word position, how likely are we to skip around n spots forward?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518"/>
              </p:ext>
            </p:extLst>
          </p:nvPr>
        </p:nvGraphicFramePr>
        <p:xfrm>
          <a:off x="7736885" y="361617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47774"/>
              </p:ext>
            </p:extLst>
          </p:nvPr>
        </p:nvGraphicFramePr>
        <p:xfrm>
          <a:off x="10214396" y="3616179"/>
          <a:ext cx="1892637" cy="91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86166" y="3887262"/>
            <a:ext cx="37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Word Alignments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4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Models provide a way to learn word-to-word probabilities from a corpus of example sentence translations</a:t>
            </a:r>
          </a:p>
          <a:p>
            <a:r>
              <a:rPr lang="en-US" dirty="0" smtClean="0"/>
              <a:t>The EM algorithm is used to induce these </a:t>
            </a:r>
            <a:r>
              <a:rPr lang="en-US" u="sng" dirty="0" smtClean="0"/>
              <a:t>word alignments</a:t>
            </a:r>
            <a:endParaRPr lang="en-US" dirty="0" smtClean="0"/>
          </a:p>
          <a:p>
            <a:r>
              <a:rPr lang="en-US" dirty="0" smtClean="0"/>
              <a:t>These models are nominally models of end-to-end machine translation, however they are only used to learn the alignments</a:t>
            </a:r>
          </a:p>
          <a:p>
            <a:r>
              <a:rPr lang="en-US" dirty="0" smtClean="0"/>
              <a:t>Phrase-based models (next) use data aligned with IBM models to do end-to-end 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two sentences (that are translations of each other), </a:t>
            </a:r>
            <a:br>
              <a:rPr lang="en-US" dirty="0" smtClean="0"/>
            </a:br>
            <a:r>
              <a:rPr lang="en-US" b="1" dirty="0" smtClean="0"/>
              <a:t>e </a:t>
            </a:r>
            <a:r>
              <a:rPr lang="en-US" dirty="0" smtClean="0"/>
              <a:t>= e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e</a:t>
            </a:r>
            <a:r>
              <a:rPr lang="en-US" baseline="-25000" dirty="0" err="1"/>
              <a:t>n</a:t>
            </a:r>
            <a:r>
              <a:rPr lang="en-US" dirty="0" smtClean="0"/>
              <a:t> and </a:t>
            </a:r>
            <a:r>
              <a:rPr lang="en-US" b="1" dirty="0" smtClean="0"/>
              <a:t>f</a:t>
            </a:r>
            <a:r>
              <a:rPr lang="en-US" dirty="0" smtClean="0"/>
              <a:t> = f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f</a:t>
            </a:r>
            <a:r>
              <a:rPr lang="en-US" baseline="-25000" dirty="0" err="1"/>
              <a:t>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alignment </a:t>
            </a:r>
            <a:r>
              <a:rPr lang="en-US" b="1" dirty="0" smtClean="0"/>
              <a:t>a</a:t>
            </a:r>
            <a:r>
              <a:rPr lang="en-US" dirty="0" smtClean="0"/>
              <a:t> is a mapping from positions </a:t>
            </a:r>
            <a:r>
              <a:rPr lang="en-US" i="1" dirty="0"/>
              <a:t>j</a:t>
            </a:r>
            <a:r>
              <a:rPr lang="en-US" dirty="0" smtClean="0"/>
              <a:t> in </a:t>
            </a:r>
            <a:r>
              <a:rPr lang="en-US" b="1" dirty="0" smtClean="0"/>
              <a:t>f</a:t>
            </a:r>
            <a:r>
              <a:rPr lang="en-US" dirty="0" smtClean="0"/>
              <a:t> to positions </a:t>
            </a:r>
            <a:r>
              <a:rPr lang="en-US" i="1" dirty="0"/>
              <a:t>i</a:t>
            </a:r>
            <a:r>
              <a:rPr lang="en-US" dirty="0" smtClean="0"/>
              <a:t> in </a:t>
            </a:r>
            <a:r>
              <a:rPr lang="en-US" b="1" dirty="0" smtClean="0"/>
              <a:t>e</a:t>
            </a:r>
            <a:endParaRPr lang="en-US" dirty="0" smtClean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1, 2 -&gt; 2, 3 -&gt; 3, 4 -&gt; 4}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</p:cNvCxnSpPr>
          <p:nvPr/>
        </p:nvCxnSpPr>
        <p:spPr>
          <a:xfrm flipH="1">
            <a:off x="6771599" y="4515685"/>
            <a:ext cx="45654" cy="494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429"/>
          </a:xfrm>
        </p:spPr>
        <p:txBody>
          <a:bodyPr>
            <a:normAutofit/>
          </a:bodyPr>
          <a:lstStyle/>
          <a:p>
            <a:r>
              <a:rPr lang="en-US" dirty="0" smtClean="0"/>
              <a:t>Sometimes (usually) the relative word order is not the same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2301" y="4087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0918" y="4087906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788" y="4087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3123" y="40879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4, 2 -&gt; 3, 3 -&gt; 1, 4 -&gt; 2}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656655" y="4362687"/>
            <a:ext cx="2114944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</p:cNvCxnSpPr>
          <p:nvPr/>
        </p:nvCxnSpPr>
        <p:spPr>
          <a:xfrm>
            <a:off x="5301775" y="4457238"/>
            <a:ext cx="722680" cy="655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0"/>
          </p:cNvCxnSpPr>
          <p:nvPr/>
        </p:nvCxnSpPr>
        <p:spPr>
          <a:xfrm flipH="1">
            <a:off x="4541729" y="4466661"/>
            <a:ext cx="1502001" cy="4854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0" idx="0"/>
          </p:cNvCxnSpPr>
          <p:nvPr/>
        </p:nvCxnSpPr>
        <p:spPr>
          <a:xfrm flipH="1">
            <a:off x="5478586" y="4462436"/>
            <a:ext cx="1450108" cy="489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92186" y="3992102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read this: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30419" y="435844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a[3] =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30419" y="4707263"/>
            <a:ext cx="261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means "word 3 of </a:t>
            </a:r>
            <a:r>
              <a:rPr lang="en-US" b="1" dirty="0" smtClean="0"/>
              <a:t>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translates to word 1 of </a:t>
            </a:r>
            <a:r>
              <a:rPr lang="en-US" b="1" dirty="0" smtClean="0"/>
              <a:t>e</a:t>
            </a:r>
            <a:r>
              <a:rPr lang="en-US" dirty="0" smtClean="0"/>
              <a:t>"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92186" y="5286378"/>
            <a:ext cx="20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general, f</a:t>
            </a:r>
            <a:r>
              <a:rPr lang="en-US" baseline="-25000" dirty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(</a:t>
            </a:r>
            <a:r>
              <a:rPr lang="en-US" baseline="-25000" dirty="0" err="1"/>
              <a:t>i</a:t>
            </a:r>
            <a:r>
              <a:rPr lang="en-US" baseline="-25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136"/>
          </a:xfrm>
        </p:spPr>
        <p:txBody>
          <a:bodyPr/>
          <a:lstStyle/>
          <a:p>
            <a:r>
              <a:rPr lang="en-US" dirty="0" smtClean="0"/>
              <a:t>A source word can translate into multiple target words</a:t>
            </a:r>
          </a:p>
          <a:p>
            <a:r>
              <a:rPr lang="en-US" dirty="0" smtClean="0"/>
              <a:t>Note: in </a:t>
            </a:r>
            <a:r>
              <a:rPr lang="en-US" u="sng" dirty="0" smtClean="0"/>
              <a:t>this model</a:t>
            </a:r>
            <a:r>
              <a:rPr lang="en-US" dirty="0" smtClean="0"/>
              <a:t>, the reverse is not 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01301" y="4146353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etwa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3880" y="41756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92301" y="41131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6596" y="41480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92301" y="49520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it's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0918" y="49520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60788" y="4952090"/>
            <a:ext cx="4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721534" y="5787167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1, 2 -&gt; 1, 3 -&gt; 2, 4 -&gt; 2, 5-&gt;3}</a:t>
            </a:r>
            <a:endParaRPr lang="en-US" dirty="0"/>
          </a:p>
        </p:txBody>
      </p:sp>
      <p:cxnSp>
        <p:nvCxnSpPr>
          <p:cNvPr id="46" name="Straight Connector 45"/>
          <p:cNvCxnSpPr>
            <a:stCxn id="27" idx="2"/>
            <a:endCxn id="32" idx="0"/>
          </p:cNvCxnSpPr>
          <p:nvPr/>
        </p:nvCxnSpPr>
        <p:spPr>
          <a:xfrm flipH="1">
            <a:off x="5469769" y="4515685"/>
            <a:ext cx="1356044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2"/>
            <a:endCxn id="32" idx="0"/>
          </p:cNvCxnSpPr>
          <p:nvPr/>
        </p:nvCxnSpPr>
        <p:spPr>
          <a:xfrm flipH="1">
            <a:off x="5469769" y="4545024"/>
            <a:ext cx="533808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0"/>
            <a:endCxn id="29" idx="2"/>
          </p:cNvCxnSpPr>
          <p:nvPr/>
        </p:nvCxnSpPr>
        <p:spPr>
          <a:xfrm flipH="1" flipV="1">
            <a:off x="4487226" y="4482492"/>
            <a:ext cx="32862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0"/>
            <a:endCxn id="30" idx="2"/>
          </p:cNvCxnSpPr>
          <p:nvPr/>
        </p:nvCxnSpPr>
        <p:spPr>
          <a:xfrm flipV="1">
            <a:off x="4520088" y="4517399"/>
            <a:ext cx="787365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96188" y="36959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cxnSp>
        <p:nvCxnSpPr>
          <p:cNvPr id="54" name="Straight Connector 53"/>
          <p:cNvCxnSpPr>
            <a:stCxn id="58" idx="2"/>
            <a:endCxn id="33" idx="0"/>
          </p:cNvCxnSpPr>
          <p:nvPr/>
        </p:nvCxnSpPr>
        <p:spPr>
          <a:xfrm flipH="1">
            <a:off x="6109061" y="4474197"/>
            <a:ext cx="1548128" cy="477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42167" y="410486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Words may be dropped when translated </a:t>
            </a:r>
          </a:p>
          <a:p>
            <a:r>
              <a:rPr lang="en-US" dirty="0" smtClean="0"/>
              <a:t>Example: German article </a:t>
            </a:r>
            <a:r>
              <a:rPr lang="en-US" u="sng" dirty="0" smtClean="0"/>
              <a:t>das</a:t>
            </a:r>
            <a:r>
              <a:rPr lang="en-US" dirty="0" smtClean="0"/>
              <a:t> is dropped</a:t>
            </a:r>
          </a:p>
          <a:p>
            <a:r>
              <a:rPr lang="en-US" dirty="0" smtClean="0"/>
              <a:t>We map dropped words to a special </a:t>
            </a:r>
            <a:r>
              <a:rPr lang="en-US" u="sng" dirty="0" smtClean="0"/>
              <a:t>NULL</a:t>
            </a:r>
            <a:r>
              <a:rPr lang="en-US" dirty="0" smtClean="0"/>
              <a:t> token (always word 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2301" y="49244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171" y="49244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4506" y="492446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5646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2426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8413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0, 2 -&gt; 1, 3 -&gt; 2, 4-&gt;3}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 flipH="1">
            <a:off x="6132099" y="4515685"/>
            <a:ext cx="685154" cy="408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5215838" y="4545024"/>
            <a:ext cx="808899" cy="379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 flipH="1">
            <a:off x="4669969" y="4517399"/>
            <a:ext cx="762197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030" y="49009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82159" y="51901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 flipH="1">
            <a:off x="4032424" y="4467300"/>
            <a:ext cx="530184" cy="433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0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/>
          </a:bodyPr>
          <a:lstStyle/>
          <a:p>
            <a:r>
              <a:rPr lang="en-US" dirty="0" smtClean="0"/>
              <a:t>Words may be added during translation</a:t>
            </a:r>
          </a:p>
          <a:p>
            <a:r>
              <a:rPr lang="en-US" dirty="0" smtClean="0"/>
              <a:t>Example: English </a:t>
            </a:r>
            <a:r>
              <a:rPr lang="en-US" u="sng" dirty="0" smtClean="0"/>
              <a:t>just</a:t>
            </a:r>
            <a:r>
              <a:rPr lang="en-US" dirty="0" smtClean="0"/>
              <a:t> does not have an equivalent in German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73122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7447" y="53152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1, 2 -&gt; 2, 3 -&gt; 3, 4 -&gt; 5}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>
            <a:off x="6817253" y="4515685"/>
            <a:ext cx="493462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6724" y="4950164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02330" y="52747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298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with Alignment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insert an alignment variable into our model (law of total probability backwards)</a:t>
                </a:r>
              </a:p>
              <a:p>
                <a:pPr lvl="1"/>
                <a14:m>
                  <m:oMath xmlns:m="http://schemas.openxmlformats.org/officeDocument/2006/math" xmlns="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dirty="0" smtClean="0"/>
                  <a:t>Now, the question is how to model </a:t>
                </a:r>
                <a14:m>
                  <m:oMath xmlns:m="http://schemas.openxmlformats.org/officeDocument/2006/math" xmlns="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Brown et al. (1993) provide a series of models, called the </a:t>
                </a:r>
                <a:r>
                  <a:rPr lang="en-US" u="sng" dirty="0" smtClean="0"/>
                  <a:t>IBM models</a:t>
                </a:r>
                <a:endParaRPr lang="en-US" dirty="0" smtClean="0"/>
              </a:p>
              <a:p>
                <a:r>
                  <a:rPr lang="en-US" dirty="0" smtClean="0"/>
                  <a:t>The model parameters can be efficiently learned from data</a:t>
                </a:r>
              </a:p>
              <a:p>
                <a:r>
                  <a:rPr lang="en-US" dirty="0" smtClean="0"/>
                  <a:t>Not necessarily a realistic vision of how translation works in humans</a:t>
                </a:r>
              </a:p>
              <a:p>
                <a:r>
                  <a:rPr lang="en-US" dirty="0" smtClean="0"/>
                  <a:t>We will discuss the first model; the others are covered in reading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9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3242</Words>
  <Application>Microsoft Macintosh PowerPoint</Application>
  <PresentationFormat>Custom</PresentationFormat>
  <Paragraphs>1152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Lecture 19: Machine Translation: IBM Models and Word Alignment</vt:lpstr>
      <vt:lpstr>How To Generate A Translation</vt:lpstr>
      <vt:lpstr>How To Model Translation</vt:lpstr>
      <vt:lpstr>Word Alignment</vt:lpstr>
      <vt:lpstr>Reordering</vt:lpstr>
      <vt:lpstr>One-To-Many Translation</vt:lpstr>
      <vt:lpstr>Dropping Words</vt:lpstr>
      <vt:lpstr>Inserting Words</vt:lpstr>
      <vt:lpstr>Modeling with Alignment</vt:lpstr>
      <vt:lpstr>IBM Model 1 Generative Story for Pr(f, a|e)</vt:lpstr>
      <vt:lpstr>Where do the transition probabilities come from?</vt:lpstr>
      <vt:lpstr>EM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IBM Model 1 and EM</vt:lpstr>
      <vt:lpstr>IBM Model 1 and EM</vt:lpstr>
      <vt:lpstr>Assume we had a set of alignments</vt:lpstr>
      <vt:lpstr>We don't</vt:lpstr>
      <vt:lpstr>We don't</vt:lpstr>
      <vt:lpstr>E-Step</vt:lpstr>
      <vt:lpstr>E-Step</vt:lpstr>
      <vt:lpstr>E-Step</vt:lpstr>
      <vt:lpstr>E-Step</vt:lpstr>
      <vt:lpstr>M-Step</vt:lpstr>
      <vt:lpstr>E-Step (round 2)</vt:lpstr>
      <vt:lpstr>E-Step (round 2)</vt:lpstr>
      <vt:lpstr>E-Step (round 2)</vt:lpstr>
      <vt:lpstr>M-Step (round 2)</vt:lpstr>
      <vt:lpstr>PowerPoint Presentation</vt:lpstr>
      <vt:lpstr>What about the other IBM Models?</vt:lpstr>
      <vt:lpstr>Forming Word Alignments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Prathamesh Naik</cp:lastModifiedBy>
  <cp:revision>51</cp:revision>
  <dcterms:created xsi:type="dcterms:W3CDTF">2017-10-30T18:29:29Z</dcterms:created>
  <dcterms:modified xsi:type="dcterms:W3CDTF">2017-11-16T07:20:10Z</dcterms:modified>
</cp:coreProperties>
</file>