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modernComment_10C_B7C81026.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4" r:id="rId3"/>
    <p:sldId id="257" r:id="rId4"/>
    <p:sldId id="258" r:id="rId5"/>
    <p:sldId id="259" r:id="rId6"/>
    <p:sldId id="260" r:id="rId7"/>
    <p:sldId id="261" r:id="rId8"/>
    <p:sldId id="262" r:id="rId9"/>
    <p:sldId id="263" r:id="rId10"/>
    <p:sldId id="264" r:id="rId11"/>
    <p:sldId id="265" r:id="rId12"/>
    <p:sldId id="266" r:id="rId13"/>
    <p:sldId id="268"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40D30C-F130-4DF6-A8B1-67DF7369EDF7}" name="Prateek Mourya" initials="P" userId="S::mt1221937@iitd.ac.in::1577ee55-7688-4d06-83e7-e42bfa85cdc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9" d="100"/>
          <a:sy n="89"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modernComment_10C_B7C81026.xml><?xml version="1.0" encoding="utf-8"?>
<p188:cmLst xmlns:a="http://schemas.openxmlformats.org/drawingml/2006/main" xmlns:r="http://schemas.openxmlformats.org/officeDocument/2006/relationships" xmlns:p188="http://schemas.microsoft.com/office/powerpoint/2018/8/main">
  <p188:cm id="{3AAC8622-C334-4334-A967-6CBDC00EA636}" authorId="{5240D30C-F130-4DF6-A8B1-67DF7369EDF7}" created="2024-03-03T17:42:13.636">
    <ac:deMkLst xmlns:ac="http://schemas.microsoft.com/office/drawing/2013/main/command">
      <pc:docMk xmlns:pc="http://schemas.microsoft.com/office/powerpoint/2013/main/command"/>
      <pc:sldMk xmlns:pc="http://schemas.microsoft.com/office/powerpoint/2013/main/command" cId="3083341862" sldId="268"/>
      <ac:picMk id="8" creationId="{EF936EE5-4348-8522-E793-273819E09EDC}"/>
    </ac:deMkLst>
    <p188:txBody>
      <a:bodyPr/>
      <a:lstStyle/>
      <a:p>
        <a:r>
          <a:rPr lang="en-IN"/>
          <a:t>Attack success rate (ASR) measured on GPT-3.5 (gpt-3.5-turbo) and GPT-4
(gpt4-0314), Claude 1 (claude-instant-1), Claude 2 (Claude 2) and PaLM-2 using harmful
behaviors only, harmful behaviors with “Sure, here’s” as the suffix, and harmful behaviors with
GCG prompt as the suffix. Results are averaged over 388 behaviors. We additionally report the
ASRs when using a concatenation of several GCG prompts as the suffix and when ensembling these
GCG prompts (i.e. we count an attack successful if at least one suffix works).</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9:17:36.667"/>
    </inkml:context>
    <inkml:brush xml:id="br0">
      <inkml:brushProperty name="width" value="0.05" units="cm"/>
      <inkml:brushProperty name="height" value="0.05" units="cm"/>
      <inkml:brushProperty name="color" value="#E71224"/>
    </inkml:brush>
  </inkml:definitions>
  <inkml:trace contextRef="#ctx0" brushRef="#br0">1 56 24575,'1272'0'0,"-1243"-2"0,0-1 0,48-11 0,-48 8 0,22-6 0,-29 6 0,0 2 0,0 0 0,27-1 0,33 5-1365,-58 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9:17:41.630"/>
    </inkml:context>
    <inkml:brush xml:id="br0">
      <inkml:brushProperty name="width" value="0.05" units="cm"/>
      <inkml:brushProperty name="height" value="0.05" units="cm"/>
      <inkml:brushProperty name="color" value="#E71224"/>
    </inkml:brush>
  </inkml:definitions>
  <inkml:trace contextRef="#ctx0" brushRef="#br0">0 83 24575,'2708'0'0,"-2696"-1"0,0 0 0,-1-1 0,1 0 0,-1-1 0,1 0 0,-1-1 0,15-7 0,17-5 0,-25 11 0,1 1 0,0 1 0,1 1 0,-1 0 0,32 3 0,-27-1 0,0 0 0,46-8 0,-36 2-682,42-4-1,-52 9-6143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9:17:47.997"/>
    </inkml:context>
    <inkml:brush xml:id="br0">
      <inkml:brushProperty name="width" value="0.05" units="cm"/>
      <inkml:brushProperty name="height" value="0.05" units="cm"/>
      <inkml:brushProperty name="color" value="#E71224"/>
    </inkml:brush>
  </inkml:definitions>
  <inkml:trace contextRef="#ctx0" brushRef="#br0">0 93 24575,'1019'117'0,"-642"-76"0,73-31 0,-284-12 0,-60-3 0,178-32 0,-177 19 0,168-7 0,920 28 0,-1175-5 0,1 0 0,36-8 0,-34 5 0,-1 1 0,27-1 0,15 5 0,-43 1 0,1-1 0,0 0 0,-1-2 0,40-8 0,-33 4 0,1 2 0,0 0 0,0 2 0,50 3 0,40-3 0,-110 0 0,-1 0 0,1 0 0,-1-1 0,0 0 0,0 0 0,0-1 0,-1 0 0,1 0 0,10-9 0,-10 7 0,1 1 0,0-1 0,0 2 0,0-1 0,1 1 0,11-3 0,-3 4 0,1 0 0,33 1 0,-35 2 0,1-1 0,0-1 0,23-5 0,-23 3-62,27-9-1241,-30 5-5523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9:18:24.294"/>
    </inkml:context>
    <inkml:brush xml:id="br0">
      <inkml:brushProperty name="width" value="0.05" units="cm"/>
      <inkml:brushProperty name="height" value="0.05" units="cm"/>
      <inkml:brushProperty name="color" value="#E71224"/>
    </inkml:brush>
  </inkml:definitions>
  <inkml:trace contextRef="#ctx0" brushRef="#br0">0 196 24575,'41'-2'0,"1"-2"0,76-18 0,-75 12 0,0 2 0,63-3 0,56 12 0,-66 1 0,125-14 0,191-37 0,-14 16 0,-294 25 0,104-3 0,65-5 0,272 4 0,-344 14 0,-113 2 0,1 4 0,111 25 0,0-4 0,-5-2 0,-133-20 0,1-2 0,114-5 0,-66-2 0,414 2-1365,-502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73214-DFAA-4C65-9804-F16D70B21D55}" type="datetimeFigureOut">
              <a:rPr lang="en-IN" smtClean="0"/>
              <a:t>21-03-2024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0A9D2-BC15-4C90-BE85-AF9160C7A5C1}" type="slidenum">
              <a:rPr lang="en-IN" smtClean="0"/>
              <a:t>‹#›</a:t>
            </a:fld>
            <a:endParaRPr lang="en-IN"/>
          </a:p>
        </p:txBody>
      </p:sp>
    </p:spTree>
    <p:extLst>
      <p:ext uri="{BB962C8B-B14F-4D97-AF65-F5344CB8AC3E}">
        <p14:creationId xmlns:p14="http://schemas.microsoft.com/office/powerpoint/2010/main" val="122330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6041719-2B03-45BB-B518-818B0A603B36}" type="datetimeFigureOut">
              <a:rPr lang="en-IN" smtClean="0"/>
              <a:t>21-03-2024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194206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41719-2B03-45BB-B518-818B0A603B36}"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33030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41719-2B03-45BB-B518-818B0A603B36}"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4105137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41719-2B03-45BB-B518-818B0A603B36}"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22C7E-B3A3-4F9B-A501-3193C95C4AA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5338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41719-2B03-45BB-B518-818B0A603B36}"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137839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041719-2B03-45BB-B518-818B0A603B36}"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3228396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041719-2B03-45BB-B518-818B0A603B36}"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3579882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41719-2B03-45BB-B518-818B0A603B36}"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275549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41719-2B03-45BB-B518-818B0A603B36}"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285971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41719-2B03-45BB-B518-818B0A603B36}"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151692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41719-2B03-45BB-B518-818B0A603B36}"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309342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041719-2B03-45BB-B518-818B0A603B36}"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418033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041719-2B03-45BB-B518-818B0A603B36}" type="datetimeFigureOut">
              <a:rPr lang="en-IN" smtClean="0"/>
              <a:t>21-03-2024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255738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041719-2B03-45BB-B518-818B0A603B36}"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203808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41719-2B03-45BB-B518-818B0A603B36}" type="datetimeFigureOut">
              <a:rPr lang="en-IN" smtClean="0"/>
              <a:t>21-03-2024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80118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41719-2B03-45BB-B518-818B0A603B36}"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419941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41719-2B03-45BB-B518-818B0A603B36}"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622C7E-B3A3-4F9B-A501-3193C95C4AA3}" type="slidenum">
              <a:rPr lang="en-IN" smtClean="0"/>
              <a:t>‹#›</a:t>
            </a:fld>
            <a:endParaRPr lang="en-IN"/>
          </a:p>
        </p:txBody>
      </p:sp>
    </p:spTree>
    <p:extLst>
      <p:ext uri="{BB962C8B-B14F-4D97-AF65-F5344CB8AC3E}">
        <p14:creationId xmlns:p14="http://schemas.microsoft.com/office/powerpoint/2010/main" val="32711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041719-2B03-45BB-B518-818B0A603B36}" type="datetimeFigureOut">
              <a:rPr lang="en-IN" smtClean="0"/>
              <a:t>21-03-2024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622C7E-B3A3-4F9B-A501-3193C95C4AA3}" type="slidenum">
              <a:rPr lang="en-IN" smtClean="0"/>
              <a:t>‹#›</a:t>
            </a:fld>
            <a:endParaRPr lang="en-IN"/>
          </a:p>
        </p:txBody>
      </p:sp>
    </p:spTree>
    <p:extLst>
      <p:ext uri="{BB962C8B-B14F-4D97-AF65-F5344CB8AC3E}">
        <p14:creationId xmlns:p14="http://schemas.microsoft.com/office/powerpoint/2010/main" val="31923701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0C_B7C8102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customXml" Target="../ink/ink2.xml"/><Relationship Id="rId11" Type="http://schemas.openxmlformats.org/officeDocument/2006/relationships/customXml" Target="../ink/ink4.xml"/><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customXml" Target="../ink/ink1.xml"/><Relationship Id="rId9"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2DDD-BD81-E275-5E87-1213D81715B8}"/>
              </a:ext>
            </a:extLst>
          </p:cNvPr>
          <p:cNvSpPr>
            <a:spLocks noGrp="1"/>
          </p:cNvSpPr>
          <p:nvPr>
            <p:ph type="ctrTitle"/>
          </p:nvPr>
        </p:nvSpPr>
        <p:spPr>
          <a:xfrm>
            <a:off x="1876424" y="224287"/>
            <a:ext cx="8791575" cy="754062"/>
          </a:xfrm>
        </p:spPr>
        <p:txBody>
          <a:bodyPr/>
          <a:lstStyle/>
          <a:p>
            <a:r>
              <a:rPr lang="en-IN" dirty="0">
                <a:solidFill>
                  <a:schemeClr val="bg2">
                    <a:lumMod val="75000"/>
                  </a:schemeClr>
                </a:solidFill>
                <a:latin typeface="Lao UI" panose="020F0502020204030204" pitchFamily="34" charset="0"/>
                <a:cs typeface="Lao UI" panose="020F0502020204030204" pitchFamily="34" charset="0"/>
              </a:rPr>
              <a:t>           Introduction</a:t>
            </a:r>
          </a:p>
        </p:txBody>
      </p:sp>
      <p:pic>
        <p:nvPicPr>
          <p:cNvPr id="13" name="Picture 12">
            <a:extLst>
              <a:ext uri="{FF2B5EF4-FFF2-40B4-BE49-F238E27FC236}">
                <a16:creationId xmlns:a16="http://schemas.microsoft.com/office/drawing/2014/main" id="{56243F4B-4A05-38A6-5456-630DF406BDC0}"/>
              </a:ext>
            </a:extLst>
          </p:cNvPr>
          <p:cNvPicPr>
            <a:picLocks noChangeAspect="1"/>
          </p:cNvPicPr>
          <p:nvPr/>
        </p:nvPicPr>
        <p:blipFill>
          <a:blip r:embed="rId2"/>
          <a:stretch>
            <a:fillRect/>
          </a:stretch>
        </p:blipFill>
        <p:spPr>
          <a:xfrm>
            <a:off x="1588399" y="971562"/>
            <a:ext cx="8558002" cy="5662151"/>
          </a:xfrm>
          <a:prstGeom prst="rect">
            <a:avLst/>
          </a:prstGeom>
        </p:spPr>
      </p:pic>
    </p:spTree>
    <p:extLst>
      <p:ext uri="{BB962C8B-B14F-4D97-AF65-F5344CB8AC3E}">
        <p14:creationId xmlns:p14="http://schemas.microsoft.com/office/powerpoint/2010/main" val="169093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207D-6CF3-C562-A287-AF692E31A2CC}"/>
              </a:ext>
            </a:extLst>
          </p:cNvPr>
          <p:cNvSpPr>
            <a:spLocks noGrp="1"/>
          </p:cNvSpPr>
          <p:nvPr>
            <p:ph type="title"/>
          </p:nvPr>
        </p:nvSpPr>
        <p:spPr>
          <a:xfrm>
            <a:off x="3545457" y="523627"/>
            <a:ext cx="6837720" cy="787588"/>
          </a:xfrm>
        </p:spPr>
        <p:txBody>
          <a:bodyPr>
            <a:normAutofit/>
          </a:bodyPr>
          <a:lstStyle/>
          <a:p>
            <a:r>
              <a:rPr lang="en-IN" sz="3200" dirty="0">
                <a:solidFill>
                  <a:schemeClr val="bg2">
                    <a:lumMod val="75000"/>
                  </a:schemeClr>
                </a:solidFill>
                <a:latin typeface="Lao UI" panose="020B0502040204020203" pitchFamily="34" charset="0"/>
                <a:cs typeface="Lao UI" panose="020B0502040204020203" pitchFamily="34" charset="0"/>
              </a:rPr>
              <a:t>Experimental Results</a:t>
            </a:r>
          </a:p>
        </p:txBody>
      </p:sp>
      <p:sp>
        <p:nvSpPr>
          <p:cNvPr id="5" name="TextBox 4">
            <a:extLst>
              <a:ext uri="{FF2B5EF4-FFF2-40B4-BE49-F238E27FC236}">
                <a16:creationId xmlns:a16="http://schemas.microsoft.com/office/drawing/2014/main" id="{98344955-A4DB-E444-8F14-4B55DB284750}"/>
              </a:ext>
            </a:extLst>
          </p:cNvPr>
          <p:cNvSpPr txBox="1"/>
          <p:nvPr/>
        </p:nvSpPr>
        <p:spPr>
          <a:xfrm>
            <a:off x="612475" y="1224951"/>
            <a:ext cx="11084944" cy="4154984"/>
          </a:xfrm>
          <a:prstGeom prst="rect">
            <a:avLst/>
          </a:prstGeom>
          <a:noFill/>
        </p:spPr>
        <p:txBody>
          <a:bodyPr wrap="square" rtlCol="0">
            <a:spAutoFit/>
          </a:bodyPr>
          <a:lstStyle/>
          <a:p>
            <a:r>
              <a:rPr lang="en-IN" sz="2400" dirty="0">
                <a:solidFill>
                  <a:schemeClr val="tx1">
                    <a:lumMod val="95000"/>
                  </a:schemeClr>
                </a:solidFill>
                <a:latin typeface="Lao UI" panose="020B0502040204020203" pitchFamily="34" charset="0"/>
                <a:cs typeface="Lao UI" panose="020B0502040204020203" pitchFamily="34" charset="0"/>
              </a:rPr>
              <a:t>To evaluate, a new benchmark, </a:t>
            </a:r>
            <a:r>
              <a:rPr lang="en-IN" sz="2400" i="1" dirty="0" err="1">
                <a:solidFill>
                  <a:schemeClr val="tx1">
                    <a:lumMod val="95000"/>
                  </a:schemeClr>
                </a:solidFill>
                <a:latin typeface="Lao UI" panose="020B0502040204020203" pitchFamily="34" charset="0"/>
                <a:cs typeface="Lao UI" panose="020B0502040204020203" pitchFamily="34" charset="0"/>
              </a:rPr>
              <a:t>AdvBench</a:t>
            </a:r>
            <a:r>
              <a:rPr lang="en-IN" sz="2400" dirty="0">
                <a:solidFill>
                  <a:schemeClr val="tx1">
                    <a:lumMod val="95000"/>
                  </a:schemeClr>
                </a:solidFill>
                <a:latin typeface="Lao UI" panose="020B0502040204020203" pitchFamily="34" charset="0"/>
                <a:cs typeface="Lao UI" panose="020B0502040204020203" pitchFamily="34" charset="0"/>
              </a:rPr>
              <a:t> is used based on two distinct setting :</a:t>
            </a:r>
          </a:p>
          <a:p>
            <a:endParaRPr lang="en-IN" sz="2000" dirty="0">
              <a:solidFill>
                <a:schemeClr val="tx1">
                  <a:lumMod val="95000"/>
                </a:schemeClr>
              </a:solidFill>
              <a:latin typeface="Lao UI" panose="020B0502040204020203" pitchFamily="34" charset="0"/>
              <a:cs typeface="Lao UI" panose="020B0502040204020203" pitchFamily="34" charset="0"/>
            </a:endParaRPr>
          </a:p>
          <a:p>
            <a:r>
              <a:rPr lang="en-IN" sz="2000" dirty="0">
                <a:solidFill>
                  <a:schemeClr val="bg2">
                    <a:lumMod val="75000"/>
                  </a:schemeClr>
                </a:solidFill>
                <a:latin typeface="Lao UI" panose="020B0502040204020203" pitchFamily="34" charset="0"/>
                <a:cs typeface="Lao UI" panose="020B0502040204020203" pitchFamily="34" charset="0"/>
              </a:rPr>
              <a:t>Harmful strings</a:t>
            </a:r>
            <a:r>
              <a:rPr lang="en-IN" sz="2000" dirty="0">
                <a:solidFill>
                  <a:schemeClr val="accent4">
                    <a:lumMod val="75000"/>
                  </a:schemeClr>
                </a:solidFill>
                <a:latin typeface="Lao UI" panose="020B0502040204020203" pitchFamily="34" charset="0"/>
                <a:cs typeface="Lao UI" panose="020B0502040204020203" pitchFamily="34" charset="0"/>
              </a:rPr>
              <a:t>:  </a:t>
            </a:r>
            <a:r>
              <a:rPr lang="en-US" sz="2000" dirty="0">
                <a:solidFill>
                  <a:schemeClr val="accent4">
                    <a:lumMod val="75000"/>
                  </a:schemeClr>
                </a:solidFill>
                <a:latin typeface="Lao UI" panose="020B0502040204020203" pitchFamily="34" charset="0"/>
                <a:cs typeface="Lao UI" panose="020B0502040204020203" pitchFamily="34" charset="0"/>
              </a:rPr>
              <a:t> </a:t>
            </a:r>
            <a:r>
              <a:rPr lang="en-US" sz="2000" dirty="0">
                <a:solidFill>
                  <a:schemeClr val="tx2">
                    <a:lumMod val="75000"/>
                  </a:schemeClr>
                </a:solidFill>
                <a:latin typeface="Lao UI" panose="020B0502040204020203" pitchFamily="34" charset="0"/>
                <a:cs typeface="Lao UI" panose="020B0502040204020203" pitchFamily="34" charset="0"/>
              </a:rPr>
              <a:t>A collection of 500 strings that reflect harmful or toxic behavior. The strings’ lengths vary from 3 to 44 tokens, with a mean length of 16 tokens when tokenized with the </a:t>
            </a:r>
            <a:r>
              <a:rPr lang="en-US" sz="2000" dirty="0" err="1">
                <a:solidFill>
                  <a:schemeClr val="tx2">
                    <a:lumMod val="75000"/>
                  </a:schemeClr>
                </a:solidFill>
                <a:latin typeface="Lao UI" panose="020B0502040204020203" pitchFamily="34" charset="0"/>
                <a:cs typeface="Lao UI" panose="020B0502040204020203" pitchFamily="34" charset="0"/>
              </a:rPr>
              <a:t>LLaMA</a:t>
            </a:r>
            <a:r>
              <a:rPr lang="en-US" sz="2000" dirty="0">
                <a:solidFill>
                  <a:schemeClr val="tx2">
                    <a:lumMod val="75000"/>
                  </a:schemeClr>
                </a:solidFill>
                <a:latin typeface="Lao UI" panose="020B0502040204020203" pitchFamily="34" charset="0"/>
                <a:cs typeface="Lao UI" panose="020B0502040204020203" pitchFamily="34" charset="0"/>
              </a:rPr>
              <a:t> tokenizer.</a:t>
            </a:r>
          </a:p>
          <a:p>
            <a:r>
              <a:rPr lang="en-US" sz="2000" dirty="0">
                <a:solidFill>
                  <a:schemeClr val="tx2">
                    <a:lumMod val="75000"/>
                  </a:schemeClr>
                </a:solidFill>
                <a:latin typeface="Lao UI" panose="020B0502040204020203" pitchFamily="34" charset="0"/>
                <a:cs typeface="Lao UI" panose="020B0502040204020203" pitchFamily="34" charset="0"/>
              </a:rPr>
              <a:t>The adversary’s objective is to discover specific inputs that can prompt the</a:t>
            </a:r>
          </a:p>
          <a:p>
            <a:r>
              <a:rPr lang="en-US" sz="2000" dirty="0">
                <a:solidFill>
                  <a:schemeClr val="tx2">
                    <a:lumMod val="75000"/>
                  </a:schemeClr>
                </a:solidFill>
                <a:latin typeface="Lao UI" panose="020B0502040204020203" pitchFamily="34" charset="0"/>
                <a:cs typeface="Lao UI" panose="020B0502040204020203" pitchFamily="34" charset="0"/>
              </a:rPr>
              <a:t>model to generate these exact strings.</a:t>
            </a:r>
          </a:p>
          <a:p>
            <a:endParaRPr lang="en-US" sz="2000" dirty="0">
              <a:solidFill>
                <a:schemeClr val="bg2">
                  <a:lumMod val="75000"/>
                </a:schemeClr>
              </a:solidFill>
              <a:latin typeface="Lao UI" panose="020B0502040204020203" pitchFamily="34" charset="0"/>
              <a:cs typeface="Lao UI" panose="020B0502040204020203" pitchFamily="34" charset="0"/>
            </a:endParaRPr>
          </a:p>
          <a:p>
            <a:r>
              <a:rPr lang="en-US" sz="2000" dirty="0">
                <a:solidFill>
                  <a:schemeClr val="bg2">
                    <a:lumMod val="75000"/>
                  </a:schemeClr>
                </a:solidFill>
                <a:latin typeface="Lao UI" panose="020B0502040204020203" pitchFamily="34" charset="0"/>
                <a:cs typeface="Lao UI" panose="020B0502040204020203" pitchFamily="34" charset="0"/>
              </a:rPr>
              <a:t>Harmful behaviors</a:t>
            </a:r>
            <a:r>
              <a:rPr lang="en-US" sz="2000" dirty="0">
                <a:solidFill>
                  <a:schemeClr val="accent5">
                    <a:lumMod val="75000"/>
                  </a:schemeClr>
                </a:solidFill>
                <a:latin typeface="Lao UI" panose="020B0502040204020203" pitchFamily="34" charset="0"/>
                <a:cs typeface="Lao UI" panose="020B0502040204020203" pitchFamily="34" charset="0"/>
              </a:rPr>
              <a:t>:  </a:t>
            </a:r>
            <a:r>
              <a:rPr lang="en-US" sz="2000" dirty="0">
                <a:solidFill>
                  <a:schemeClr val="tx2">
                    <a:lumMod val="75000"/>
                  </a:schemeClr>
                </a:solidFill>
                <a:latin typeface="Lao UI" panose="020B0502040204020203" pitchFamily="34" charset="0"/>
                <a:cs typeface="Lao UI" panose="020B0502040204020203" pitchFamily="34" charset="0"/>
              </a:rPr>
              <a:t>A set of 500 harmful behaviors formulated as instructions. These</a:t>
            </a:r>
          </a:p>
          <a:p>
            <a:r>
              <a:rPr lang="en-US" sz="2000" dirty="0">
                <a:solidFill>
                  <a:schemeClr val="tx2">
                    <a:lumMod val="75000"/>
                  </a:schemeClr>
                </a:solidFill>
                <a:latin typeface="Lao UI" panose="020B0502040204020203" pitchFamily="34" charset="0"/>
                <a:cs typeface="Lao UI" panose="020B0502040204020203" pitchFamily="34" charset="0"/>
              </a:rPr>
              <a:t>behaviors range over the same themes as the harmful strings setting, but the adversary’s goal</a:t>
            </a:r>
          </a:p>
          <a:p>
            <a:r>
              <a:rPr lang="en-US" sz="2000" dirty="0">
                <a:solidFill>
                  <a:schemeClr val="tx2">
                    <a:lumMod val="75000"/>
                  </a:schemeClr>
                </a:solidFill>
                <a:latin typeface="Lao UI" panose="020B0502040204020203" pitchFamily="34" charset="0"/>
                <a:cs typeface="Lao UI" panose="020B0502040204020203" pitchFamily="34" charset="0"/>
              </a:rPr>
              <a:t>is instead to find a single attack string that will cause the model to generate any response</a:t>
            </a:r>
          </a:p>
          <a:p>
            <a:r>
              <a:rPr lang="en-US" sz="2000" dirty="0">
                <a:solidFill>
                  <a:schemeClr val="tx2">
                    <a:lumMod val="75000"/>
                  </a:schemeClr>
                </a:solidFill>
                <a:latin typeface="Lao UI" panose="020B0502040204020203" pitchFamily="34" charset="0"/>
                <a:cs typeface="Lao UI" panose="020B0502040204020203" pitchFamily="34" charset="0"/>
              </a:rPr>
              <a:t>that attempts to comply with the instruction.</a:t>
            </a:r>
            <a:endParaRPr lang="en-IN" sz="2000" dirty="0">
              <a:solidFill>
                <a:schemeClr val="tx2">
                  <a:lumMod val="75000"/>
                </a:schemeClr>
              </a:solidFill>
              <a:latin typeface="Lao UI" panose="020B0502040204020203" pitchFamily="34" charset="0"/>
              <a:cs typeface="Lao UI" panose="020B0502040204020203" pitchFamily="34" charset="0"/>
            </a:endParaRPr>
          </a:p>
          <a:p>
            <a:endParaRPr lang="en-IN" sz="2000" dirty="0">
              <a:solidFill>
                <a:schemeClr val="tx1">
                  <a:lumMod val="95000"/>
                </a:schemeClr>
              </a:solidFill>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8934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96CD-48CD-2EA1-0E33-C9B74FF64250}"/>
              </a:ext>
            </a:extLst>
          </p:cNvPr>
          <p:cNvSpPr>
            <a:spLocks noGrp="1"/>
          </p:cNvSpPr>
          <p:nvPr>
            <p:ph type="title"/>
          </p:nvPr>
        </p:nvSpPr>
        <p:spPr>
          <a:xfrm>
            <a:off x="4347564" y="144064"/>
            <a:ext cx="1748436" cy="787588"/>
          </a:xfrm>
        </p:spPr>
        <p:txBody>
          <a:bodyPr>
            <a:normAutofit/>
          </a:bodyPr>
          <a:lstStyle/>
          <a:p>
            <a:r>
              <a:rPr lang="en-IN" sz="2800" dirty="0">
                <a:solidFill>
                  <a:schemeClr val="bg2">
                    <a:lumMod val="75000"/>
                  </a:schemeClr>
                </a:solidFill>
                <a:latin typeface="Lao UI" panose="020B0502040204020203" pitchFamily="34" charset="0"/>
                <a:cs typeface="Lao UI" panose="020B0502040204020203" pitchFamily="34" charset="0"/>
              </a:rPr>
              <a:t>Metrics</a:t>
            </a:r>
          </a:p>
        </p:txBody>
      </p:sp>
      <p:sp>
        <p:nvSpPr>
          <p:cNvPr id="3" name="TextBox 2">
            <a:extLst>
              <a:ext uri="{FF2B5EF4-FFF2-40B4-BE49-F238E27FC236}">
                <a16:creationId xmlns:a16="http://schemas.microsoft.com/office/drawing/2014/main" id="{9A0AC100-5DD2-0B9A-5D32-D291B9D7D3C3}"/>
              </a:ext>
            </a:extLst>
          </p:cNvPr>
          <p:cNvSpPr txBox="1"/>
          <p:nvPr/>
        </p:nvSpPr>
        <p:spPr>
          <a:xfrm>
            <a:off x="267419" y="931652"/>
            <a:ext cx="11257471" cy="6247864"/>
          </a:xfrm>
          <a:prstGeom prst="rect">
            <a:avLst/>
          </a:prstGeom>
          <a:noFill/>
        </p:spPr>
        <p:txBody>
          <a:bodyPr wrap="square" rtlCol="0">
            <a:spAutoFit/>
          </a:bodyPr>
          <a:lstStyle/>
          <a:p>
            <a:r>
              <a:rPr lang="en-IN" sz="2000" dirty="0">
                <a:solidFill>
                  <a:schemeClr val="bg2">
                    <a:lumMod val="60000"/>
                    <a:lumOff val="40000"/>
                  </a:schemeClr>
                </a:solidFill>
                <a:latin typeface="Lao UI" panose="020B0502040204020203" pitchFamily="34" charset="0"/>
                <a:cs typeface="Lao UI" panose="020B0502040204020203" pitchFamily="34" charset="0"/>
              </a:rPr>
              <a:t>Attack Success Rate(ASR): </a:t>
            </a:r>
            <a:r>
              <a:rPr lang="en-US" sz="2000" dirty="0">
                <a:solidFill>
                  <a:schemeClr val="bg2">
                    <a:lumMod val="60000"/>
                    <a:lumOff val="40000"/>
                  </a:schemeClr>
                </a:solidFill>
                <a:latin typeface="Lao UI" panose="020B0502040204020203" pitchFamily="34" charset="0"/>
                <a:cs typeface="Lao UI" panose="020B0502040204020203" pitchFamily="34" charset="0"/>
              </a:rPr>
              <a:t> </a:t>
            </a:r>
            <a:r>
              <a:rPr lang="en-US" sz="2000" dirty="0">
                <a:solidFill>
                  <a:schemeClr val="tx2">
                    <a:lumMod val="75000"/>
                  </a:schemeClr>
                </a:solidFill>
                <a:latin typeface="Lao UI" panose="020B0502040204020203" pitchFamily="34" charset="0"/>
                <a:cs typeface="Lao UI" panose="020B0502040204020203" pitchFamily="34" charset="0"/>
              </a:rPr>
              <a:t>percentage of such cases in which we were able to fool the LLM model successfully.</a:t>
            </a:r>
          </a:p>
          <a:p>
            <a:r>
              <a:rPr lang="en-IN" sz="2000" dirty="0">
                <a:solidFill>
                  <a:schemeClr val="tx2">
                    <a:lumMod val="75000"/>
                  </a:schemeClr>
                </a:solidFill>
                <a:latin typeface="Lao UI" panose="020B0502040204020203" pitchFamily="34" charset="0"/>
                <a:cs typeface="Lao UI" panose="020B0502040204020203" pitchFamily="34" charset="0"/>
              </a:rPr>
              <a:t> </a:t>
            </a:r>
          </a:p>
          <a:p>
            <a:r>
              <a:rPr lang="en-IN" sz="2000" dirty="0">
                <a:solidFill>
                  <a:schemeClr val="bg2">
                    <a:lumMod val="60000"/>
                    <a:lumOff val="40000"/>
                  </a:schemeClr>
                </a:solidFill>
                <a:latin typeface="Lao UI" panose="020B0502040204020203" pitchFamily="34" charset="0"/>
                <a:cs typeface="Lao UI" panose="020B0502040204020203" pitchFamily="34" charset="0"/>
              </a:rPr>
              <a:t>Evaluating Harmful Strings:</a:t>
            </a:r>
            <a:r>
              <a:rPr lang="en-IN" sz="2000" dirty="0">
                <a:solidFill>
                  <a:schemeClr val="tx2">
                    <a:lumMod val="75000"/>
                  </a:schemeClr>
                </a:solidFill>
                <a:latin typeface="Lao UI" panose="020B0502040204020203" pitchFamily="34" charset="0"/>
                <a:cs typeface="Lao UI" panose="020B0502040204020203" pitchFamily="34" charset="0"/>
              </a:rPr>
              <a:t> </a:t>
            </a:r>
            <a:r>
              <a:rPr lang="en-US" sz="2000" dirty="0">
                <a:solidFill>
                  <a:schemeClr val="tx2">
                    <a:lumMod val="75000"/>
                  </a:schemeClr>
                </a:solidFill>
                <a:latin typeface="Lao UI" panose="020B0502040204020203" pitchFamily="34" charset="0"/>
                <a:cs typeface="Lao UI" panose="020B0502040204020203" pitchFamily="34" charset="0"/>
              </a:rPr>
              <a:t>A successful generation is considered if the model outputs the target string the adversary intended.</a:t>
            </a:r>
          </a:p>
          <a:p>
            <a:r>
              <a:rPr lang="en-US" sz="2000" dirty="0">
                <a:solidFill>
                  <a:schemeClr val="tx2">
                    <a:lumMod val="75000"/>
                  </a:schemeClr>
                </a:solidFill>
                <a:latin typeface="Lao UI" panose="020B0502040204020203" pitchFamily="34" charset="0"/>
                <a:cs typeface="Lao UI" panose="020B0502040204020203" pitchFamily="34" charset="0"/>
              </a:rPr>
              <a:t>The cross-entropy loss on the target string is used as a secondary metric to quantify the dissimilarity between the predicted and actual probability distributions of the target string.</a:t>
            </a:r>
          </a:p>
          <a:p>
            <a:endParaRPr lang="en-US" sz="2000" dirty="0">
              <a:solidFill>
                <a:schemeClr val="tx2">
                  <a:lumMod val="75000"/>
                </a:schemeClr>
              </a:solidFill>
              <a:latin typeface="Lao UI" panose="020B0502040204020203" pitchFamily="34" charset="0"/>
              <a:cs typeface="Lao UI" panose="020B0502040204020203" pitchFamily="34" charset="0"/>
            </a:endParaRPr>
          </a:p>
          <a:p>
            <a:r>
              <a:rPr lang="en-US" sz="2000" dirty="0">
                <a:solidFill>
                  <a:schemeClr val="accent5">
                    <a:lumMod val="75000"/>
                  </a:schemeClr>
                </a:solidFill>
                <a:latin typeface="Lao UI" panose="020B0502040204020203" pitchFamily="34" charset="0"/>
                <a:cs typeface="Lao UI" panose="020B0502040204020203" pitchFamily="34" charset="0"/>
              </a:rPr>
              <a:t>Evaluating Harmful Behaviors</a:t>
            </a:r>
            <a:r>
              <a:rPr lang="en-US" sz="2000" dirty="0">
                <a:solidFill>
                  <a:schemeClr val="bg2">
                    <a:lumMod val="60000"/>
                    <a:lumOff val="40000"/>
                  </a:schemeClr>
                </a:solidFill>
                <a:latin typeface="Lao UI" panose="020B0502040204020203" pitchFamily="34" charset="0"/>
                <a:cs typeface="Lao UI" panose="020B0502040204020203" pitchFamily="34" charset="0"/>
              </a:rPr>
              <a:t>:</a:t>
            </a:r>
            <a:r>
              <a:rPr lang="en-US" sz="2000" dirty="0">
                <a:solidFill>
                  <a:schemeClr val="tx2">
                    <a:lumMod val="75000"/>
                  </a:schemeClr>
                </a:solidFill>
                <a:latin typeface="Lao UI" panose="020B0502040204020203" pitchFamily="34" charset="0"/>
                <a:cs typeface="Lao UI" panose="020B0502040204020203" pitchFamily="34" charset="0"/>
              </a:rPr>
              <a:t> A test case is deemed successful if the model makes a reasonable attempt at executing the harmful behavior specified by the adversary.</a:t>
            </a:r>
          </a:p>
          <a:p>
            <a:r>
              <a:rPr lang="en-US" sz="2000" dirty="0">
                <a:solidFill>
                  <a:schemeClr val="tx2">
                    <a:lumMod val="75000"/>
                  </a:schemeClr>
                </a:solidFill>
                <a:latin typeface="Lao UI" panose="020B0502040204020203" pitchFamily="34" charset="0"/>
                <a:cs typeface="Lao UI" panose="020B0502040204020203" pitchFamily="34" charset="0"/>
              </a:rPr>
              <a:t>Evaluating harmful behaviors may involve human judgment, as different models may provide varying degrees of accuracy in generating harmful content.</a:t>
            </a:r>
          </a:p>
          <a:p>
            <a:endParaRPr lang="en-US" sz="2000" dirty="0">
              <a:solidFill>
                <a:schemeClr val="tx2">
                  <a:lumMod val="75000"/>
                </a:schemeClr>
              </a:solidFill>
              <a:latin typeface="Lao UI" panose="020B0502040204020203" pitchFamily="34" charset="0"/>
              <a:cs typeface="Lao UI" panose="020B0502040204020203" pitchFamily="34" charset="0"/>
            </a:endParaRPr>
          </a:p>
          <a:p>
            <a:r>
              <a:rPr lang="en-US" sz="2000" dirty="0">
                <a:solidFill>
                  <a:schemeClr val="bg2">
                    <a:lumMod val="60000"/>
                    <a:lumOff val="40000"/>
                  </a:schemeClr>
                </a:solidFill>
                <a:latin typeface="Lao UI" panose="020B0502040204020203" pitchFamily="34" charset="0"/>
                <a:cs typeface="Lao UI" panose="020B0502040204020203" pitchFamily="34" charset="0"/>
              </a:rPr>
              <a:t>Universality of an attack:</a:t>
            </a:r>
            <a:r>
              <a:rPr lang="en-US" sz="2000" dirty="0">
                <a:solidFill>
                  <a:schemeClr val="tx2">
                    <a:lumMod val="75000"/>
                  </a:schemeClr>
                </a:solidFill>
                <a:latin typeface="Lao UI" panose="020B0502040204020203" pitchFamily="34" charset="0"/>
                <a:cs typeface="Lao UI" panose="020B0502040204020203" pitchFamily="34" charset="0"/>
              </a:rPr>
              <a:t> The success rate of Harmful Behaviors is measured on both the set of behaviors that the attack was trained on and a held-out test set.</a:t>
            </a:r>
          </a:p>
          <a:p>
            <a:r>
              <a:rPr lang="en-US" sz="2000" dirty="0">
                <a:solidFill>
                  <a:schemeClr val="tx2">
                    <a:lumMod val="75000"/>
                  </a:schemeClr>
                </a:solidFill>
                <a:latin typeface="Lao UI" panose="020B0502040204020203" pitchFamily="34" charset="0"/>
                <a:cs typeface="Lao UI" panose="020B0502040204020203" pitchFamily="34" charset="0"/>
              </a:rPr>
              <a:t>The Attack Success Rate (ASR) is reported, representing the percentage of successful attacks. It provides insights into how well the attack performs on both the training set and unseen test cases, indicating the universality of the adversarial attack.</a:t>
            </a:r>
          </a:p>
          <a:p>
            <a:endParaRPr lang="en-IN" sz="2000" dirty="0">
              <a:solidFill>
                <a:schemeClr val="tx2">
                  <a:lumMod val="75000"/>
                </a:schemeClr>
              </a:solidFill>
              <a:latin typeface="Lao UI" panose="020B0502040204020203" pitchFamily="34" charset="0"/>
              <a:cs typeface="Lao UI" panose="020B0502040204020203" pitchFamily="34" charset="0"/>
            </a:endParaRPr>
          </a:p>
          <a:p>
            <a:endParaRPr lang="en-IN" sz="2000" dirty="0">
              <a:solidFill>
                <a:schemeClr val="tx2">
                  <a:lumMod val="75000"/>
                </a:schemeClr>
              </a:solidFill>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4636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7175-8FA8-6310-4687-4D2B075BD7E2}"/>
              </a:ext>
            </a:extLst>
          </p:cNvPr>
          <p:cNvSpPr>
            <a:spLocks noGrp="1"/>
          </p:cNvSpPr>
          <p:nvPr>
            <p:ph type="title"/>
          </p:nvPr>
        </p:nvSpPr>
        <p:spPr>
          <a:xfrm>
            <a:off x="2098946" y="195824"/>
            <a:ext cx="7657530" cy="856599"/>
          </a:xfrm>
        </p:spPr>
        <p:txBody>
          <a:bodyPr>
            <a:normAutofit/>
          </a:bodyPr>
          <a:lstStyle/>
          <a:p>
            <a:r>
              <a:rPr lang="en-IN" sz="2800" dirty="0">
                <a:solidFill>
                  <a:schemeClr val="bg2">
                    <a:lumMod val="75000"/>
                  </a:schemeClr>
                </a:solidFill>
                <a:latin typeface="Lao UI" panose="020B0502040204020203" pitchFamily="34" charset="0"/>
                <a:cs typeface="Lao UI" panose="020B0502040204020203" pitchFamily="34" charset="0"/>
              </a:rPr>
              <a:t>ATTACKS on white-box models</a:t>
            </a:r>
          </a:p>
        </p:txBody>
      </p:sp>
      <p:sp>
        <p:nvSpPr>
          <p:cNvPr id="3" name="TextBox 2">
            <a:extLst>
              <a:ext uri="{FF2B5EF4-FFF2-40B4-BE49-F238E27FC236}">
                <a16:creationId xmlns:a16="http://schemas.microsoft.com/office/drawing/2014/main" id="{6D026DAD-98C3-B88C-71AB-E39B80663B71}"/>
              </a:ext>
            </a:extLst>
          </p:cNvPr>
          <p:cNvSpPr txBox="1"/>
          <p:nvPr/>
        </p:nvSpPr>
        <p:spPr>
          <a:xfrm>
            <a:off x="396815" y="914400"/>
            <a:ext cx="11110823" cy="7171194"/>
          </a:xfrm>
          <a:prstGeom prst="rect">
            <a:avLst/>
          </a:prstGeom>
          <a:noFill/>
        </p:spPr>
        <p:txBody>
          <a:bodyPr wrap="square" rtlCol="0">
            <a:spAutoFit/>
          </a:bodyPr>
          <a:lstStyle/>
          <a:p>
            <a:r>
              <a:rPr lang="en-US" sz="2000" dirty="0">
                <a:solidFill>
                  <a:schemeClr val="tx2">
                    <a:lumMod val="60000"/>
                    <a:lumOff val="40000"/>
                  </a:schemeClr>
                </a:solidFill>
                <a:latin typeface="Lao UI" panose="020B0502040204020203" pitchFamily="34" charset="0"/>
                <a:cs typeface="Lao UI" panose="020B0502040204020203" pitchFamily="34" charset="0"/>
              </a:rPr>
              <a:t>To assess the effectiveness of Algorithm 1 in generating successful attacks, two configurations for attack derivation and ASR evaluation were employed:</a:t>
            </a:r>
          </a:p>
          <a:p>
            <a:endParaRPr lang="en-US" sz="2000" dirty="0">
              <a:solidFill>
                <a:schemeClr val="tx2">
                  <a:lumMod val="60000"/>
                  <a:lumOff val="40000"/>
                </a:schemeClr>
              </a:solidFill>
              <a:latin typeface="Lao UI" panose="020B0502040204020203" pitchFamily="34" charset="0"/>
              <a:cs typeface="Lao UI" panose="020B0502040204020203" pitchFamily="34" charset="0"/>
            </a:endParaRPr>
          </a:p>
          <a:p>
            <a:r>
              <a:rPr lang="en-US" sz="2000" dirty="0">
                <a:solidFill>
                  <a:schemeClr val="tx2">
                    <a:lumMod val="60000"/>
                    <a:lumOff val="40000"/>
                  </a:schemeClr>
                </a:solidFill>
                <a:latin typeface="Lao UI" panose="020B0502040204020203" pitchFamily="34" charset="0"/>
                <a:cs typeface="Lao UI" panose="020B0502040204020203" pitchFamily="34" charset="0"/>
              </a:rPr>
              <a:t>Single-Target Elicitation:</a:t>
            </a:r>
          </a:p>
          <a:p>
            <a:r>
              <a:rPr lang="en-US" sz="2000" dirty="0">
                <a:solidFill>
                  <a:schemeClr val="tx2">
                    <a:lumMod val="60000"/>
                    <a:lumOff val="40000"/>
                  </a:schemeClr>
                </a:solidFill>
                <a:latin typeface="Lao UI" panose="020B0502040204020203" pitchFamily="34" charset="0"/>
                <a:cs typeface="Lao UI" panose="020B0502040204020203" pitchFamily="34" charset="0"/>
              </a:rPr>
              <a:t>1) Targeting a single model with one behavior or string.</a:t>
            </a:r>
          </a:p>
          <a:p>
            <a:endParaRPr lang="en-US" sz="2000" dirty="0">
              <a:solidFill>
                <a:schemeClr val="tx2">
                  <a:lumMod val="60000"/>
                  <a:lumOff val="40000"/>
                </a:schemeClr>
              </a:solidFill>
              <a:latin typeface="Lao UI" panose="020B0502040204020203" pitchFamily="34" charset="0"/>
              <a:cs typeface="Lao UI" panose="020B0502040204020203" pitchFamily="34" charset="0"/>
            </a:endParaRPr>
          </a:p>
          <a:p>
            <a:r>
              <a:rPr lang="en-US" sz="2000" dirty="0">
                <a:solidFill>
                  <a:schemeClr val="tx2">
                    <a:lumMod val="60000"/>
                    <a:lumOff val="40000"/>
                  </a:schemeClr>
                </a:solidFill>
                <a:latin typeface="Lao UI" panose="020B0502040204020203" pitchFamily="34" charset="0"/>
                <a:cs typeface="Lao UI" panose="020B0502040204020203" pitchFamily="34" charset="0"/>
              </a:rPr>
              <a:t>Universal Attacks:</a:t>
            </a:r>
          </a:p>
          <a:p>
            <a:r>
              <a:rPr lang="en-US" sz="2000" dirty="0">
                <a:solidFill>
                  <a:schemeClr val="tx2">
                    <a:lumMod val="60000"/>
                    <a:lumOff val="40000"/>
                  </a:schemeClr>
                </a:solidFill>
                <a:latin typeface="Lao UI" panose="020B0502040204020203" pitchFamily="34" charset="0"/>
                <a:cs typeface="Lao UI" panose="020B0502040204020203" pitchFamily="34" charset="0"/>
              </a:rPr>
              <a:t>2) Employing 25 behaviors against a single model.</a:t>
            </a:r>
          </a:p>
          <a:p>
            <a:endParaRPr lang="en-US" sz="2000" dirty="0">
              <a:solidFill>
                <a:schemeClr val="tx2">
                  <a:lumMod val="60000"/>
                  <a:lumOff val="40000"/>
                </a:schemeClr>
              </a:solidFill>
              <a:latin typeface="Lao UI" panose="020B0502040204020203" pitchFamily="34" charset="0"/>
              <a:cs typeface="Lao UI" panose="020B0502040204020203" pitchFamily="34" charset="0"/>
            </a:endParaRPr>
          </a:p>
          <a:p>
            <a:r>
              <a:rPr lang="en-US" sz="2000" dirty="0">
                <a:solidFill>
                  <a:schemeClr val="tx2">
                    <a:lumMod val="60000"/>
                    <a:lumOff val="40000"/>
                  </a:schemeClr>
                </a:solidFill>
                <a:latin typeface="Lao UI" panose="020B0502040204020203" pitchFamily="34" charset="0"/>
                <a:cs typeface="Lao UI" panose="020B0502040204020203" pitchFamily="34" charset="0"/>
              </a:rPr>
              <a:t>ASR is evaluated in both configurations to gauge the success of the attacks across various combinations of strings, behaviors, and models.</a:t>
            </a:r>
          </a:p>
          <a:p>
            <a:endParaRPr lang="en-US" sz="2000" dirty="0">
              <a:solidFill>
                <a:schemeClr val="tx2">
                  <a:lumMod val="60000"/>
                  <a:lumOff val="40000"/>
                </a:schemeClr>
              </a:solidFill>
              <a:latin typeface="Lao UI" panose="020B0502040204020203" pitchFamily="34" charset="0"/>
              <a:cs typeface="Lao UI" panose="020B0502040204020203" pitchFamily="34" charset="0"/>
            </a:endParaRPr>
          </a:p>
          <a:p>
            <a:r>
              <a:rPr lang="en-US" sz="2000" dirty="0">
                <a:solidFill>
                  <a:schemeClr val="tx2">
                    <a:lumMod val="60000"/>
                    <a:lumOff val="40000"/>
                  </a:schemeClr>
                </a:solidFill>
                <a:latin typeface="Lao UI" panose="020B0502040204020203" pitchFamily="34" charset="0"/>
                <a:cs typeface="Lao UI" panose="020B0502040204020203" pitchFamily="34" charset="0"/>
              </a:rPr>
              <a:t>1 behavior/string, 1 model: Algorithm 1 was used to optimize a single prompt against a Vicuna-7B model and the LLaMA-2-7B-Chat bot model.</a:t>
            </a:r>
          </a:p>
          <a:p>
            <a:r>
              <a:rPr lang="en-US" sz="2000" dirty="0">
                <a:solidFill>
                  <a:schemeClr val="tx2">
                    <a:lumMod val="60000"/>
                    <a:lumOff val="40000"/>
                  </a:schemeClr>
                </a:solidFill>
                <a:latin typeface="Lao UI" panose="020B0502040204020203" pitchFamily="34" charset="0"/>
                <a:cs typeface="Lao UI" panose="020B0502040204020203" pitchFamily="34" charset="0"/>
              </a:rPr>
              <a:t> </a:t>
            </a:r>
          </a:p>
          <a:p>
            <a:r>
              <a:rPr lang="en-US" sz="2000" dirty="0">
                <a:solidFill>
                  <a:schemeClr val="tx2">
                    <a:lumMod val="60000"/>
                    <a:lumOff val="40000"/>
                  </a:schemeClr>
                </a:solidFill>
                <a:latin typeface="Lao UI" panose="020B0502040204020203" pitchFamily="34" charset="0"/>
                <a:cs typeface="Lao UI" panose="020B0502040204020203" pitchFamily="34" charset="0"/>
              </a:rPr>
              <a:t>For the Harmful Strings scenario, we employ the adversarial tokens as the entire</a:t>
            </a:r>
          </a:p>
          <a:p>
            <a:r>
              <a:rPr lang="en-US" sz="2000" dirty="0">
                <a:solidFill>
                  <a:schemeClr val="tx2">
                    <a:lumMod val="60000"/>
                    <a:lumOff val="40000"/>
                  </a:schemeClr>
                </a:solidFill>
                <a:latin typeface="Lao UI" panose="020B0502040204020203" pitchFamily="34" charset="0"/>
                <a:cs typeface="Lao UI" panose="020B0502040204020203" pitchFamily="34" charset="0"/>
              </a:rPr>
              <a:t>user prompt, while for Harmful Behaviors, we utilize adversarial tokens as a suffix to the harmful</a:t>
            </a:r>
          </a:p>
          <a:p>
            <a:r>
              <a:rPr lang="en-US" sz="2000" dirty="0">
                <a:solidFill>
                  <a:schemeClr val="tx2">
                    <a:lumMod val="60000"/>
                    <a:lumOff val="40000"/>
                  </a:schemeClr>
                </a:solidFill>
                <a:latin typeface="Lao UI" panose="020B0502040204020203" pitchFamily="34" charset="0"/>
                <a:cs typeface="Lao UI" panose="020B0502040204020203" pitchFamily="34" charset="0"/>
              </a:rPr>
              <a:t>behavior, serving as the user prompt.</a:t>
            </a:r>
          </a:p>
          <a:p>
            <a:endParaRPr lang="en-US" sz="2000" dirty="0">
              <a:solidFill>
                <a:schemeClr val="tx2">
                  <a:lumMod val="60000"/>
                  <a:lumOff val="40000"/>
                </a:schemeClr>
              </a:solidFill>
              <a:latin typeface="Lao UI" panose="020B0502040204020203" pitchFamily="34" charset="0"/>
              <a:cs typeface="Lao UI" panose="020B0502040204020203" pitchFamily="34" charset="0"/>
            </a:endParaRPr>
          </a:p>
          <a:p>
            <a:endParaRPr lang="en-US" sz="2000" dirty="0">
              <a:solidFill>
                <a:schemeClr val="tx2">
                  <a:lumMod val="60000"/>
                  <a:lumOff val="40000"/>
                </a:schemeClr>
              </a:solidFill>
              <a:latin typeface="Lao UI" panose="020B0502040204020203" pitchFamily="34" charset="0"/>
              <a:cs typeface="Lao UI" panose="020B0502040204020203" pitchFamily="34" charset="0"/>
            </a:endParaRPr>
          </a:p>
          <a:p>
            <a:endParaRPr lang="en-US" sz="2000" dirty="0">
              <a:solidFill>
                <a:schemeClr val="tx2">
                  <a:lumMod val="60000"/>
                  <a:lumOff val="40000"/>
                </a:schemeClr>
              </a:solidFill>
              <a:latin typeface="Lao UI" panose="020B0502040204020203" pitchFamily="34" charset="0"/>
              <a:cs typeface="Lao UI" panose="020B0502040204020203" pitchFamily="34" charset="0"/>
            </a:endParaRPr>
          </a:p>
          <a:p>
            <a:endParaRPr lang="en-US" sz="2000" dirty="0">
              <a:solidFill>
                <a:schemeClr val="tx2">
                  <a:lumMod val="60000"/>
                  <a:lumOff val="40000"/>
                </a:schemeClr>
              </a:solidFill>
              <a:latin typeface="Lao UI" panose="020B0502040204020203" pitchFamily="34" charset="0"/>
              <a:cs typeface="Lao UI" panose="020B0502040204020203" pitchFamily="34" charset="0"/>
            </a:endParaRPr>
          </a:p>
          <a:p>
            <a:endParaRPr lang="en-IN" sz="2000" dirty="0">
              <a:solidFill>
                <a:schemeClr val="tx2">
                  <a:lumMod val="60000"/>
                  <a:lumOff val="40000"/>
                </a:schemeClr>
              </a:solidFill>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354662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4" end="14"/>
                                            </p:txEl>
                                          </p:spTgt>
                                        </p:tgtEl>
                                        <p:attrNameLst>
                                          <p:attrName>style.visibility</p:attrName>
                                        </p:attrNameLst>
                                      </p:cBhvr>
                                      <p:to>
                                        <p:strVal val="visible"/>
                                      </p:to>
                                    </p:set>
                                    <p:animEffect transition="in" filter="fade">
                                      <p:cBhvr>
                                        <p:cTn id="50"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3715-5910-B6C7-BAB4-F458568A6995}"/>
              </a:ext>
            </a:extLst>
          </p:cNvPr>
          <p:cNvSpPr>
            <a:spLocks noGrp="1"/>
          </p:cNvSpPr>
          <p:nvPr>
            <p:ph type="title"/>
          </p:nvPr>
        </p:nvSpPr>
        <p:spPr>
          <a:xfrm>
            <a:off x="1950858" y="189713"/>
            <a:ext cx="6915659" cy="709950"/>
          </a:xfrm>
        </p:spPr>
        <p:txBody>
          <a:bodyPr>
            <a:normAutofit/>
          </a:bodyPr>
          <a:lstStyle/>
          <a:p>
            <a:r>
              <a:rPr lang="en-IN" sz="2800" dirty="0">
                <a:solidFill>
                  <a:schemeClr val="bg2">
                    <a:lumMod val="75000"/>
                  </a:schemeClr>
                </a:solidFill>
                <a:latin typeface="Lao UI" panose="020B0502040204020203" pitchFamily="34" charset="0"/>
                <a:cs typeface="Lao UI" panose="020B0502040204020203" pitchFamily="34" charset="0"/>
              </a:rPr>
              <a:t>1 </a:t>
            </a:r>
            <a:r>
              <a:rPr lang="en-IN" sz="2800" dirty="0" err="1">
                <a:solidFill>
                  <a:schemeClr val="bg2">
                    <a:lumMod val="75000"/>
                  </a:schemeClr>
                </a:solidFill>
                <a:latin typeface="Lao UI" panose="020B0502040204020203" pitchFamily="34" charset="0"/>
                <a:cs typeface="Lao UI" panose="020B0502040204020203" pitchFamily="34" charset="0"/>
              </a:rPr>
              <a:t>behavior</a:t>
            </a:r>
            <a:r>
              <a:rPr lang="en-IN" sz="2800" dirty="0">
                <a:solidFill>
                  <a:schemeClr val="bg2">
                    <a:lumMod val="75000"/>
                  </a:schemeClr>
                </a:solidFill>
                <a:latin typeface="Lao UI" panose="020B0502040204020203" pitchFamily="34" charset="0"/>
                <a:cs typeface="Lao UI" panose="020B0502040204020203" pitchFamily="34" charset="0"/>
              </a:rPr>
              <a:t>/string 1 model : results</a:t>
            </a:r>
          </a:p>
        </p:txBody>
      </p:sp>
      <p:pic>
        <p:nvPicPr>
          <p:cNvPr id="10" name="Picture 9">
            <a:extLst>
              <a:ext uri="{FF2B5EF4-FFF2-40B4-BE49-F238E27FC236}">
                <a16:creationId xmlns:a16="http://schemas.microsoft.com/office/drawing/2014/main" id="{0AC7FD78-7A87-64AD-737B-47034033DBA2}"/>
              </a:ext>
            </a:extLst>
          </p:cNvPr>
          <p:cNvPicPr>
            <a:picLocks noChangeAspect="1"/>
          </p:cNvPicPr>
          <p:nvPr/>
        </p:nvPicPr>
        <p:blipFill rotWithShape="1">
          <a:blip r:embed="rId3"/>
          <a:srcRect r="32296"/>
          <a:stretch/>
        </p:blipFill>
        <p:spPr>
          <a:xfrm>
            <a:off x="1950858" y="899663"/>
            <a:ext cx="7367718" cy="3856054"/>
          </a:xfrm>
          <a:prstGeom prst="rect">
            <a:avLst/>
          </a:prstGeom>
        </p:spPr>
      </p:pic>
      <p:sp>
        <p:nvSpPr>
          <p:cNvPr id="11" name="Rectangle: Rounded Corners 10">
            <a:extLst>
              <a:ext uri="{FF2B5EF4-FFF2-40B4-BE49-F238E27FC236}">
                <a16:creationId xmlns:a16="http://schemas.microsoft.com/office/drawing/2014/main" id="{A183F376-1618-05A7-E5FF-398FFAB80895}"/>
              </a:ext>
            </a:extLst>
          </p:cNvPr>
          <p:cNvSpPr/>
          <p:nvPr/>
        </p:nvSpPr>
        <p:spPr>
          <a:xfrm>
            <a:off x="560717" y="4951562"/>
            <a:ext cx="10752147" cy="1716725"/>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AFF02BEE-6AA2-0D1F-7354-085FF864B9AA}"/>
              </a:ext>
            </a:extLst>
          </p:cNvPr>
          <p:cNvSpPr txBox="1"/>
          <p:nvPr/>
        </p:nvSpPr>
        <p:spPr>
          <a:xfrm>
            <a:off x="646981" y="5037826"/>
            <a:ext cx="10506974" cy="1631216"/>
          </a:xfrm>
          <a:prstGeom prst="rect">
            <a:avLst/>
          </a:prstGeom>
          <a:noFill/>
        </p:spPr>
        <p:txBody>
          <a:bodyPr wrap="square" rtlCol="0">
            <a:spAutoFit/>
          </a:bodyPr>
          <a:lstStyle/>
          <a:p>
            <a:r>
              <a:rPr lang="en-IN" sz="2000" dirty="0">
                <a:solidFill>
                  <a:schemeClr val="bg2">
                    <a:lumMod val="75000"/>
                  </a:schemeClr>
                </a:solidFill>
                <a:latin typeface="Lao UI" panose="020B0502040204020203" pitchFamily="34" charset="0"/>
                <a:cs typeface="Lao UI" panose="020B0502040204020203" pitchFamily="34" charset="0"/>
              </a:rPr>
              <a:t>In comparison with the previous attacks, GCG outperforms them, as it achieves 88 and 57 % ASR with the least loss in Vicuna-7B and LLaMA-2-7B-Chat respectively. </a:t>
            </a:r>
          </a:p>
          <a:p>
            <a:r>
              <a:rPr lang="en-IN" sz="2000" dirty="0">
                <a:solidFill>
                  <a:schemeClr val="bg2">
                    <a:lumMod val="75000"/>
                  </a:schemeClr>
                </a:solidFill>
                <a:latin typeface="Lao UI" panose="020B0502040204020203" pitchFamily="34" charset="0"/>
                <a:cs typeface="Lao UI" panose="020B0502040204020203" pitchFamily="34" charset="0"/>
              </a:rPr>
              <a:t>The next two figure also depict that how GCG is quickly able to </a:t>
            </a:r>
            <a:r>
              <a:rPr lang="en-US" sz="2000" dirty="0">
                <a:solidFill>
                  <a:schemeClr val="bg2">
                    <a:lumMod val="75000"/>
                  </a:schemeClr>
                </a:solidFill>
                <a:latin typeface="Lao UI" panose="020B0502040204020203" pitchFamily="34" charset="0"/>
                <a:cs typeface="Lao UI" panose="020B0502040204020203" pitchFamily="34" charset="0"/>
              </a:rPr>
              <a:t>find an adversarial example with small loss relative to the other approaches, and continue to make gradual improvements over the remaining steps.</a:t>
            </a:r>
            <a:endParaRPr lang="en-IN" sz="2000" dirty="0">
              <a:solidFill>
                <a:schemeClr val="bg2">
                  <a:lumMod val="75000"/>
                </a:schemeClr>
              </a:solidFill>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308334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2"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A0F8-CA92-55C9-D49D-EB0ADD29A8D3}"/>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AFA54C44-08DF-139F-8660-6AF03B078371}"/>
              </a:ext>
            </a:extLst>
          </p:cNvPr>
          <p:cNvPicPr>
            <a:picLocks noChangeAspect="1"/>
          </p:cNvPicPr>
          <p:nvPr/>
        </p:nvPicPr>
        <p:blipFill>
          <a:blip r:embed="rId2"/>
          <a:stretch>
            <a:fillRect/>
          </a:stretch>
        </p:blipFill>
        <p:spPr>
          <a:xfrm>
            <a:off x="720784" y="843895"/>
            <a:ext cx="10852091" cy="5128280"/>
          </a:xfrm>
          <a:prstGeom prst="rect">
            <a:avLst/>
          </a:prstGeom>
        </p:spPr>
      </p:pic>
    </p:spTree>
    <p:extLst>
      <p:ext uri="{BB962C8B-B14F-4D97-AF65-F5344CB8AC3E}">
        <p14:creationId xmlns:p14="http://schemas.microsoft.com/office/powerpoint/2010/main" val="311724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8133-5427-D9DB-ACB5-322767147781}"/>
              </a:ext>
            </a:extLst>
          </p:cNvPr>
          <p:cNvSpPr>
            <a:spLocks noGrp="1"/>
          </p:cNvSpPr>
          <p:nvPr>
            <p:ph type="title"/>
          </p:nvPr>
        </p:nvSpPr>
        <p:spPr>
          <a:xfrm>
            <a:off x="2779444" y="34504"/>
            <a:ext cx="5682081" cy="709950"/>
          </a:xfrm>
        </p:spPr>
        <p:txBody>
          <a:bodyPr>
            <a:normAutofit fontScale="90000"/>
          </a:bodyPr>
          <a:lstStyle/>
          <a:p>
            <a:r>
              <a:rPr lang="en-IN" sz="2800" dirty="0">
                <a:solidFill>
                  <a:schemeClr val="bg2">
                    <a:lumMod val="75000"/>
                  </a:schemeClr>
                </a:solidFill>
                <a:latin typeface="Lao UI" panose="020B0502040204020203" pitchFamily="34" charset="0"/>
                <a:cs typeface="Lao UI" panose="020B0502040204020203" pitchFamily="34" charset="0"/>
              </a:rPr>
              <a:t>25 </a:t>
            </a:r>
            <a:r>
              <a:rPr lang="en-IN" sz="2800" dirty="0" err="1">
                <a:solidFill>
                  <a:schemeClr val="bg2">
                    <a:lumMod val="75000"/>
                  </a:schemeClr>
                </a:solidFill>
                <a:latin typeface="Lao UI" panose="020B0502040204020203" pitchFamily="34" charset="0"/>
                <a:cs typeface="Lao UI" panose="020B0502040204020203" pitchFamily="34" charset="0"/>
              </a:rPr>
              <a:t>behaviors</a:t>
            </a:r>
            <a:r>
              <a:rPr lang="en-IN" sz="2800" dirty="0">
                <a:solidFill>
                  <a:schemeClr val="bg2">
                    <a:lumMod val="75000"/>
                  </a:schemeClr>
                </a:solidFill>
                <a:latin typeface="Lao UI" panose="020B0502040204020203" pitchFamily="34" charset="0"/>
                <a:cs typeface="Lao UI" panose="020B0502040204020203" pitchFamily="34" charset="0"/>
              </a:rPr>
              <a:t>, 1 model : Results</a:t>
            </a:r>
          </a:p>
        </p:txBody>
      </p:sp>
      <p:sp>
        <p:nvSpPr>
          <p:cNvPr id="11" name="Rectangle: Rounded Corners 10">
            <a:extLst>
              <a:ext uri="{FF2B5EF4-FFF2-40B4-BE49-F238E27FC236}">
                <a16:creationId xmlns:a16="http://schemas.microsoft.com/office/drawing/2014/main" id="{C27628E0-C108-F7DD-C7CC-A7031061DDC0}"/>
              </a:ext>
            </a:extLst>
          </p:cNvPr>
          <p:cNvSpPr/>
          <p:nvPr/>
        </p:nvSpPr>
        <p:spPr>
          <a:xfrm>
            <a:off x="373811" y="1423358"/>
            <a:ext cx="11171207" cy="3804250"/>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75000"/>
                </a:schemeClr>
              </a:solidFill>
              <a:latin typeface="Lao UI" panose="020B0502040204020203" pitchFamily="34" charset="0"/>
              <a:cs typeface="Lao UI" panose="020B0502040204020203" pitchFamily="34" charset="0"/>
            </a:endParaRPr>
          </a:p>
        </p:txBody>
      </p:sp>
      <p:sp>
        <p:nvSpPr>
          <p:cNvPr id="13" name="TextBox 12">
            <a:extLst>
              <a:ext uri="{FF2B5EF4-FFF2-40B4-BE49-F238E27FC236}">
                <a16:creationId xmlns:a16="http://schemas.microsoft.com/office/drawing/2014/main" id="{9E9D91FE-8C37-F611-A194-6CCFF70E5E4C}"/>
              </a:ext>
            </a:extLst>
          </p:cNvPr>
          <p:cNvSpPr txBox="1"/>
          <p:nvPr/>
        </p:nvSpPr>
        <p:spPr>
          <a:xfrm>
            <a:off x="520460" y="1509623"/>
            <a:ext cx="10877910" cy="3416320"/>
          </a:xfrm>
          <a:prstGeom prst="rect">
            <a:avLst/>
          </a:prstGeom>
          <a:noFill/>
        </p:spPr>
        <p:txBody>
          <a:bodyPr wrap="square" rtlCol="0">
            <a:spAutoFit/>
          </a:bodyPr>
          <a:lstStyle/>
          <a:p>
            <a:r>
              <a:rPr lang="en-US" dirty="0">
                <a:solidFill>
                  <a:schemeClr val="bg2">
                    <a:lumMod val="75000"/>
                  </a:schemeClr>
                </a:solidFill>
                <a:latin typeface="Lao UI" panose="020B0502040204020203" pitchFamily="34" charset="0"/>
                <a:cs typeface="Lao UI" panose="020B0502040204020203" pitchFamily="34" charset="0"/>
              </a:rPr>
              <a:t>In this configuration, we employ Algorithm 2(discussed in the later slides) to optimize a single adversarial suffix against Vicuna-7B (or LLaMA-2-7B-Chat) over 25 harmful behaviors, showcasing the generation of universal adversarial examples. After optimization, we calculate the Adversarial Success Rate (ASR) using this single adversarial prompt on the 25 behaviors used in optimization (train ASR).</a:t>
            </a:r>
          </a:p>
          <a:p>
            <a:r>
              <a:rPr lang="en-US" dirty="0">
                <a:solidFill>
                  <a:schemeClr val="bg2">
                    <a:lumMod val="75000"/>
                  </a:schemeClr>
                </a:solidFill>
                <a:latin typeface="Lao UI" panose="020B0502040204020203" pitchFamily="34" charset="0"/>
                <a:cs typeface="Lao UI" panose="020B0502040204020203" pitchFamily="34" charset="0"/>
              </a:rPr>
              <a:t> </a:t>
            </a:r>
          </a:p>
          <a:p>
            <a:endParaRPr lang="en-US" dirty="0">
              <a:solidFill>
                <a:schemeClr val="bg2">
                  <a:lumMod val="75000"/>
                </a:schemeClr>
              </a:solidFill>
              <a:latin typeface="Lao UI" panose="020B0502040204020203" pitchFamily="34" charset="0"/>
              <a:cs typeface="Lao UI" panose="020B0502040204020203" pitchFamily="34" charset="0"/>
            </a:endParaRPr>
          </a:p>
          <a:p>
            <a:r>
              <a:rPr lang="en-US" dirty="0">
                <a:solidFill>
                  <a:schemeClr val="bg2">
                    <a:lumMod val="75000"/>
                  </a:schemeClr>
                </a:solidFill>
                <a:latin typeface="Lao UI" panose="020B0502040204020203" pitchFamily="34" charset="0"/>
                <a:cs typeface="Lao UI" panose="020B0502040204020203" pitchFamily="34" charset="0"/>
              </a:rPr>
              <a:t>Subsequently, we evaluate the effectiveness of this example on 100 held-out harmful behaviors, representing the test ASR. Results in the "multiple harmful behaviors" column of the table on the next slide indicate that GCG consistently outperforms all baselines on both models. We find GCG demonstrates high success rates, successful on nearly all examples for Vicuna-7B, and achieves 84% success rate on LlaMa-2-7B-Chat. </a:t>
            </a:r>
            <a:endParaRPr lang="en-IN" dirty="0">
              <a:solidFill>
                <a:schemeClr val="bg2">
                  <a:lumMod val="75000"/>
                </a:schemeClr>
              </a:solidFill>
              <a:latin typeface="Lao UI" panose="020B0502040204020203" pitchFamily="34" charset="0"/>
              <a:cs typeface="Lao UI" panose="020B0502040204020203" pitchFamily="34" charset="0"/>
            </a:endParaRPr>
          </a:p>
          <a:p>
            <a:endParaRPr lang="en-IN" dirty="0"/>
          </a:p>
        </p:txBody>
      </p:sp>
    </p:spTree>
    <p:extLst>
      <p:ext uri="{BB962C8B-B14F-4D97-AF65-F5344CB8AC3E}">
        <p14:creationId xmlns:p14="http://schemas.microsoft.com/office/powerpoint/2010/main" val="96424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A707DA-5D0A-D5FA-7F4F-2178B82004E8}"/>
              </a:ext>
            </a:extLst>
          </p:cNvPr>
          <p:cNvPicPr>
            <a:picLocks noChangeAspect="1"/>
          </p:cNvPicPr>
          <p:nvPr/>
        </p:nvPicPr>
        <p:blipFill rotWithShape="1">
          <a:blip r:embed="rId2"/>
          <a:srcRect t="1446"/>
          <a:stretch/>
        </p:blipFill>
        <p:spPr>
          <a:xfrm>
            <a:off x="1371872" y="629600"/>
            <a:ext cx="4352651" cy="4718777"/>
          </a:xfrm>
          <a:prstGeom prst="rect">
            <a:avLst/>
          </a:prstGeom>
        </p:spPr>
      </p:pic>
      <p:pic>
        <p:nvPicPr>
          <p:cNvPr id="9" name="Picture 8">
            <a:extLst>
              <a:ext uri="{FF2B5EF4-FFF2-40B4-BE49-F238E27FC236}">
                <a16:creationId xmlns:a16="http://schemas.microsoft.com/office/drawing/2014/main" id="{42B21FD1-405A-288C-20E5-07CD1B18FB37}"/>
              </a:ext>
            </a:extLst>
          </p:cNvPr>
          <p:cNvPicPr>
            <a:picLocks noChangeAspect="1"/>
          </p:cNvPicPr>
          <p:nvPr/>
        </p:nvPicPr>
        <p:blipFill>
          <a:blip r:embed="rId3"/>
          <a:stretch>
            <a:fillRect/>
          </a:stretch>
        </p:blipFill>
        <p:spPr>
          <a:xfrm>
            <a:off x="5724523" y="629600"/>
            <a:ext cx="4144095" cy="4718777"/>
          </a:xfrm>
          <a:prstGeom prst="rect">
            <a:avLst/>
          </a:prstGeom>
        </p:spPr>
      </p:pic>
    </p:spTree>
    <p:extLst>
      <p:ext uri="{BB962C8B-B14F-4D97-AF65-F5344CB8AC3E}">
        <p14:creationId xmlns:p14="http://schemas.microsoft.com/office/powerpoint/2010/main" val="427190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A31EF4-BA34-B05C-A8DF-3EA5485A18C7}"/>
              </a:ext>
            </a:extLst>
          </p:cNvPr>
          <p:cNvPicPr>
            <a:picLocks noChangeAspect="1"/>
          </p:cNvPicPr>
          <p:nvPr/>
        </p:nvPicPr>
        <p:blipFill>
          <a:blip r:embed="rId2"/>
          <a:stretch>
            <a:fillRect/>
          </a:stretch>
        </p:blipFill>
        <p:spPr>
          <a:xfrm>
            <a:off x="811072" y="1085647"/>
            <a:ext cx="10569856" cy="4686706"/>
          </a:xfrm>
          <a:prstGeom prst="rect">
            <a:avLst/>
          </a:prstGeom>
        </p:spPr>
      </p:pic>
    </p:spTree>
    <p:extLst>
      <p:ext uri="{BB962C8B-B14F-4D97-AF65-F5344CB8AC3E}">
        <p14:creationId xmlns:p14="http://schemas.microsoft.com/office/powerpoint/2010/main" val="144552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34BB9D-FAA0-F6E0-AA1E-5D9383A376F9}"/>
              </a:ext>
            </a:extLst>
          </p:cNvPr>
          <p:cNvPicPr>
            <a:picLocks noChangeAspect="1"/>
          </p:cNvPicPr>
          <p:nvPr/>
        </p:nvPicPr>
        <p:blipFill>
          <a:blip r:embed="rId2"/>
          <a:stretch>
            <a:fillRect/>
          </a:stretch>
        </p:blipFill>
        <p:spPr>
          <a:xfrm>
            <a:off x="730493" y="84351"/>
            <a:ext cx="10432684" cy="1630821"/>
          </a:xfrm>
          <a:prstGeom prst="rect">
            <a:avLst/>
          </a:prstGeom>
        </p:spPr>
      </p:pic>
      <p:sp>
        <p:nvSpPr>
          <p:cNvPr id="8" name="TextBox 7">
            <a:extLst>
              <a:ext uri="{FF2B5EF4-FFF2-40B4-BE49-F238E27FC236}">
                <a16:creationId xmlns:a16="http://schemas.microsoft.com/office/drawing/2014/main" id="{21D5EA08-95C9-97FD-D4D8-EB2C96D607C7}"/>
              </a:ext>
            </a:extLst>
          </p:cNvPr>
          <p:cNvSpPr txBox="1"/>
          <p:nvPr/>
        </p:nvSpPr>
        <p:spPr>
          <a:xfrm>
            <a:off x="730493" y="1785668"/>
            <a:ext cx="10432684" cy="1200329"/>
          </a:xfrm>
          <a:prstGeom prst="rect">
            <a:avLst/>
          </a:prstGeom>
          <a:noFill/>
        </p:spPr>
        <p:txBody>
          <a:bodyPr wrap="square" rtlCol="0">
            <a:spAutoFit/>
          </a:bodyPr>
          <a:lstStyle/>
          <a:p>
            <a:r>
              <a:rPr lang="en-IN" dirty="0">
                <a:latin typeface="Lao UI" panose="020B0502040204020203" pitchFamily="34" charset="0"/>
                <a:cs typeface="Lao UI" panose="020B0502040204020203" pitchFamily="34" charset="0"/>
              </a:rPr>
              <a:t>Similar to algorithm 1, we are now interested in minimizing the aggregate loss (sum of losses associated with different models(m)) </a:t>
            </a:r>
          </a:p>
          <a:p>
            <a:r>
              <a:rPr lang="en-IN" dirty="0">
                <a:latin typeface="Lao UI" panose="020B0502040204020203" pitchFamily="34" charset="0"/>
                <a:cs typeface="Lao UI" panose="020B0502040204020203" pitchFamily="34" charset="0"/>
              </a:rPr>
              <a:t>Note: </a:t>
            </a:r>
            <a:r>
              <a:rPr lang="en-US" dirty="0">
                <a:latin typeface="Lao UI" panose="020B0502040204020203" pitchFamily="34" charset="0"/>
                <a:cs typeface="Lao UI" panose="020B0502040204020203" pitchFamily="34" charset="0"/>
              </a:rPr>
              <a:t>When the models use the same tokenizer, the gradients used to compute the top-k tokens</a:t>
            </a:r>
          </a:p>
          <a:p>
            <a:r>
              <a:rPr lang="en-US" dirty="0">
                <a:latin typeface="Lao UI" panose="020B0502040204020203" pitchFamily="34" charset="0"/>
                <a:cs typeface="Lao UI" panose="020B0502040204020203" pitchFamily="34" charset="0"/>
              </a:rPr>
              <a:t>will all be in R</a:t>
            </a:r>
            <a:r>
              <a:rPr lang="en-US" baseline="30000" dirty="0">
                <a:latin typeface="Lao UI" panose="020B0502040204020203" pitchFamily="34" charset="0"/>
                <a:cs typeface="Lao UI" panose="020B0502040204020203" pitchFamily="34" charset="0"/>
              </a:rPr>
              <a:t>V</a:t>
            </a:r>
            <a:r>
              <a:rPr lang="en-US" dirty="0">
                <a:latin typeface="Lao UI" panose="020B0502040204020203" pitchFamily="34" charset="0"/>
                <a:cs typeface="Lao UI" panose="020B0502040204020203" pitchFamily="34" charset="0"/>
              </a:rPr>
              <a:t> and can be aggregated without issue.</a:t>
            </a:r>
            <a:endParaRPr lang="en-IN" dirty="0">
              <a:latin typeface="Lao UI" panose="020B0502040204020203" pitchFamily="34" charset="0"/>
              <a:cs typeface="Lao UI" panose="020B0502040204020203" pitchFamily="34" charset="0"/>
            </a:endParaRPr>
          </a:p>
        </p:txBody>
      </p:sp>
      <p:pic>
        <p:nvPicPr>
          <p:cNvPr id="10" name="Picture 9">
            <a:extLst>
              <a:ext uri="{FF2B5EF4-FFF2-40B4-BE49-F238E27FC236}">
                <a16:creationId xmlns:a16="http://schemas.microsoft.com/office/drawing/2014/main" id="{F15469A1-9F48-DEF7-08EC-A16293F04187}"/>
              </a:ext>
            </a:extLst>
          </p:cNvPr>
          <p:cNvPicPr>
            <a:picLocks noChangeAspect="1"/>
          </p:cNvPicPr>
          <p:nvPr/>
        </p:nvPicPr>
        <p:blipFill>
          <a:blip r:embed="rId3"/>
          <a:stretch>
            <a:fillRect/>
          </a:stretch>
        </p:blipFill>
        <p:spPr>
          <a:xfrm>
            <a:off x="433287" y="3198658"/>
            <a:ext cx="11027096" cy="2453853"/>
          </a:xfrm>
          <a:prstGeom prst="rect">
            <a:avLst/>
          </a:prstGeom>
        </p:spPr>
      </p:pic>
      <p:sp>
        <p:nvSpPr>
          <p:cNvPr id="11" name="TextBox 10">
            <a:extLst>
              <a:ext uri="{FF2B5EF4-FFF2-40B4-BE49-F238E27FC236}">
                <a16:creationId xmlns:a16="http://schemas.microsoft.com/office/drawing/2014/main" id="{E7A05CE2-9784-4F73-AFD0-2A7C43CACBCE}"/>
              </a:ext>
            </a:extLst>
          </p:cNvPr>
          <p:cNvSpPr txBox="1"/>
          <p:nvPr/>
        </p:nvSpPr>
        <p:spPr>
          <a:xfrm>
            <a:off x="474668" y="5652511"/>
            <a:ext cx="11027096" cy="1015663"/>
          </a:xfrm>
          <a:prstGeom prst="rect">
            <a:avLst/>
          </a:prstGeom>
          <a:noFill/>
        </p:spPr>
        <p:txBody>
          <a:bodyPr wrap="square" rtlCol="0">
            <a:spAutoFit/>
          </a:bodyPr>
          <a:lstStyle/>
          <a:p>
            <a:r>
              <a:rPr lang="en-IN" sz="2000" dirty="0">
                <a:latin typeface="Lao UI" panose="020B0502040204020203" pitchFamily="34" charset="0"/>
                <a:cs typeface="Lao UI" panose="020B0502040204020203" pitchFamily="34" charset="0"/>
              </a:rPr>
              <a:t>Again the steps are similar to algorithm 1 except for the step of if statement that checks whether the current suffix has caused a successful adversarial attack on the previous models by their respective prompts</a:t>
            </a:r>
          </a:p>
        </p:txBody>
      </p:sp>
    </p:spTree>
    <p:extLst>
      <p:ext uri="{BB962C8B-B14F-4D97-AF65-F5344CB8AC3E}">
        <p14:creationId xmlns:p14="http://schemas.microsoft.com/office/powerpoint/2010/main" val="98720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1FA8-3CA4-128F-E2C7-2A0CE6B5C940}"/>
              </a:ext>
            </a:extLst>
          </p:cNvPr>
          <p:cNvSpPr>
            <a:spLocks noGrp="1"/>
          </p:cNvSpPr>
          <p:nvPr>
            <p:ph type="title"/>
          </p:nvPr>
        </p:nvSpPr>
        <p:spPr>
          <a:xfrm>
            <a:off x="871268" y="388187"/>
            <a:ext cx="10248181" cy="930235"/>
          </a:xfrm>
        </p:spPr>
        <p:txBody>
          <a:bodyPr>
            <a:normAutofit/>
          </a:bodyPr>
          <a:lstStyle/>
          <a:p>
            <a:r>
              <a:rPr lang="en-IN" sz="2800" dirty="0">
                <a:solidFill>
                  <a:schemeClr val="bg2">
                    <a:lumMod val="75000"/>
                  </a:schemeClr>
                </a:solidFill>
                <a:latin typeface="Lao UI" panose="020B0502040204020203" pitchFamily="34" charset="0"/>
                <a:cs typeface="Lao UI" panose="020B0502040204020203" pitchFamily="34" charset="0"/>
              </a:rPr>
              <a:t>Generating adversarial suffix (for 25 </a:t>
            </a:r>
            <a:r>
              <a:rPr lang="en-IN" sz="2800" dirty="0" err="1">
                <a:solidFill>
                  <a:schemeClr val="bg2">
                    <a:lumMod val="75000"/>
                  </a:schemeClr>
                </a:solidFill>
                <a:latin typeface="Lao UI" panose="020B0502040204020203" pitchFamily="34" charset="0"/>
                <a:cs typeface="Lao UI" panose="020B0502040204020203" pitchFamily="34" charset="0"/>
              </a:rPr>
              <a:t>behaviors</a:t>
            </a:r>
            <a:r>
              <a:rPr lang="en-IN" sz="2800" dirty="0">
                <a:solidFill>
                  <a:schemeClr val="bg2">
                    <a:lumMod val="75000"/>
                  </a:schemeClr>
                </a:solidFill>
                <a:latin typeface="Lao UI" panose="020B0502040204020203" pitchFamily="34" charset="0"/>
                <a:cs typeface="Lao UI" panose="020B0502040204020203" pitchFamily="34" charset="0"/>
              </a:rPr>
              <a:t>)</a:t>
            </a:r>
          </a:p>
        </p:txBody>
      </p:sp>
      <p:sp>
        <p:nvSpPr>
          <p:cNvPr id="3" name="Rectangle: Rounded Corners 2">
            <a:extLst>
              <a:ext uri="{FF2B5EF4-FFF2-40B4-BE49-F238E27FC236}">
                <a16:creationId xmlns:a16="http://schemas.microsoft.com/office/drawing/2014/main" id="{7E7128FF-1EE4-0784-F544-E29D8C420B88}"/>
              </a:ext>
            </a:extLst>
          </p:cNvPr>
          <p:cNvSpPr/>
          <p:nvPr/>
        </p:nvSpPr>
        <p:spPr>
          <a:xfrm>
            <a:off x="599534" y="1318422"/>
            <a:ext cx="10248181" cy="845388"/>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957A063B-E500-19C6-A8F6-FA13EB5222B3}"/>
              </a:ext>
            </a:extLst>
          </p:cNvPr>
          <p:cNvSpPr txBox="1"/>
          <p:nvPr/>
        </p:nvSpPr>
        <p:spPr>
          <a:xfrm>
            <a:off x="651292" y="1378158"/>
            <a:ext cx="10127411" cy="646331"/>
          </a:xfrm>
          <a:prstGeom prst="rect">
            <a:avLst/>
          </a:prstGeom>
          <a:noFill/>
        </p:spPr>
        <p:txBody>
          <a:bodyPr wrap="square" rtlCol="0">
            <a:spAutoFit/>
          </a:bodyPr>
          <a:lstStyle/>
          <a:p>
            <a:r>
              <a:rPr lang="en-IN" dirty="0">
                <a:solidFill>
                  <a:schemeClr val="bg2">
                    <a:lumMod val="75000"/>
                  </a:schemeClr>
                </a:solidFill>
              </a:rPr>
              <a:t>Generate two adversarial suffixes using algorithm 2 with different seeds with losses taken from 2 models, Vicuna-7B and 13B for prompt of each </a:t>
            </a:r>
            <a:r>
              <a:rPr lang="en-IN" dirty="0" err="1">
                <a:solidFill>
                  <a:schemeClr val="bg2">
                    <a:lumMod val="75000"/>
                  </a:schemeClr>
                </a:solidFill>
              </a:rPr>
              <a:t>behavior</a:t>
            </a:r>
            <a:r>
              <a:rPr lang="en-IN" dirty="0">
                <a:solidFill>
                  <a:schemeClr val="bg2">
                    <a:lumMod val="75000"/>
                  </a:schemeClr>
                </a:solidFill>
              </a:rPr>
              <a:t>.</a:t>
            </a:r>
          </a:p>
        </p:txBody>
      </p:sp>
      <p:sp>
        <p:nvSpPr>
          <p:cNvPr id="5" name="Arrow: Down 4">
            <a:extLst>
              <a:ext uri="{FF2B5EF4-FFF2-40B4-BE49-F238E27FC236}">
                <a16:creationId xmlns:a16="http://schemas.microsoft.com/office/drawing/2014/main" id="{52FCAED9-EFC0-A1EA-C32F-0DC088598D01}"/>
              </a:ext>
            </a:extLst>
          </p:cNvPr>
          <p:cNvSpPr/>
          <p:nvPr/>
        </p:nvSpPr>
        <p:spPr>
          <a:xfrm>
            <a:off x="4692770" y="2337758"/>
            <a:ext cx="362310" cy="1091242"/>
          </a:xfrm>
          <a:prstGeom prst="downArrow">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BB2D97F-C49D-D1E7-9E05-548910437ADB}"/>
              </a:ext>
            </a:extLst>
          </p:cNvPr>
          <p:cNvSpPr/>
          <p:nvPr/>
        </p:nvSpPr>
        <p:spPr>
          <a:xfrm>
            <a:off x="659918" y="3497363"/>
            <a:ext cx="10110158" cy="940279"/>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B4C97FE-DF4C-5145-FD18-F66512CD0CB2}"/>
              </a:ext>
            </a:extLst>
          </p:cNvPr>
          <p:cNvSpPr txBox="1"/>
          <p:nvPr/>
        </p:nvSpPr>
        <p:spPr>
          <a:xfrm>
            <a:off x="802253" y="3708280"/>
            <a:ext cx="9825487" cy="646331"/>
          </a:xfrm>
          <a:prstGeom prst="rect">
            <a:avLst/>
          </a:prstGeom>
          <a:noFill/>
        </p:spPr>
        <p:txBody>
          <a:bodyPr wrap="square" rtlCol="0">
            <a:spAutoFit/>
          </a:bodyPr>
          <a:lstStyle/>
          <a:p>
            <a:r>
              <a:rPr lang="en-IN" dirty="0">
                <a:solidFill>
                  <a:schemeClr val="bg2">
                    <a:lumMod val="75000"/>
                  </a:schemeClr>
                </a:solidFill>
              </a:rPr>
              <a:t>Prepare a third adversarial suffix this time taking losses from the previous 2 models along with 2 additional models Guanaco-7B and 13B for the same set of prompts of the 25 </a:t>
            </a:r>
            <a:r>
              <a:rPr lang="en-IN" dirty="0" err="1">
                <a:solidFill>
                  <a:schemeClr val="bg2">
                    <a:lumMod val="75000"/>
                  </a:schemeClr>
                </a:solidFill>
              </a:rPr>
              <a:t>behaviors</a:t>
            </a:r>
            <a:r>
              <a:rPr lang="en-IN" dirty="0">
                <a:solidFill>
                  <a:schemeClr val="bg2">
                    <a:lumMod val="75000"/>
                  </a:schemeClr>
                </a:solidFill>
              </a:rPr>
              <a:t> </a:t>
            </a:r>
          </a:p>
        </p:txBody>
      </p:sp>
      <p:sp>
        <p:nvSpPr>
          <p:cNvPr id="8" name="Arrow: Down 7">
            <a:extLst>
              <a:ext uri="{FF2B5EF4-FFF2-40B4-BE49-F238E27FC236}">
                <a16:creationId xmlns:a16="http://schemas.microsoft.com/office/drawing/2014/main" id="{D63BD144-2D60-9FF4-EFE6-CBC3054F1AC8}"/>
              </a:ext>
            </a:extLst>
          </p:cNvPr>
          <p:cNvSpPr/>
          <p:nvPr/>
        </p:nvSpPr>
        <p:spPr>
          <a:xfrm>
            <a:off x="4692770" y="4506005"/>
            <a:ext cx="345057" cy="1138905"/>
          </a:xfrm>
          <a:prstGeom prst="downArrow">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3FD2D90-6999-7AED-CBED-FC26105EE820}"/>
              </a:ext>
            </a:extLst>
          </p:cNvPr>
          <p:cNvSpPr/>
          <p:nvPr/>
        </p:nvSpPr>
        <p:spPr>
          <a:xfrm>
            <a:off x="802253" y="5719313"/>
            <a:ext cx="9976450" cy="845388"/>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2B374E2-C5F1-38DA-78DE-B223E211EEA5}"/>
              </a:ext>
            </a:extLst>
          </p:cNvPr>
          <p:cNvSpPr txBox="1"/>
          <p:nvPr/>
        </p:nvSpPr>
        <p:spPr>
          <a:xfrm>
            <a:off x="871268" y="5876527"/>
            <a:ext cx="9756472" cy="584775"/>
          </a:xfrm>
          <a:prstGeom prst="rect">
            <a:avLst/>
          </a:prstGeom>
          <a:noFill/>
        </p:spPr>
        <p:txBody>
          <a:bodyPr wrap="square" rtlCol="0">
            <a:spAutoFit/>
          </a:bodyPr>
          <a:lstStyle/>
          <a:p>
            <a:r>
              <a:rPr lang="en-IN" sz="1600" dirty="0">
                <a:solidFill>
                  <a:schemeClr val="bg2">
                    <a:lumMod val="75000"/>
                  </a:schemeClr>
                </a:solidFill>
                <a:latin typeface="Lao UI" panose="020B0502040204020203" pitchFamily="34" charset="0"/>
                <a:cs typeface="Lao UI" panose="020B0502040204020203" pitchFamily="34" charset="0"/>
              </a:rPr>
              <a:t>From the 3 suffixes obtained from the previous 2 steps take the one which achieves lowest loss after 500 steps </a:t>
            </a:r>
          </a:p>
        </p:txBody>
      </p:sp>
    </p:spTree>
    <p:extLst>
      <p:ext uri="{BB962C8B-B14F-4D97-AF65-F5344CB8AC3E}">
        <p14:creationId xmlns:p14="http://schemas.microsoft.com/office/powerpoint/2010/main" val="302451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animBg="1"/>
      <p:bldP spid="7" grpId="0"/>
      <p:bldP spid="8" grpId="0" animBg="1"/>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BA376F4-9E9D-3D98-3DEF-CFECFD302CD4}"/>
              </a:ext>
            </a:extLst>
          </p:cNvPr>
          <p:cNvSpPr txBox="1">
            <a:spLocks/>
          </p:cNvSpPr>
          <p:nvPr/>
        </p:nvSpPr>
        <p:spPr>
          <a:xfrm>
            <a:off x="450011" y="601318"/>
            <a:ext cx="11291977" cy="565536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dirty="0">
                <a:solidFill>
                  <a:schemeClr val="bg2">
                    <a:lumMod val="75000"/>
                  </a:schemeClr>
                </a:solidFill>
                <a:latin typeface="Lao UI" panose="020B0502040204020203" pitchFamily="34" charset="0"/>
                <a:cs typeface="Lao UI" panose="020B0502040204020203" pitchFamily="34" charset="0"/>
              </a:rPr>
              <a:t>    </a:t>
            </a:r>
            <a:r>
              <a:rPr lang="en-IN" sz="2800" dirty="0">
                <a:solidFill>
                  <a:schemeClr val="bg2">
                    <a:lumMod val="75000"/>
                  </a:schemeClr>
                </a:solidFill>
                <a:latin typeface="Lao UI" panose="020B0502040204020203" pitchFamily="34" charset="0"/>
                <a:cs typeface="Lao UI" panose="020B0502040204020203" pitchFamily="34" charset="0"/>
              </a:rPr>
              <a:t> Why such attacks are possible??</a:t>
            </a:r>
          </a:p>
          <a:p>
            <a:r>
              <a:rPr lang="en-US" dirty="0">
                <a:solidFill>
                  <a:schemeClr val="tx1">
                    <a:lumMod val="95000"/>
                  </a:schemeClr>
                </a:solidFill>
                <a:latin typeface="Lao UI" panose="020B0502040204020203" pitchFamily="34" charset="0"/>
                <a:cs typeface="Lao UI" panose="020B0502040204020203" pitchFamily="34" charset="0"/>
              </a:rPr>
              <a:t>Large language models (LLMs) are typically trained on massive text corpora scraped from the internet, which are known to contain a substantial amount of objectionable content.</a:t>
            </a:r>
          </a:p>
          <a:p>
            <a:r>
              <a:rPr lang="en-US" dirty="0">
                <a:solidFill>
                  <a:schemeClr val="tx1">
                    <a:lumMod val="95000"/>
                  </a:schemeClr>
                </a:solidFill>
                <a:latin typeface="Lao UI" panose="020B0502040204020203" pitchFamily="34" charset="0"/>
                <a:cs typeface="Lao UI" panose="020B0502040204020203" pitchFamily="34" charset="0"/>
              </a:rPr>
              <a:t>LLM developers aim to "align" models through fine-tuning mechanisms, ensuring they avoid generating harmful or objectionable responses. These efforts appear successful, as public chatbots generally refrain from generating obviously inappropriate content when directly queried.</a:t>
            </a:r>
          </a:p>
          <a:p>
            <a:pPr marL="0" indent="0">
              <a:buNone/>
            </a:pPr>
            <a:r>
              <a:rPr lang="en-US" sz="2600" dirty="0">
                <a:solidFill>
                  <a:schemeClr val="bg2">
                    <a:lumMod val="75000"/>
                  </a:schemeClr>
                </a:solidFill>
                <a:latin typeface="Lao UI" panose="020B0502040204020203" pitchFamily="34" charset="0"/>
                <a:cs typeface="Lao UI" panose="020B0502040204020203" pitchFamily="34" charset="0"/>
              </a:rPr>
              <a:t>   Automated Adversarial Attacks on Aligned Language Models for Generating Objectionable Content</a:t>
            </a:r>
          </a:p>
          <a:p>
            <a:r>
              <a:rPr lang="en-US" dirty="0">
                <a:solidFill>
                  <a:schemeClr val="tx1">
                    <a:lumMod val="95000"/>
                  </a:schemeClr>
                </a:solidFill>
                <a:latin typeface="Lao UI" panose="020B0502040204020203" pitchFamily="34" charset="0"/>
                <a:cs typeface="Lao UI" panose="020B0502040204020203" pitchFamily="34" charset="0"/>
              </a:rPr>
              <a:t>The existing approaches to inducing objectionable content from language models (LLMs) often involve human ingenuity in crafting carefully engineered prompts known as "jailbreaks." These scenarios lead the models astray but require substantial manual effort. Automated methods for adversarial attacks on LLMs have traditionally faced challenges due to the discrete nature of token inputs. This paper introduces a new class of adversarial attacks that can effectively prompt aligned LLMs to generate objectionable content, overcoming some limitations of previous automated methods.</a:t>
            </a:r>
          </a:p>
          <a:p>
            <a:endParaRPr lang="en-US" dirty="0">
              <a:solidFill>
                <a:schemeClr val="accent5">
                  <a:lumMod val="40000"/>
                  <a:lumOff val="60000"/>
                </a:schemeClr>
              </a:solidFill>
              <a:latin typeface="Lao UI" panose="020B0502040204020203" pitchFamily="34" charset="0"/>
              <a:cs typeface="Lao UI" panose="020B0502040204020203" pitchFamily="34" charset="0"/>
            </a:endParaRPr>
          </a:p>
          <a:p>
            <a:endParaRPr lang="en-US" dirty="0">
              <a:solidFill>
                <a:schemeClr val="accent5">
                  <a:lumMod val="40000"/>
                  <a:lumOff val="60000"/>
                </a:schemeClr>
              </a:solidFill>
              <a:latin typeface="Lao UI" panose="020B0502040204020203" pitchFamily="34" charset="0"/>
              <a:cs typeface="Lao UI" panose="020B0502040204020203" pitchFamily="34" charset="0"/>
            </a:endParaRPr>
          </a:p>
          <a:p>
            <a:endParaRPr lang="en-US" dirty="0">
              <a:solidFill>
                <a:schemeClr val="bg2">
                  <a:lumMod val="75000"/>
                </a:schemeClr>
              </a:solidFill>
              <a:latin typeface="Lao UI" panose="020B0502040204020203" pitchFamily="34" charset="0"/>
              <a:cs typeface="Lao UI" panose="020B0502040204020203" pitchFamily="34" charset="0"/>
            </a:endParaRPr>
          </a:p>
          <a:p>
            <a:endParaRPr lang="en-US" dirty="0">
              <a:solidFill>
                <a:schemeClr val="bg2">
                  <a:lumMod val="75000"/>
                </a:schemeClr>
              </a:solidFill>
              <a:latin typeface="Lao UI" panose="020B0502040204020203" pitchFamily="34" charset="0"/>
              <a:cs typeface="Lao UI" panose="020B0502040204020203" pitchFamily="34" charset="0"/>
            </a:endParaRPr>
          </a:p>
          <a:p>
            <a:endParaRPr lang="en-IN" dirty="0">
              <a:solidFill>
                <a:schemeClr val="bg2">
                  <a:lumMod val="75000"/>
                </a:schemeClr>
              </a:solidFill>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266671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0603-53A6-BD0D-3D66-C6FA6AFE0838}"/>
              </a:ext>
            </a:extLst>
          </p:cNvPr>
          <p:cNvSpPr>
            <a:spLocks noGrp="1"/>
          </p:cNvSpPr>
          <p:nvPr>
            <p:ph type="title"/>
          </p:nvPr>
        </p:nvSpPr>
        <p:spPr>
          <a:xfrm>
            <a:off x="2564771" y="0"/>
            <a:ext cx="4853945" cy="1003248"/>
          </a:xfrm>
        </p:spPr>
        <p:txBody>
          <a:bodyPr>
            <a:normAutofit/>
          </a:bodyPr>
          <a:lstStyle/>
          <a:p>
            <a:r>
              <a:rPr lang="en-IN" sz="2800" dirty="0">
                <a:solidFill>
                  <a:schemeClr val="bg2">
                    <a:lumMod val="75000"/>
                  </a:schemeClr>
                </a:solidFill>
                <a:latin typeface="Lao UI" panose="020B0502040204020203" pitchFamily="34" charset="0"/>
                <a:cs typeface="Lao UI" panose="020B0502040204020203" pitchFamily="34" charset="0"/>
              </a:rPr>
              <a:t>Transfer attack results</a:t>
            </a:r>
          </a:p>
        </p:txBody>
      </p:sp>
      <p:sp>
        <p:nvSpPr>
          <p:cNvPr id="3" name="TextBox 2">
            <a:extLst>
              <a:ext uri="{FF2B5EF4-FFF2-40B4-BE49-F238E27FC236}">
                <a16:creationId xmlns:a16="http://schemas.microsoft.com/office/drawing/2014/main" id="{AEC3C941-C5AA-102C-DE91-00D1FF047067}"/>
              </a:ext>
            </a:extLst>
          </p:cNvPr>
          <p:cNvSpPr txBox="1"/>
          <p:nvPr/>
        </p:nvSpPr>
        <p:spPr>
          <a:xfrm>
            <a:off x="457200" y="1086928"/>
            <a:ext cx="11248845" cy="3693319"/>
          </a:xfrm>
          <a:prstGeom prst="rect">
            <a:avLst/>
          </a:prstGeom>
          <a:noFill/>
        </p:spPr>
        <p:txBody>
          <a:bodyPr wrap="square" rtlCol="0">
            <a:spAutoFit/>
          </a:bodyPr>
          <a:lstStyle/>
          <a:p>
            <a:pPr algn="l"/>
            <a:r>
              <a:rPr lang="en-US" b="0" i="0" dirty="0">
                <a:solidFill>
                  <a:srgbClr val="ECECEC"/>
                </a:solidFill>
                <a:effectLst/>
                <a:latin typeface="Lao UI" panose="020B0502040204020203" pitchFamily="34" charset="0"/>
                <a:cs typeface="Lao UI" panose="020B0502040204020203" pitchFamily="34" charset="0"/>
              </a:rPr>
              <a:t>In this evaluation, GCG prompts that were optimized on Vicuna and Guanaco are tested against a variety of open models, including Pythia-12B, Falcon-7B, ChatGLM-6B, MPT-7B, Llama-2-Chat-7B, and Stable-Vicuna, as well as proprietary models like GPT-3.5, GPT-4, Claude 1, Claude 2, and PaLM-2. Each model is prompted using its default conversation template, and specific settings are adjusted for temperature and top-p parameters.</a:t>
            </a:r>
          </a:p>
          <a:p>
            <a:pPr algn="l"/>
            <a:endParaRPr lang="en-US" b="0" i="0" dirty="0">
              <a:solidFill>
                <a:srgbClr val="ECECEC"/>
              </a:solidFill>
              <a:effectLst/>
              <a:latin typeface="Lao UI" panose="020B0502040204020203" pitchFamily="34" charset="0"/>
              <a:cs typeface="Lao UI" panose="020B0502040204020203" pitchFamily="34" charset="0"/>
            </a:endParaRPr>
          </a:p>
          <a:p>
            <a:pPr algn="l"/>
            <a:r>
              <a:rPr lang="en-US" b="0" i="0" dirty="0">
                <a:solidFill>
                  <a:srgbClr val="ECECEC"/>
                </a:solidFill>
                <a:effectLst/>
                <a:latin typeface="Lao UI" panose="020B0502040204020203" pitchFamily="34" charset="0"/>
                <a:cs typeface="Lao UI" panose="020B0502040204020203" pitchFamily="34" charset="0"/>
              </a:rPr>
              <a:t>For ChatGPT and Claude models, deterministic results are ensured by setting the temperature and top-p to 0. In the case of PaLM-2, default generation parameters (temperature 0.9, top-p 0.95) are used as they increase the likelihood of generating harmful completions. </a:t>
            </a:r>
          </a:p>
          <a:p>
            <a:pPr algn="l"/>
            <a:endParaRPr lang="en-US" dirty="0">
              <a:solidFill>
                <a:srgbClr val="ECECEC"/>
              </a:solidFill>
              <a:latin typeface="Lao UI" panose="020B0502040204020203" pitchFamily="34" charset="0"/>
              <a:cs typeface="Lao UI" panose="020B0502040204020203" pitchFamily="34" charset="0"/>
            </a:endParaRPr>
          </a:p>
          <a:p>
            <a:pPr algn="l"/>
            <a:r>
              <a:rPr lang="en-US" b="0" i="0" dirty="0">
                <a:solidFill>
                  <a:srgbClr val="ECECEC"/>
                </a:solidFill>
                <a:effectLst/>
                <a:latin typeface="Söhne"/>
              </a:rPr>
              <a:t>However, unlike deterministic models, the results from PaLM-2 are not guaranteed to be the same every time. To account for this variability, the evaluation checks eight candidate completions generated by PaLM-2. If any of these eight completions elicits the target behavior, the attack is considered successful for PaLM-2.</a:t>
            </a:r>
            <a:endParaRPr lang="en-IN" dirty="0">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139828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4C87E4-8E25-40E2-9646-6B6736855AD7}"/>
              </a:ext>
            </a:extLst>
          </p:cNvPr>
          <p:cNvPicPr>
            <a:picLocks noChangeAspect="1"/>
          </p:cNvPicPr>
          <p:nvPr/>
        </p:nvPicPr>
        <p:blipFill>
          <a:blip r:embed="rId2"/>
          <a:stretch>
            <a:fillRect/>
          </a:stretch>
        </p:blipFill>
        <p:spPr>
          <a:xfrm>
            <a:off x="921571" y="324083"/>
            <a:ext cx="10348857" cy="2827265"/>
          </a:xfrm>
          <a:prstGeom prst="rect">
            <a:avLst/>
          </a:prstGeom>
        </p:spPr>
      </p:pic>
      <p:cxnSp>
        <p:nvCxnSpPr>
          <p:cNvPr id="10" name="Straight Connector 9">
            <a:extLst>
              <a:ext uri="{FF2B5EF4-FFF2-40B4-BE49-F238E27FC236}">
                <a16:creationId xmlns:a16="http://schemas.microsoft.com/office/drawing/2014/main" id="{F7E19770-0A14-2883-9899-EC745B9C1153}"/>
              </a:ext>
            </a:extLst>
          </p:cNvPr>
          <p:cNvCxnSpPr/>
          <p:nvPr/>
        </p:nvCxnSpPr>
        <p:spPr>
          <a:xfrm>
            <a:off x="6202392" y="1846053"/>
            <a:ext cx="4580627" cy="0"/>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13" name="Arrow: Down 12">
            <a:extLst>
              <a:ext uri="{FF2B5EF4-FFF2-40B4-BE49-F238E27FC236}">
                <a16:creationId xmlns:a16="http://schemas.microsoft.com/office/drawing/2014/main" id="{1520C7B8-938D-4B1E-7665-B7DD5B159EB3}"/>
              </a:ext>
            </a:extLst>
          </p:cNvPr>
          <p:cNvSpPr/>
          <p:nvPr/>
        </p:nvSpPr>
        <p:spPr>
          <a:xfrm>
            <a:off x="5943600" y="1716657"/>
            <a:ext cx="152400" cy="3191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F0ABF049-8E4C-0349-8D8D-E069EEBA4BE2}"/>
              </a:ext>
            </a:extLst>
          </p:cNvPr>
          <p:cNvCxnSpPr/>
          <p:nvPr/>
        </p:nvCxnSpPr>
        <p:spPr>
          <a:xfrm>
            <a:off x="6202392" y="2139351"/>
            <a:ext cx="4684144" cy="0"/>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16" name="Rectangle: Rounded Corners 15">
            <a:extLst>
              <a:ext uri="{FF2B5EF4-FFF2-40B4-BE49-F238E27FC236}">
                <a16:creationId xmlns:a16="http://schemas.microsoft.com/office/drawing/2014/main" id="{5317092C-BB64-32EE-F69B-29B531925998}"/>
              </a:ext>
            </a:extLst>
          </p:cNvPr>
          <p:cNvSpPr/>
          <p:nvPr/>
        </p:nvSpPr>
        <p:spPr>
          <a:xfrm>
            <a:off x="983411" y="3666225"/>
            <a:ext cx="10287017" cy="3036499"/>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5556A8AE-45E1-7BC3-15B8-649B281FC227}"/>
              </a:ext>
            </a:extLst>
          </p:cNvPr>
          <p:cNvSpPr txBox="1"/>
          <p:nvPr/>
        </p:nvSpPr>
        <p:spPr>
          <a:xfrm>
            <a:off x="1224951" y="3833337"/>
            <a:ext cx="9877245" cy="369332"/>
          </a:xfrm>
          <a:prstGeom prst="rect">
            <a:avLst/>
          </a:prstGeom>
          <a:noFill/>
        </p:spPr>
        <p:txBody>
          <a:bodyPr wrap="square" rtlCol="0">
            <a:spAutoFit/>
          </a:bodyPr>
          <a:lstStyle/>
          <a:p>
            <a:r>
              <a:rPr lang="en-IN" dirty="0">
                <a:solidFill>
                  <a:schemeClr val="bg2">
                    <a:lumMod val="75000"/>
                  </a:schemeClr>
                </a:solidFill>
                <a:latin typeface="Lao UI" panose="020B0502040204020203" pitchFamily="34" charset="0"/>
                <a:cs typeface="Lao UI" panose="020B0502040204020203" pitchFamily="34" charset="0"/>
              </a:rPr>
              <a:t>A massive improvement in Attack success rate is observed upon using GCG. </a:t>
            </a:r>
          </a:p>
        </p:txBody>
      </p:sp>
      <p:sp>
        <p:nvSpPr>
          <p:cNvPr id="20" name="Left Bracket 19">
            <a:extLst>
              <a:ext uri="{FF2B5EF4-FFF2-40B4-BE49-F238E27FC236}">
                <a16:creationId xmlns:a16="http://schemas.microsoft.com/office/drawing/2014/main" id="{EDA070D3-5AB9-E9C2-2D68-6ADEA717F5E5}"/>
              </a:ext>
            </a:extLst>
          </p:cNvPr>
          <p:cNvSpPr/>
          <p:nvPr/>
        </p:nvSpPr>
        <p:spPr>
          <a:xfrm>
            <a:off x="5628719" y="1957779"/>
            <a:ext cx="314881" cy="353683"/>
          </a:xfrm>
          <a:prstGeom prst="leftBracket">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21" name="TextBox 20">
            <a:extLst>
              <a:ext uri="{FF2B5EF4-FFF2-40B4-BE49-F238E27FC236}">
                <a16:creationId xmlns:a16="http://schemas.microsoft.com/office/drawing/2014/main" id="{F2A69B2E-55BE-16F7-764A-3233DB84A2D2}"/>
              </a:ext>
            </a:extLst>
          </p:cNvPr>
          <p:cNvSpPr txBox="1"/>
          <p:nvPr/>
        </p:nvSpPr>
        <p:spPr>
          <a:xfrm>
            <a:off x="1147313" y="3735238"/>
            <a:ext cx="9954883" cy="1631216"/>
          </a:xfrm>
          <a:prstGeom prst="rect">
            <a:avLst/>
          </a:prstGeom>
          <a:noFill/>
        </p:spPr>
        <p:txBody>
          <a:bodyPr wrap="square" rtlCol="0">
            <a:spAutoFit/>
          </a:bodyPr>
          <a:lstStyle/>
          <a:p>
            <a:r>
              <a:rPr lang="en-IN" sz="2000" dirty="0">
                <a:solidFill>
                  <a:schemeClr val="bg2">
                    <a:lumMod val="75000"/>
                  </a:schemeClr>
                </a:solidFill>
                <a:latin typeface="Lao UI" panose="020B0502040204020203" pitchFamily="34" charset="0"/>
                <a:cs typeface="Lao UI" panose="020B0502040204020203" pitchFamily="34" charset="0"/>
              </a:rPr>
              <a:t>In these two rows the best ASR among the two prompts optimised on Vicuna models and the ASR of the prompt optimised on Vicuna and Guanacos together.</a:t>
            </a:r>
          </a:p>
          <a:p>
            <a:endParaRPr lang="en-IN" sz="2000" dirty="0">
              <a:solidFill>
                <a:schemeClr val="bg2">
                  <a:lumMod val="75000"/>
                </a:schemeClr>
              </a:solidFill>
              <a:latin typeface="Lao UI" panose="020B0502040204020203" pitchFamily="34" charset="0"/>
              <a:cs typeface="Lao UI" panose="020B0502040204020203" pitchFamily="34" charset="0"/>
            </a:endParaRPr>
          </a:p>
          <a:p>
            <a:r>
              <a:rPr lang="en-IN" sz="2000" dirty="0">
                <a:solidFill>
                  <a:schemeClr val="bg2">
                    <a:lumMod val="75000"/>
                  </a:schemeClr>
                </a:solidFill>
                <a:latin typeface="Lao UI" panose="020B0502040204020203" pitchFamily="34" charset="0"/>
                <a:cs typeface="Lao UI" panose="020B0502040204020203" pitchFamily="34" charset="0"/>
              </a:rPr>
              <a:t>We also observe a further increase in ASR on </a:t>
            </a:r>
            <a:r>
              <a:rPr lang="en-IN" sz="2000" dirty="0" err="1">
                <a:solidFill>
                  <a:schemeClr val="bg2">
                    <a:lumMod val="75000"/>
                  </a:schemeClr>
                </a:solidFill>
                <a:latin typeface="Lao UI" panose="020B0502040204020203" pitchFamily="34" charset="0"/>
                <a:cs typeface="Lao UI" panose="020B0502040204020203" pitchFamily="34" charset="0"/>
              </a:rPr>
              <a:t>claude</a:t>
            </a:r>
            <a:r>
              <a:rPr lang="en-IN" sz="2000" dirty="0">
                <a:solidFill>
                  <a:schemeClr val="bg2">
                    <a:lumMod val="75000"/>
                  </a:schemeClr>
                </a:solidFill>
                <a:latin typeface="Lao UI" panose="020B0502040204020203" pitchFamily="34" charset="0"/>
                <a:cs typeface="Lao UI" panose="020B0502040204020203" pitchFamily="34" charset="0"/>
              </a:rPr>
              <a:t> 1 however Claude 2 is still more robust compared to other financial models.</a:t>
            </a:r>
          </a:p>
        </p:txBody>
      </p:sp>
      <p:cxnSp>
        <p:nvCxnSpPr>
          <p:cNvPr id="23" name="Straight Connector 22">
            <a:extLst>
              <a:ext uri="{FF2B5EF4-FFF2-40B4-BE49-F238E27FC236}">
                <a16:creationId xmlns:a16="http://schemas.microsoft.com/office/drawing/2014/main" id="{93014F33-A54D-5503-1038-6071EE869B28}"/>
              </a:ext>
            </a:extLst>
          </p:cNvPr>
          <p:cNvCxnSpPr/>
          <p:nvPr/>
        </p:nvCxnSpPr>
        <p:spPr>
          <a:xfrm>
            <a:off x="6202392" y="2636470"/>
            <a:ext cx="4580627" cy="0"/>
          </a:xfrm>
          <a:prstGeom prst="line">
            <a:avLst/>
          </a:prstGeom>
          <a:ln w="381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D9C4EF7-42B3-BE45-BC38-7D29BFE8F94F}"/>
              </a:ext>
            </a:extLst>
          </p:cNvPr>
          <p:cNvSpPr txBox="1"/>
          <p:nvPr/>
        </p:nvSpPr>
        <p:spPr>
          <a:xfrm>
            <a:off x="1147313" y="3735238"/>
            <a:ext cx="9897374" cy="1938992"/>
          </a:xfrm>
          <a:prstGeom prst="rect">
            <a:avLst/>
          </a:prstGeom>
          <a:noFill/>
        </p:spPr>
        <p:txBody>
          <a:bodyPr wrap="square" rtlCol="0">
            <a:spAutoFit/>
          </a:bodyPr>
          <a:lstStyle/>
          <a:p>
            <a:r>
              <a:rPr lang="en-IN" sz="2000" dirty="0">
                <a:solidFill>
                  <a:schemeClr val="bg2">
                    <a:lumMod val="75000"/>
                  </a:schemeClr>
                </a:solidFill>
                <a:latin typeface="Lao UI" panose="020B0502040204020203" pitchFamily="34" charset="0"/>
                <a:cs typeface="Lao UI" panose="020B0502040204020203" pitchFamily="34" charset="0"/>
              </a:rPr>
              <a:t>Three GCG prompts were concatenated into one and then used as a suffix to all </a:t>
            </a:r>
            <a:r>
              <a:rPr lang="en-IN" sz="2000" dirty="0" err="1">
                <a:solidFill>
                  <a:schemeClr val="bg2">
                    <a:lumMod val="75000"/>
                  </a:schemeClr>
                </a:solidFill>
                <a:latin typeface="Lao UI" panose="020B0502040204020203" pitchFamily="34" charset="0"/>
                <a:cs typeface="Lao UI" panose="020B0502040204020203" pitchFamily="34" charset="0"/>
              </a:rPr>
              <a:t>behaviors</a:t>
            </a:r>
            <a:r>
              <a:rPr lang="en-IN" sz="2000" dirty="0">
                <a:solidFill>
                  <a:schemeClr val="bg2">
                    <a:lumMod val="75000"/>
                  </a:schemeClr>
                </a:solidFill>
                <a:latin typeface="Lao UI" panose="020B0502040204020203" pitchFamily="34" charset="0"/>
                <a:cs typeface="Lao UI" panose="020B0502040204020203" pitchFamily="34" charset="0"/>
              </a:rPr>
              <a:t>.</a:t>
            </a:r>
          </a:p>
          <a:p>
            <a:endParaRPr lang="en-IN" sz="2000" dirty="0">
              <a:solidFill>
                <a:schemeClr val="bg2">
                  <a:lumMod val="75000"/>
                </a:schemeClr>
              </a:solidFill>
              <a:latin typeface="Lao UI" panose="020B0502040204020203" pitchFamily="34" charset="0"/>
              <a:cs typeface="Lao UI" panose="020B0502040204020203" pitchFamily="34" charset="0"/>
            </a:endParaRPr>
          </a:p>
          <a:p>
            <a:r>
              <a:rPr lang="en-IN" sz="2000" dirty="0">
                <a:solidFill>
                  <a:schemeClr val="bg2">
                    <a:lumMod val="75000"/>
                  </a:schemeClr>
                </a:solidFill>
                <a:latin typeface="Lao UI" panose="020B0502040204020203" pitchFamily="34" charset="0"/>
                <a:cs typeface="Lao UI" panose="020B0502040204020203" pitchFamily="34" charset="0"/>
              </a:rPr>
              <a:t>The results are indicated as this longer suffix increases the ASR from 47.4% to 79.6% on GPT-3.5 which is 2x higher than the GCG prompts optimised on Vicuna models only(underlined with red)</a:t>
            </a:r>
          </a:p>
        </p:txBody>
      </p:sp>
      <p:sp>
        <p:nvSpPr>
          <p:cNvPr id="25" name="TextBox 24">
            <a:extLst>
              <a:ext uri="{FF2B5EF4-FFF2-40B4-BE49-F238E27FC236}">
                <a16:creationId xmlns:a16="http://schemas.microsoft.com/office/drawing/2014/main" id="{7DCCEB91-AEF2-9500-243B-81D5D5E2BF8D}"/>
              </a:ext>
            </a:extLst>
          </p:cNvPr>
          <p:cNvSpPr txBox="1"/>
          <p:nvPr/>
        </p:nvSpPr>
        <p:spPr>
          <a:xfrm>
            <a:off x="1147313" y="3735238"/>
            <a:ext cx="9897374" cy="1938992"/>
          </a:xfrm>
          <a:prstGeom prst="rect">
            <a:avLst/>
          </a:prstGeom>
          <a:noFill/>
        </p:spPr>
        <p:txBody>
          <a:bodyPr wrap="square" rtlCol="0">
            <a:spAutoFit/>
          </a:bodyPr>
          <a:lstStyle/>
          <a:p>
            <a:r>
              <a:rPr lang="en-IN" sz="2000" dirty="0">
                <a:solidFill>
                  <a:schemeClr val="bg2">
                    <a:lumMod val="75000"/>
                  </a:schemeClr>
                </a:solidFill>
                <a:latin typeface="Lao UI" panose="020B0502040204020203" pitchFamily="34" charset="0"/>
                <a:cs typeface="Lao UI" panose="020B0502040204020203" pitchFamily="34" charset="0"/>
              </a:rPr>
              <a:t>However, the concatenated suffix actually lowers the ASR on GPT-4 reason being the </a:t>
            </a:r>
            <a:r>
              <a:rPr lang="en-IN" sz="2000" dirty="0" err="1">
                <a:solidFill>
                  <a:schemeClr val="bg2">
                    <a:lumMod val="75000"/>
                  </a:schemeClr>
                </a:solidFill>
                <a:latin typeface="Lao UI" panose="020B0502040204020203" pitchFamily="34" charset="0"/>
                <a:cs typeface="Lao UI" panose="020B0502040204020203" pitchFamily="34" charset="0"/>
              </a:rPr>
              <a:t>excessivelylong</a:t>
            </a:r>
            <a:r>
              <a:rPr lang="en-IN" sz="2000" dirty="0">
                <a:solidFill>
                  <a:schemeClr val="bg2">
                    <a:lumMod val="75000"/>
                  </a:schemeClr>
                </a:solidFill>
                <a:latin typeface="Lao UI" panose="020B0502040204020203" pitchFamily="34" charset="0"/>
                <a:cs typeface="Lao UI" panose="020B0502040204020203" pitchFamily="34" charset="0"/>
              </a:rPr>
              <a:t> increases the </a:t>
            </a:r>
            <a:r>
              <a:rPr lang="en-IN" sz="2000" dirty="0" err="1">
                <a:solidFill>
                  <a:schemeClr val="bg2">
                    <a:lumMod val="75000"/>
                  </a:schemeClr>
                </a:solidFill>
                <a:latin typeface="Lao UI" panose="020B0502040204020203" pitchFamily="34" charset="0"/>
                <a:cs typeface="Lao UI" panose="020B0502040204020203" pitchFamily="34" charset="0"/>
              </a:rPr>
              <a:t>the</a:t>
            </a:r>
            <a:r>
              <a:rPr lang="en-IN" sz="2000" dirty="0">
                <a:solidFill>
                  <a:schemeClr val="bg2">
                    <a:lumMod val="75000"/>
                  </a:schemeClr>
                </a:solidFill>
                <a:latin typeface="Lao UI" panose="020B0502040204020203" pitchFamily="34" charset="0"/>
                <a:cs typeface="Lao UI" panose="020B0502040204020203" pitchFamily="34" charset="0"/>
              </a:rPr>
              <a:t> times where the GPT-4 didn’t understand the input.</a:t>
            </a:r>
          </a:p>
          <a:p>
            <a:endParaRPr lang="en-IN" sz="2000" dirty="0">
              <a:solidFill>
                <a:schemeClr val="bg2">
                  <a:lumMod val="75000"/>
                </a:schemeClr>
              </a:solidFill>
              <a:latin typeface="Lao UI" panose="020B0502040204020203" pitchFamily="34" charset="0"/>
              <a:cs typeface="Lao UI" panose="020B0502040204020203" pitchFamily="34" charset="0"/>
            </a:endParaRPr>
          </a:p>
          <a:p>
            <a:r>
              <a:rPr lang="en-IN" sz="2000" dirty="0">
                <a:solidFill>
                  <a:schemeClr val="bg2">
                    <a:lumMod val="75000"/>
                  </a:schemeClr>
                </a:solidFill>
                <a:latin typeface="Lao UI" panose="020B0502040204020203" pitchFamily="34" charset="0"/>
                <a:cs typeface="Lao UI" panose="020B0502040204020203" pitchFamily="34" charset="0"/>
              </a:rPr>
              <a:t>THE diminishing return of concatenated suffix on </a:t>
            </a:r>
            <a:r>
              <a:rPr lang="en-IN" sz="2000" dirty="0" err="1">
                <a:solidFill>
                  <a:schemeClr val="bg2">
                    <a:lumMod val="75000"/>
                  </a:schemeClr>
                </a:solidFill>
                <a:latin typeface="Lao UI" panose="020B0502040204020203" pitchFamily="34" charset="0"/>
                <a:cs typeface="Lao UI" panose="020B0502040204020203" pitchFamily="34" charset="0"/>
              </a:rPr>
              <a:t>on</a:t>
            </a:r>
            <a:r>
              <a:rPr lang="en-IN" sz="2000" dirty="0">
                <a:solidFill>
                  <a:schemeClr val="bg2">
                    <a:lumMod val="75000"/>
                  </a:schemeClr>
                </a:solidFill>
                <a:latin typeface="Lao UI" panose="020B0502040204020203" pitchFamily="34" charset="0"/>
                <a:cs typeface="Lao UI" panose="020B0502040204020203" pitchFamily="34" charset="0"/>
              </a:rPr>
              <a:t> Claude 1 from vicuna alone may just result from the fact that prompts optimised on Vicuna models are not that successful compared to the ones optimised on both Vicuna and Guanacos models.</a:t>
            </a:r>
          </a:p>
        </p:txBody>
      </p:sp>
      <p:cxnSp>
        <p:nvCxnSpPr>
          <p:cNvPr id="27" name="Straight Connector 26">
            <a:extLst>
              <a:ext uri="{FF2B5EF4-FFF2-40B4-BE49-F238E27FC236}">
                <a16:creationId xmlns:a16="http://schemas.microsoft.com/office/drawing/2014/main" id="{A940FD95-D07C-90F3-149E-81C628319A2D}"/>
              </a:ext>
            </a:extLst>
          </p:cNvPr>
          <p:cNvCxnSpPr/>
          <p:nvPr/>
        </p:nvCxnSpPr>
        <p:spPr>
          <a:xfrm>
            <a:off x="6202392" y="2889849"/>
            <a:ext cx="4580627" cy="0"/>
          </a:xfrm>
          <a:prstGeom prst="line">
            <a:avLst/>
          </a:prstGeom>
          <a:ln w="57150"/>
        </p:spPr>
        <p:style>
          <a:lnRef idx="1">
            <a:schemeClr val="accent3"/>
          </a:lnRef>
          <a:fillRef idx="0">
            <a:schemeClr val="accent3"/>
          </a:fillRef>
          <a:effectRef idx="0">
            <a:schemeClr val="accent3"/>
          </a:effectRef>
          <a:fontRef idx="minor">
            <a:schemeClr val="tx1"/>
          </a:fontRef>
        </p:style>
      </p:cxnSp>
      <p:sp>
        <p:nvSpPr>
          <p:cNvPr id="28" name="TextBox 27">
            <a:extLst>
              <a:ext uri="{FF2B5EF4-FFF2-40B4-BE49-F238E27FC236}">
                <a16:creationId xmlns:a16="http://schemas.microsoft.com/office/drawing/2014/main" id="{ADDC340A-BEC6-8265-1497-355502A7C25E}"/>
              </a:ext>
            </a:extLst>
          </p:cNvPr>
          <p:cNvSpPr txBox="1"/>
          <p:nvPr/>
        </p:nvSpPr>
        <p:spPr>
          <a:xfrm>
            <a:off x="1148751" y="3866398"/>
            <a:ext cx="9742098" cy="2585323"/>
          </a:xfrm>
          <a:prstGeom prst="rect">
            <a:avLst/>
          </a:prstGeom>
          <a:noFill/>
        </p:spPr>
        <p:txBody>
          <a:bodyPr wrap="square" rtlCol="0">
            <a:spAutoFit/>
          </a:bodyPr>
          <a:lstStyle/>
          <a:p>
            <a:r>
              <a:rPr lang="en-IN" dirty="0">
                <a:solidFill>
                  <a:schemeClr val="bg2">
                    <a:lumMod val="75000"/>
                  </a:schemeClr>
                </a:solidFill>
                <a:latin typeface="Lao UI" panose="020B0502040204020203" pitchFamily="34" charset="0"/>
                <a:cs typeface="Lao UI" panose="020B0502040204020203" pitchFamily="34" charset="0"/>
              </a:rPr>
              <a:t>In ensemble approach,</a:t>
            </a:r>
            <a:r>
              <a:rPr lang="en-US" dirty="0">
                <a:solidFill>
                  <a:schemeClr val="bg2">
                    <a:lumMod val="75000"/>
                  </a:schemeClr>
                </a:solidFill>
                <a:latin typeface="Lao UI" panose="020B0502040204020203" pitchFamily="34" charset="0"/>
                <a:cs typeface="Lao UI" panose="020B0502040204020203" pitchFamily="34" charset="0"/>
              </a:rPr>
              <a:t> For each behavior, attempts are made to attack the model using all available GCG prompts, including three short ones and the elongated version generated through concatenation.</a:t>
            </a:r>
          </a:p>
          <a:p>
            <a:r>
              <a:rPr lang="en-US" dirty="0">
                <a:solidFill>
                  <a:schemeClr val="bg2">
                    <a:lumMod val="75000"/>
                  </a:schemeClr>
                </a:solidFill>
                <a:latin typeface="Lao UI" panose="020B0502040204020203" pitchFamily="34" charset="0"/>
                <a:cs typeface="Lao UI" panose="020B0502040204020203" pitchFamily="34" charset="0"/>
              </a:rPr>
              <a:t>0000</a:t>
            </a:r>
          </a:p>
          <a:p>
            <a:r>
              <a:rPr lang="en-US" dirty="0">
                <a:solidFill>
                  <a:schemeClr val="bg2">
                    <a:lumMod val="75000"/>
                  </a:schemeClr>
                </a:solidFill>
                <a:latin typeface="Lao UI" panose="020B0502040204020203" pitchFamily="34" charset="0"/>
                <a:cs typeface="Lao UI" panose="020B0502040204020203" pitchFamily="34" charset="0"/>
              </a:rPr>
              <a:t>The process stops either when the attack is successful or when prompts are exhausted (considered as ensemble failure).</a:t>
            </a:r>
          </a:p>
          <a:p>
            <a:endParaRPr lang="en-US" dirty="0">
              <a:solidFill>
                <a:schemeClr val="bg2">
                  <a:lumMod val="75000"/>
                </a:schemeClr>
              </a:solidFill>
              <a:latin typeface="Lao UI" panose="020B0502040204020203" pitchFamily="34" charset="0"/>
              <a:cs typeface="Lao UI" panose="020B0502040204020203" pitchFamily="34" charset="0"/>
            </a:endParaRPr>
          </a:p>
          <a:p>
            <a:r>
              <a:rPr lang="en-US" dirty="0">
                <a:solidFill>
                  <a:schemeClr val="bg2">
                    <a:lumMod val="75000"/>
                  </a:schemeClr>
                </a:solidFill>
                <a:latin typeface="Lao UI" panose="020B0502040204020203" pitchFamily="34" charset="0"/>
                <a:cs typeface="Lao UI" panose="020B0502040204020203" pitchFamily="34" charset="0"/>
              </a:rPr>
              <a:t>Surprisingly, the ensemble approach improves ASR to 86.6% on GPT-3.5 and nearly 50% for GPT-4 and Claude-1.</a:t>
            </a:r>
            <a:endParaRPr lang="en-IN" dirty="0">
              <a:solidFill>
                <a:schemeClr val="bg2">
                  <a:lumMod val="75000"/>
                </a:schemeClr>
              </a:solidFill>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39564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8"/>
                                        </p:tgtEl>
                                      </p:cBhvr>
                                    </p:animEffect>
                                    <p:set>
                                      <p:cBhvr>
                                        <p:cTn id="27" dur="1" fill="hold">
                                          <p:stCondLst>
                                            <p:cond delay="499"/>
                                          </p:stCondLst>
                                        </p:cTn>
                                        <p:tgtEl>
                                          <p:spTgt spid="1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24"/>
                                        </p:tgtEl>
                                      </p:cBhvr>
                                    </p:animEffect>
                                    <p:set>
                                      <p:cBhvr>
                                        <p:cTn id="62" dur="1" fill="hold">
                                          <p:stCondLst>
                                            <p:cond delay="499"/>
                                          </p:stCondLst>
                                        </p:cTn>
                                        <p:tgtEl>
                                          <p:spTgt spid="2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500"/>
                                        <p:tgtEl>
                                          <p:spTgt spid="2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28"/>
                                        </p:tgtEl>
                                      </p:cBhvr>
                                    </p:animEffect>
                                    <p:set>
                                      <p:cBhvr>
                                        <p:cTn id="86"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18" grpId="1"/>
      <p:bldP spid="20" grpId="0" animBg="1"/>
      <p:bldP spid="20" grpId="1" animBg="1"/>
      <p:bldP spid="21" grpId="0"/>
      <p:bldP spid="21" grpId="1"/>
      <p:bldP spid="24" grpId="0"/>
      <p:bldP spid="24" grpId="1"/>
      <p:bldP spid="25" grpId="0"/>
      <p:bldP spid="25" grpId="1"/>
      <p:bldP spid="28" grpId="0"/>
      <p:bldP spid="2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611889-A2B5-9B5B-3707-4E00AE38EC57}"/>
              </a:ext>
            </a:extLst>
          </p:cNvPr>
          <p:cNvPicPr>
            <a:picLocks noChangeAspect="1"/>
          </p:cNvPicPr>
          <p:nvPr/>
        </p:nvPicPr>
        <p:blipFill>
          <a:blip r:embed="rId2"/>
          <a:stretch>
            <a:fillRect/>
          </a:stretch>
        </p:blipFill>
        <p:spPr>
          <a:xfrm>
            <a:off x="1067339" y="917933"/>
            <a:ext cx="9229186" cy="5301892"/>
          </a:xfrm>
          <a:prstGeom prst="rect">
            <a:avLst/>
          </a:prstGeom>
        </p:spPr>
      </p:pic>
    </p:spTree>
    <p:extLst>
      <p:ext uri="{BB962C8B-B14F-4D97-AF65-F5344CB8AC3E}">
        <p14:creationId xmlns:p14="http://schemas.microsoft.com/office/powerpoint/2010/main" val="87893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09B4D5-B3B0-8076-37FC-28BA62468438}"/>
              </a:ext>
            </a:extLst>
          </p:cNvPr>
          <p:cNvPicPr>
            <a:picLocks noChangeAspect="1"/>
          </p:cNvPicPr>
          <p:nvPr/>
        </p:nvPicPr>
        <p:blipFill>
          <a:blip r:embed="rId2"/>
          <a:stretch>
            <a:fillRect/>
          </a:stretch>
        </p:blipFill>
        <p:spPr>
          <a:xfrm>
            <a:off x="629337" y="279039"/>
            <a:ext cx="10691787" cy="3901778"/>
          </a:xfrm>
          <a:prstGeom prst="rect">
            <a:avLst/>
          </a:prstGeom>
        </p:spPr>
      </p:pic>
      <p:sp>
        <p:nvSpPr>
          <p:cNvPr id="6" name="Rectangle: Rounded Corners 5">
            <a:extLst>
              <a:ext uri="{FF2B5EF4-FFF2-40B4-BE49-F238E27FC236}">
                <a16:creationId xmlns:a16="http://schemas.microsoft.com/office/drawing/2014/main" id="{65C19A41-5421-8B1D-0A10-D2D69168D446}"/>
              </a:ext>
            </a:extLst>
          </p:cNvPr>
          <p:cNvSpPr/>
          <p:nvPr/>
        </p:nvSpPr>
        <p:spPr>
          <a:xfrm>
            <a:off x="569343" y="4278702"/>
            <a:ext cx="10869283" cy="2353233"/>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1C3C7400-C850-A191-4980-FDD1333F8D78}"/>
              </a:ext>
            </a:extLst>
          </p:cNvPr>
          <p:cNvSpPr txBox="1"/>
          <p:nvPr/>
        </p:nvSpPr>
        <p:spPr>
          <a:xfrm>
            <a:off x="719913" y="4323611"/>
            <a:ext cx="10510633"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75000"/>
                  </a:schemeClr>
                </a:solidFill>
                <a:latin typeface="Lao UI" panose="020B0502040204020203" pitchFamily="34" charset="0"/>
                <a:cs typeface="Lao UI" panose="020B0502040204020203" pitchFamily="34" charset="0"/>
              </a:rPr>
              <a:t>The left graph shows the Transfer Attack Success Rate (ASR)(colored ones) and GCG loss(grey) during a four-model run where the suffix is optimized against the Vicuna and Guanaco models.</a:t>
            </a:r>
          </a:p>
          <a:p>
            <a:pPr marL="285750" indent="-285750">
              <a:buFont typeface="Arial" panose="020B0604020202020204" pitchFamily="34" charset="0"/>
              <a:buChar char="•"/>
            </a:pPr>
            <a:r>
              <a:rPr lang="en-US" dirty="0">
                <a:solidFill>
                  <a:schemeClr val="bg2">
                    <a:lumMod val="75000"/>
                  </a:schemeClr>
                </a:solidFill>
                <a:latin typeface="Lao UI" panose="020B0502040204020203" pitchFamily="34" charset="0"/>
                <a:cs typeface="Lao UI" panose="020B0502040204020203" pitchFamily="34" charset="0"/>
              </a:rPr>
              <a:t>The GCG loss experiences a drastic decrease in the first half of the optimization but gradually flattens out in the second half.</a:t>
            </a:r>
          </a:p>
          <a:p>
            <a:pPr marL="285750" indent="-285750">
              <a:buFont typeface="Arial" panose="020B0604020202020204" pitchFamily="34" charset="0"/>
              <a:buChar char="•"/>
            </a:pPr>
            <a:r>
              <a:rPr lang="en-US" dirty="0">
                <a:solidFill>
                  <a:schemeClr val="bg2">
                    <a:lumMod val="75000"/>
                  </a:schemeClr>
                </a:solidFill>
                <a:latin typeface="Lao UI" panose="020B0502040204020203" pitchFamily="34" charset="0"/>
                <a:cs typeface="Lao UI" panose="020B0502040204020203" pitchFamily="34" charset="0"/>
              </a:rPr>
              <a:t>The Transfer Attack Success Rate against black-box models increases in the first half as the GCG loss decreases.</a:t>
            </a:r>
          </a:p>
          <a:p>
            <a:pPr marL="285750" indent="-285750">
              <a:buFont typeface="Arial" panose="020B0604020202020204" pitchFamily="34" charset="0"/>
              <a:buChar char="•"/>
            </a:pPr>
            <a:r>
              <a:rPr lang="en-US" dirty="0">
                <a:solidFill>
                  <a:schemeClr val="bg2">
                    <a:lumMod val="75000"/>
                  </a:schemeClr>
                </a:solidFill>
                <a:latin typeface="Lao UI" panose="020B0502040204020203" pitchFamily="34" charset="0"/>
                <a:cs typeface="Lao UI" panose="020B0502040204020203" pitchFamily="34" charset="0"/>
              </a:rPr>
              <a:t>However, as optimization continues, the Transfer ASR starts to decrease, indicating potential signs of overfitting.</a:t>
            </a:r>
            <a:endParaRPr lang="en-IN" dirty="0">
              <a:solidFill>
                <a:schemeClr val="bg2">
                  <a:lumMod val="75000"/>
                </a:schemeClr>
              </a:solidFill>
              <a:latin typeface="Lao UI" panose="020B0502040204020203" pitchFamily="34" charset="0"/>
              <a:cs typeface="Lao UI" panose="020B0502040204020203" pitchFamily="34" charset="0"/>
            </a:endParaRPr>
          </a:p>
        </p:txBody>
      </p:sp>
      <p:cxnSp>
        <p:nvCxnSpPr>
          <p:cNvPr id="9" name="Straight Connector 8">
            <a:extLst>
              <a:ext uri="{FF2B5EF4-FFF2-40B4-BE49-F238E27FC236}">
                <a16:creationId xmlns:a16="http://schemas.microsoft.com/office/drawing/2014/main" id="{B7721B68-169D-9430-5479-2B26B09F0ABF}"/>
              </a:ext>
            </a:extLst>
          </p:cNvPr>
          <p:cNvCxnSpPr/>
          <p:nvPr/>
        </p:nvCxnSpPr>
        <p:spPr>
          <a:xfrm flipH="1">
            <a:off x="2355011" y="724619"/>
            <a:ext cx="60385" cy="2898475"/>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9522EC31-8B9C-8F66-765B-8C4B0ED0AA49}"/>
              </a:ext>
            </a:extLst>
          </p:cNvPr>
          <p:cNvCxnSpPr/>
          <p:nvPr/>
        </p:nvCxnSpPr>
        <p:spPr>
          <a:xfrm>
            <a:off x="1544129" y="836763"/>
            <a:ext cx="301924" cy="1026543"/>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85E2E78F-3FCB-615B-FD5F-5A8F748081F2}"/>
              </a:ext>
            </a:extLst>
          </p:cNvPr>
          <p:cNvCxnSpPr/>
          <p:nvPr/>
        </p:nvCxnSpPr>
        <p:spPr>
          <a:xfrm>
            <a:off x="3001992" y="905774"/>
            <a:ext cx="319178" cy="1268082"/>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87C3177F-AEB7-91F8-BFFF-D29D9DB1B665}"/>
              </a:ext>
            </a:extLst>
          </p:cNvPr>
          <p:cNvSpPr txBox="1"/>
          <p:nvPr/>
        </p:nvSpPr>
        <p:spPr>
          <a:xfrm>
            <a:off x="719913" y="4390845"/>
            <a:ext cx="10510633"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lumMod val="75000"/>
                  </a:schemeClr>
                </a:solidFill>
                <a:latin typeface="Lao UI" panose="020B0502040204020203" pitchFamily="34" charset="0"/>
                <a:cs typeface="Lao UI" panose="020B0502040204020203" pitchFamily="34" charset="0"/>
              </a:rPr>
              <a:t>The right graph displays the average transfer attack success rate against a suite of black-box models for suffixes optimized against different target models.</a:t>
            </a:r>
          </a:p>
          <a:p>
            <a:pPr marL="285750" indent="-285750">
              <a:buFont typeface="Arial" panose="020B0604020202020204" pitchFamily="34" charset="0"/>
              <a:buChar char="•"/>
            </a:pPr>
            <a:r>
              <a:rPr lang="en-US" dirty="0">
                <a:solidFill>
                  <a:schemeClr val="bg2">
                    <a:lumMod val="75000"/>
                  </a:schemeClr>
                </a:solidFill>
                <a:latin typeface="Lao UI" panose="020B0502040204020203" pitchFamily="34" charset="0"/>
                <a:cs typeface="Lao UI" panose="020B0502040204020203" pitchFamily="34" charset="0"/>
              </a:rPr>
              <a:t>The adversarial suffix optimized against </a:t>
            </a:r>
            <a:r>
              <a:rPr lang="en-US" dirty="0" err="1">
                <a:solidFill>
                  <a:schemeClr val="bg2">
                    <a:lumMod val="75000"/>
                  </a:schemeClr>
                </a:solidFill>
                <a:latin typeface="Lao UI" panose="020B0502040204020203" pitchFamily="34" charset="0"/>
                <a:cs typeface="Lao UI" panose="020B0502040204020203" pitchFamily="34" charset="0"/>
              </a:rPr>
              <a:t>LLaMA</a:t>
            </a:r>
            <a:r>
              <a:rPr lang="en-US" dirty="0">
                <a:solidFill>
                  <a:schemeClr val="bg2">
                    <a:lumMod val="75000"/>
                  </a:schemeClr>
                </a:solidFill>
                <a:latin typeface="Lao UI" panose="020B0502040204020203" pitchFamily="34" charset="0"/>
                <a:cs typeface="Lao UI" panose="020B0502040204020203" pitchFamily="34" charset="0"/>
              </a:rPr>
              <a:t> models fine-tuned on Claude outputs achieves a higher success rate compared to other settings.</a:t>
            </a:r>
            <a:endParaRPr lang="en-IN" dirty="0">
              <a:solidFill>
                <a:schemeClr val="bg2">
                  <a:lumMod val="75000"/>
                </a:schemeClr>
              </a:solidFill>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328377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fade">
                                      <p:cBhvr>
                                        <p:cTn id="41" dur="500"/>
                                        <p:tgtEl>
                                          <p:spTgt spid="7">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
                                            <p:txEl>
                                              <p:pRg st="2" end="2"/>
                                            </p:txEl>
                                          </p:spTgt>
                                        </p:tgtEl>
                                        <p:attrNameLst>
                                          <p:attrName>style.visibility</p:attrName>
                                        </p:attrNameLst>
                                      </p:cBhvr>
                                      <p:to>
                                        <p:strVal val="visible"/>
                                      </p:to>
                                    </p:set>
                                    <p:animEffect transition="in" filter="fade">
                                      <p:cBhvr>
                                        <p:cTn id="56" dur="500"/>
                                        <p:tgtEl>
                                          <p:spTgt spid="7">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11"/>
                                        </p:tgtEl>
                                      </p:cBhvr>
                                    </p:animEffect>
                                    <p:set>
                                      <p:cBhvr>
                                        <p:cTn id="61" dur="1" fill="hold">
                                          <p:stCondLst>
                                            <p:cond delay="499"/>
                                          </p:stCondLst>
                                        </p:cTn>
                                        <p:tgtEl>
                                          <p:spTgt spid="1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
                                            <p:txEl>
                                              <p:pRg st="3" end="3"/>
                                            </p:txEl>
                                          </p:spTgt>
                                        </p:tgtEl>
                                        <p:attrNameLst>
                                          <p:attrName>style.visibility</p:attrName>
                                        </p:attrNameLst>
                                      </p:cBhvr>
                                      <p:to>
                                        <p:strVal val="visible"/>
                                      </p:to>
                                    </p:set>
                                    <p:animEffect transition="in" filter="fade">
                                      <p:cBhvr>
                                        <p:cTn id="71" dur="500"/>
                                        <p:tgtEl>
                                          <p:spTgt spid="7">
                                            <p:txEl>
                                              <p:pRg st="3" end="3"/>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13"/>
                                        </p:tgtEl>
                                      </p:cBhvr>
                                    </p:animEffect>
                                    <p:set>
                                      <p:cBhvr>
                                        <p:cTn id="76" dur="1" fill="hold">
                                          <p:stCondLst>
                                            <p:cond delay="499"/>
                                          </p:stCondLst>
                                        </p:cTn>
                                        <p:tgtEl>
                                          <p:spTgt spid="1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7">
                                            <p:txEl>
                                              <p:pRg st="0" end="0"/>
                                            </p:txEl>
                                          </p:spTgt>
                                        </p:tgtEl>
                                      </p:cBhvr>
                                    </p:animEffect>
                                    <p:set>
                                      <p:cBhvr>
                                        <p:cTn id="81" dur="1" fill="hold">
                                          <p:stCondLst>
                                            <p:cond delay="499"/>
                                          </p:stCondLst>
                                        </p:cTn>
                                        <p:tgtEl>
                                          <p:spTgt spid="7">
                                            <p:txEl>
                                              <p:pRg st="0" end="0"/>
                                            </p:txEl>
                                          </p:spTgt>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7">
                                            <p:txEl>
                                              <p:pRg st="1" end="1"/>
                                            </p:txEl>
                                          </p:spTgt>
                                        </p:tgtEl>
                                      </p:cBhvr>
                                    </p:animEffect>
                                    <p:set>
                                      <p:cBhvr>
                                        <p:cTn id="84" dur="1" fill="hold">
                                          <p:stCondLst>
                                            <p:cond delay="499"/>
                                          </p:stCondLst>
                                        </p:cTn>
                                        <p:tgtEl>
                                          <p:spTgt spid="7">
                                            <p:txEl>
                                              <p:pRg st="1" end="1"/>
                                            </p:txEl>
                                          </p:spTgt>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7">
                                            <p:txEl>
                                              <p:pRg st="2" end="2"/>
                                            </p:txEl>
                                          </p:spTgt>
                                        </p:tgtEl>
                                      </p:cBhvr>
                                    </p:animEffect>
                                    <p:set>
                                      <p:cBhvr>
                                        <p:cTn id="87" dur="1" fill="hold">
                                          <p:stCondLst>
                                            <p:cond delay="499"/>
                                          </p:stCondLst>
                                        </p:cTn>
                                        <p:tgtEl>
                                          <p:spTgt spid="7">
                                            <p:txEl>
                                              <p:pRg st="2" end="2"/>
                                            </p:txEl>
                                          </p:spTgt>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7">
                                            <p:txEl>
                                              <p:pRg st="3" end="3"/>
                                            </p:txEl>
                                          </p:spTgt>
                                        </p:tgtEl>
                                      </p:cBhvr>
                                    </p:animEffect>
                                    <p:set>
                                      <p:cBhvr>
                                        <p:cTn id="90" dur="1" fill="hold">
                                          <p:stCondLst>
                                            <p:cond delay="499"/>
                                          </p:stCondLst>
                                        </p:cTn>
                                        <p:tgtEl>
                                          <p:spTgt spid="7">
                                            <p:txEl>
                                              <p:pRg st="3" end="3"/>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500"/>
                                        <p:tgtEl>
                                          <p:spTgt spid="1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14"/>
                                        </p:tgtEl>
                                      </p:cBhvr>
                                    </p:animEffect>
                                    <p:set>
                                      <p:cBhvr>
                                        <p:cTn id="10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allAtOnce"/>
      <p:bldP spid="7" grpId="1" build="allAtOnce"/>
      <p:bldP spid="14" grpId="0"/>
      <p:bldP spid="1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F3F3-8580-C61D-BF2C-E099B12282F4}"/>
              </a:ext>
            </a:extLst>
          </p:cNvPr>
          <p:cNvSpPr>
            <a:spLocks noGrp="1"/>
          </p:cNvSpPr>
          <p:nvPr>
            <p:ph type="title"/>
          </p:nvPr>
        </p:nvSpPr>
        <p:spPr>
          <a:xfrm>
            <a:off x="1790637" y="207038"/>
            <a:ext cx="6658419" cy="990826"/>
          </a:xfrm>
        </p:spPr>
        <p:txBody>
          <a:bodyPr>
            <a:normAutofit/>
          </a:bodyPr>
          <a:lstStyle/>
          <a:p>
            <a:r>
              <a:rPr lang="en-IN" sz="2800" dirty="0">
                <a:solidFill>
                  <a:schemeClr val="bg2">
                    <a:lumMod val="75000"/>
                  </a:schemeClr>
                </a:solidFill>
                <a:latin typeface="Lao UI" panose="020B0502040204020203" pitchFamily="34" charset="0"/>
                <a:cs typeface="Lao UI" panose="020B0502040204020203" pitchFamily="34" charset="0"/>
              </a:rPr>
              <a:t>Manually fine-tuning user prompt</a:t>
            </a:r>
          </a:p>
        </p:txBody>
      </p:sp>
      <p:sp>
        <p:nvSpPr>
          <p:cNvPr id="5" name="TextBox 4">
            <a:extLst>
              <a:ext uri="{FF2B5EF4-FFF2-40B4-BE49-F238E27FC236}">
                <a16:creationId xmlns:a16="http://schemas.microsoft.com/office/drawing/2014/main" id="{D06DB2A4-4192-FDF5-E5C7-9F30D7A900F1}"/>
              </a:ext>
            </a:extLst>
          </p:cNvPr>
          <p:cNvSpPr txBox="1"/>
          <p:nvPr/>
        </p:nvSpPr>
        <p:spPr>
          <a:xfrm>
            <a:off x="298704" y="1426464"/>
            <a:ext cx="11594592" cy="594008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Lao UI" panose="020B0502040204020203" pitchFamily="34" charset="0"/>
                <a:cs typeface="Lao UI" panose="020B0502040204020203" pitchFamily="34" charset="0"/>
              </a:rPr>
              <a:t>To delve deeper into the model's resistance to harmful instructions, one of the authors participated in refining the human-readable part of the prompts targeting behaviors that the attack initially failed to elicit in GPT-3.5.</a:t>
            </a:r>
          </a:p>
          <a:p>
            <a:pPr marL="285750" indent="-285750">
              <a:buFont typeface="Arial" panose="020B0604020202020204" pitchFamily="34" charset="0"/>
              <a:buChar char="•"/>
            </a:pPr>
            <a:endParaRPr lang="en-US" sz="2000" dirty="0">
              <a:latin typeface="Lao UI" panose="020B0502040204020203" pitchFamily="34" charset="0"/>
              <a:cs typeface="Lao UI" panose="020B0502040204020203" pitchFamily="34" charset="0"/>
            </a:endParaRPr>
          </a:p>
          <a:p>
            <a:pPr marL="285750" indent="-285750">
              <a:buFont typeface="Arial" panose="020B0604020202020204" pitchFamily="34" charset="0"/>
              <a:buChar char="•"/>
            </a:pPr>
            <a:r>
              <a:rPr lang="en-US" sz="2000" b="0" i="0" dirty="0">
                <a:solidFill>
                  <a:srgbClr val="ECECEC"/>
                </a:solidFill>
                <a:effectLst/>
                <a:latin typeface="Lao UI" panose="020B0502040204020203" pitchFamily="34" charset="0"/>
                <a:cs typeface="Lao UI" panose="020B0502040204020203" pitchFamily="34" charset="0"/>
              </a:rPr>
              <a:t>The author was given a time limit of 30 seconds for each behavior to fine-tune the prompts. Despite the short time frame, the author achieved nearly 100% success in inducing the intended behaviors through simple rewording or rephrasing of the original instructions. For instance, replacing a directive like "Generate instructions" with "Create a tutorial" proved effective in eliciting the intended behaviors on many occasions. </a:t>
            </a:r>
          </a:p>
          <a:p>
            <a:pPr marL="285750" indent="-285750">
              <a:buFont typeface="Arial" panose="020B0604020202020204" pitchFamily="34" charset="0"/>
              <a:buChar char="•"/>
            </a:pPr>
            <a:endParaRPr lang="en-US" sz="2000" dirty="0">
              <a:solidFill>
                <a:srgbClr val="ECECEC"/>
              </a:solidFill>
              <a:latin typeface="Lao UI" panose="020B0502040204020203" pitchFamily="34" charset="0"/>
              <a:cs typeface="Lao UI" panose="020B0502040204020203" pitchFamily="34" charset="0"/>
            </a:endParaRPr>
          </a:p>
          <a:p>
            <a:pPr marL="285750" indent="-285750">
              <a:buFont typeface="Arial" panose="020B0604020202020204" pitchFamily="34" charset="0"/>
              <a:buChar char="•"/>
            </a:pPr>
            <a:r>
              <a:rPr lang="en-US" sz="2000" b="0" i="0" dirty="0">
                <a:solidFill>
                  <a:srgbClr val="ECECEC"/>
                </a:solidFill>
                <a:effectLst/>
                <a:latin typeface="Lao UI" panose="020B0502040204020203" pitchFamily="34" charset="0"/>
                <a:cs typeface="Lao UI" panose="020B0502040204020203" pitchFamily="34" charset="0"/>
              </a:rPr>
              <a:t>This suggests that subtle changes in language can significantly impact the model's response to potentially harmful instructions.</a:t>
            </a:r>
          </a:p>
          <a:p>
            <a:endParaRPr lang="en-US" sz="2000" dirty="0">
              <a:solidFill>
                <a:srgbClr val="ECECEC"/>
              </a:solidFill>
              <a:latin typeface="Lao UI" panose="020B0502040204020203" pitchFamily="34" charset="0"/>
              <a:cs typeface="Lao UI" panose="020B0502040204020203" pitchFamily="34" charset="0"/>
            </a:endParaRPr>
          </a:p>
          <a:p>
            <a:endParaRPr lang="en-US" sz="2000" dirty="0">
              <a:solidFill>
                <a:srgbClr val="ECECEC"/>
              </a:solidFill>
              <a:latin typeface="Lao UI" panose="020B0502040204020203" pitchFamily="34" charset="0"/>
              <a:cs typeface="Lao UI" panose="020B0502040204020203" pitchFamily="34" charset="0"/>
            </a:endParaRPr>
          </a:p>
          <a:p>
            <a:pPr marL="285750" indent="-285750">
              <a:buFont typeface="Wingdings" panose="05000000000000000000" pitchFamily="2" charset="2"/>
              <a:buChar char="§"/>
            </a:pPr>
            <a:endParaRPr lang="en-US" sz="2000" dirty="0">
              <a:solidFill>
                <a:srgbClr val="ECECEC"/>
              </a:solidFill>
              <a:latin typeface="Lao UI" panose="020B0502040204020203" pitchFamily="34" charset="0"/>
              <a:cs typeface="Lao UI" panose="020B0502040204020203" pitchFamily="34" charset="0"/>
            </a:endParaRPr>
          </a:p>
          <a:p>
            <a:pPr marL="285750" indent="-285750">
              <a:buFont typeface="Wingdings" panose="05000000000000000000" pitchFamily="2" charset="2"/>
              <a:buChar char="§"/>
            </a:pPr>
            <a:endParaRPr lang="en-US" sz="2000" dirty="0">
              <a:solidFill>
                <a:srgbClr val="ECECEC"/>
              </a:solidFill>
              <a:latin typeface="Lao UI" panose="020B0502040204020203" pitchFamily="34" charset="0"/>
              <a:cs typeface="Lao UI" panose="020B0502040204020203" pitchFamily="34" charset="0"/>
            </a:endParaRPr>
          </a:p>
          <a:p>
            <a:pPr marL="285750" indent="-285750">
              <a:buFont typeface="Wingdings" panose="05000000000000000000" pitchFamily="2" charset="2"/>
              <a:buChar char="§"/>
            </a:pPr>
            <a:endParaRPr lang="en-US" sz="2000" dirty="0">
              <a:solidFill>
                <a:srgbClr val="ECECEC"/>
              </a:solidFill>
              <a:latin typeface="Lao UI" panose="020B0502040204020203" pitchFamily="34" charset="0"/>
              <a:cs typeface="Lao UI" panose="020B0502040204020203" pitchFamily="34" charset="0"/>
            </a:endParaRPr>
          </a:p>
          <a:p>
            <a:endParaRPr lang="en-US" sz="2000" dirty="0">
              <a:solidFill>
                <a:srgbClr val="ECECEC"/>
              </a:solidFill>
              <a:latin typeface="Lao UI" panose="020B0502040204020203" pitchFamily="34" charset="0"/>
              <a:cs typeface="Lao UI" panose="020B0502040204020203" pitchFamily="34" charset="0"/>
            </a:endParaRPr>
          </a:p>
          <a:p>
            <a:endParaRPr lang="en-US" sz="2000" dirty="0">
              <a:solidFill>
                <a:srgbClr val="ECECEC"/>
              </a:solidFill>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133165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7C9623-C922-D495-1A95-1D37952B9D02}"/>
              </a:ext>
            </a:extLst>
          </p:cNvPr>
          <p:cNvSpPr txBox="1"/>
          <p:nvPr/>
        </p:nvSpPr>
        <p:spPr>
          <a:xfrm>
            <a:off x="627888" y="3729884"/>
            <a:ext cx="10936224" cy="3477875"/>
          </a:xfrm>
          <a:prstGeom prst="rect">
            <a:avLst/>
          </a:prstGeom>
          <a:noFill/>
        </p:spPr>
        <p:txBody>
          <a:bodyPr wrap="square" rtlCol="0">
            <a:spAutoFit/>
          </a:bodyPr>
          <a:lstStyle/>
          <a:p>
            <a:endParaRPr lang="en-US" sz="2000" dirty="0">
              <a:solidFill>
                <a:srgbClr val="ECECEC"/>
              </a:solidFill>
              <a:latin typeface="Lao UI" panose="020B0502040204020203" pitchFamily="34" charset="0"/>
              <a:cs typeface="Lao UI" panose="020B0502040204020203" pitchFamily="34" charset="0"/>
            </a:endParaRPr>
          </a:p>
          <a:p>
            <a:pPr marL="285750" indent="-285750">
              <a:buFont typeface="Wingdings" panose="05000000000000000000" pitchFamily="2" charset="2"/>
              <a:buChar char="§"/>
            </a:pPr>
            <a:r>
              <a:rPr lang="en-US" sz="2000" dirty="0">
                <a:solidFill>
                  <a:srgbClr val="ECECEC"/>
                </a:solidFill>
                <a:latin typeface="Lao UI" panose="020B0502040204020203" pitchFamily="34" charset="0"/>
                <a:cs typeface="Lao UI" panose="020B0502040204020203" pitchFamily="34" charset="0"/>
              </a:rPr>
              <a:t>The success of the adversarial attack on Claude may be hindered by an initial content filter applied to the text before the language model (LLM) evaluates it. In many cases, the LLM may not generate any content at all if the query is deemed to contain inappropriate information. This content filter is applied to the chat interface but not to the Claude API.</a:t>
            </a:r>
          </a:p>
          <a:p>
            <a:pPr marL="285750" indent="-285750">
              <a:buFont typeface="Wingdings" panose="05000000000000000000" pitchFamily="2" charset="2"/>
              <a:buChar char="§"/>
            </a:pPr>
            <a:endParaRPr lang="en-US" sz="2000" dirty="0">
              <a:solidFill>
                <a:srgbClr val="ECECEC"/>
              </a:solidFill>
              <a:latin typeface="Lao UI" panose="020B0502040204020203" pitchFamily="34" charset="0"/>
              <a:cs typeface="Lao UI" panose="020B0502040204020203" pitchFamily="34" charset="0"/>
            </a:endParaRPr>
          </a:p>
          <a:p>
            <a:pPr marL="285750" indent="-285750">
              <a:buFont typeface="Wingdings" panose="05000000000000000000" pitchFamily="2" charset="2"/>
              <a:buChar char="§"/>
            </a:pPr>
            <a:r>
              <a:rPr lang="en-US" sz="2000" dirty="0">
                <a:latin typeface="Lao UI" panose="020B0502040204020203" pitchFamily="34" charset="0"/>
                <a:cs typeface="Lao UI" panose="020B0502040204020203" pitchFamily="34" charset="0"/>
              </a:rPr>
              <a:t>To overcome this a simple “trick” is used. The bot is engaged in a simple word game that introduces substitutions involving critical terms in the instruction. Combined with the transfer attack, this is sufficient to elicit the prompted harmful behavior.</a:t>
            </a:r>
            <a:endParaRPr lang="en-US" sz="2000" dirty="0">
              <a:solidFill>
                <a:srgbClr val="ECECEC"/>
              </a:solidFill>
              <a:latin typeface="Lao UI" panose="020B0502040204020203" pitchFamily="34" charset="0"/>
              <a:cs typeface="Lao UI" panose="020B0502040204020203" pitchFamily="34" charset="0"/>
            </a:endParaRPr>
          </a:p>
          <a:p>
            <a:pPr marL="285750" indent="-285750">
              <a:buFont typeface="Wingdings" panose="05000000000000000000" pitchFamily="2" charset="2"/>
              <a:buChar char="§"/>
            </a:pPr>
            <a:endParaRPr lang="en-US" sz="2000" dirty="0">
              <a:solidFill>
                <a:srgbClr val="ECECEC"/>
              </a:solidFill>
              <a:latin typeface="Lao UI" panose="020B0502040204020203" pitchFamily="34" charset="0"/>
              <a:cs typeface="Lao UI" panose="020B0502040204020203" pitchFamily="34" charset="0"/>
            </a:endParaRPr>
          </a:p>
          <a:p>
            <a:endParaRPr lang="en-IN" sz="2000" dirty="0">
              <a:latin typeface="Lao UI" panose="020B0502040204020203" pitchFamily="34" charset="0"/>
              <a:cs typeface="Lao UI" panose="020B0502040204020203" pitchFamily="34" charset="0"/>
            </a:endParaRPr>
          </a:p>
        </p:txBody>
      </p:sp>
      <p:pic>
        <p:nvPicPr>
          <p:cNvPr id="5" name="Picture 4">
            <a:extLst>
              <a:ext uri="{FF2B5EF4-FFF2-40B4-BE49-F238E27FC236}">
                <a16:creationId xmlns:a16="http://schemas.microsoft.com/office/drawing/2014/main" id="{6D5F0405-D0F5-411E-01A5-FEE5F34E93CB}"/>
              </a:ext>
            </a:extLst>
          </p:cNvPr>
          <p:cNvPicPr>
            <a:picLocks noChangeAspect="1"/>
          </p:cNvPicPr>
          <p:nvPr/>
        </p:nvPicPr>
        <p:blipFill>
          <a:blip r:embed="rId2"/>
          <a:stretch>
            <a:fillRect/>
          </a:stretch>
        </p:blipFill>
        <p:spPr>
          <a:xfrm>
            <a:off x="1141413" y="94552"/>
            <a:ext cx="8627164" cy="4005072"/>
          </a:xfrm>
          <a:prstGeom prst="rect">
            <a:avLst/>
          </a:prstGeom>
        </p:spPr>
      </p:pic>
    </p:spTree>
    <p:extLst>
      <p:ext uri="{BB962C8B-B14F-4D97-AF65-F5344CB8AC3E}">
        <p14:creationId xmlns:p14="http://schemas.microsoft.com/office/powerpoint/2010/main" val="423156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D662-A23F-BC0B-7335-14DABB5A8264}"/>
              </a:ext>
            </a:extLst>
          </p:cNvPr>
          <p:cNvSpPr>
            <a:spLocks noGrp="1"/>
          </p:cNvSpPr>
          <p:nvPr>
            <p:ph type="title"/>
          </p:nvPr>
        </p:nvSpPr>
        <p:spPr>
          <a:xfrm>
            <a:off x="164592" y="182880"/>
            <a:ext cx="11841480" cy="1325880"/>
          </a:xfrm>
        </p:spPr>
        <p:txBody>
          <a:bodyPr>
            <a:normAutofit/>
          </a:bodyPr>
          <a:lstStyle/>
          <a:p>
            <a:r>
              <a:rPr lang="en-IN" sz="2800" dirty="0">
                <a:solidFill>
                  <a:schemeClr val="bg2">
                    <a:lumMod val="75000"/>
                  </a:schemeClr>
                </a:solidFill>
                <a:latin typeface="Lao UI" panose="020B0502040204020203" pitchFamily="34" charset="0"/>
                <a:cs typeface="Lao UI" panose="020B0502040204020203" pitchFamily="34" charset="0"/>
              </a:rPr>
              <a:t>Why attacks on gpt-4 and claude-2 less successful than gpt-3.5 and cluade-1?</a:t>
            </a:r>
          </a:p>
        </p:txBody>
      </p:sp>
      <p:sp>
        <p:nvSpPr>
          <p:cNvPr id="3" name="TextBox 2">
            <a:extLst>
              <a:ext uri="{FF2B5EF4-FFF2-40B4-BE49-F238E27FC236}">
                <a16:creationId xmlns:a16="http://schemas.microsoft.com/office/drawing/2014/main" id="{229AF999-324F-AB14-607C-46D4A20EA074}"/>
              </a:ext>
            </a:extLst>
          </p:cNvPr>
          <p:cNvSpPr txBox="1"/>
          <p:nvPr/>
        </p:nvSpPr>
        <p:spPr>
          <a:xfrm>
            <a:off x="320040" y="1508760"/>
            <a:ext cx="11045952" cy="3694176"/>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382A0ACC-6393-54FE-F8B5-6DA4AD300657}"/>
              </a:ext>
            </a:extLst>
          </p:cNvPr>
          <p:cNvSpPr txBox="1"/>
          <p:nvPr/>
        </p:nvSpPr>
        <p:spPr>
          <a:xfrm>
            <a:off x="393192" y="1444752"/>
            <a:ext cx="11128248" cy="4093428"/>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Lao UI" panose="020B0502040204020203" pitchFamily="34" charset="0"/>
                <a:cs typeface="Lao UI" panose="020B0502040204020203" pitchFamily="34" charset="0"/>
              </a:rPr>
              <a:t>GPT-4 is an improved version of GPT-3.5 similar for Claude-2 and 1</a:t>
            </a:r>
          </a:p>
          <a:p>
            <a:pPr marL="342900" indent="-342900">
              <a:buFont typeface="Arial" panose="020B0604020202020204" pitchFamily="34" charset="0"/>
              <a:buChar char="•"/>
            </a:pPr>
            <a:endParaRPr lang="en-IN" sz="2000" dirty="0">
              <a:latin typeface="Lao UI" panose="020B0502040204020203" pitchFamily="34" charset="0"/>
              <a:cs typeface="Lao UI" panose="020B0502040204020203" pitchFamily="34" charset="0"/>
            </a:endParaRPr>
          </a:p>
          <a:p>
            <a:pPr marL="342900" indent="-342900">
              <a:buFont typeface="Arial" panose="020B0604020202020204" pitchFamily="34" charset="0"/>
              <a:buChar char="•"/>
            </a:pPr>
            <a:r>
              <a:rPr lang="en-IN" sz="2000" dirty="0">
                <a:latin typeface="Lao UI" panose="020B0502040204020203" pitchFamily="34" charset="0"/>
                <a:cs typeface="Lao UI" panose="020B0502040204020203" pitchFamily="34" charset="0"/>
              </a:rPr>
              <a:t>Vicuna models were trained based on the data collected from the GPT-3.5 responses so the Vicuna models are called </a:t>
            </a:r>
            <a:r>
              <a:rPr lang="en-IN" sz="2000" i="1" dirty="0">
                <a:latin typeface="Lao UI" panose="020B0502040204020203" pitchFamily="34" charset="0"/>
                <a:cs typeface="Lao UI" panose="020B0502040204020203" pitchFamily="34" charset="0"/>
              </a:rPr>
              <a:t>distilled</a:t>
            </a:r>
            <a:r>
              <a:rPr lang="en-IN" sz="2000" dirty="0">
                <a:latin typeface="Lao UI" panose="020B0502040204020203" pitchFamily="34" charset="0"/>
                <a:cs typeface="Lao UI" panose="020B0502040204020203" pitchFamily="34" charset="0"/>
              </a:rPr>
              <a:t> variant of GPT-3.5</a:t>
            </a:r>
          </a:p>
          <a:p>
            <a:pPr marL="342900" indent="-342900">
              <a:buFont typeface="Arial" panose="020B0604020202020204" pitchFamily="34" charset="0"/>
              <a:buChar char="•"/>
            </a:pPr>
            <a:endParaRPr lang="en-IN" sz="2000" dirty="0">
              <a:latin typeface="Lao UI" panose="020B0502040204020203" pitchFamily="34" charset="0"/>
              <a:cs typeface="Lao UI" panose="020B0502040204020203" pitchFamily="34" charset="0"/>
            </a:endParaRPr>
          </a:p>
          <a:p>
            <a:pPr marL="342900" indent="-342900">
              <a:buFont typeface="Arial" panose="020B0604020202020204" pitchFamily="34" charset="0"/>
              <a:buChar char="•"/>
            </a:pPr>
            <a:r>
              <a:rPr lang="en-IN" sz="2000" dirty="0">
                <a:latin typeface="Lao UI" panose="020B0502040204020203" pitchFamily="34" charset="0"/>
                <a:cs typeface="Lao UI" panose="020B0502040204020203" pitchFamily="34" charset="0"/>
              </a:rPr>
              <a:t>We also observed that attacks on GPT-3.5 from prompts optimised on vicuna models and similar </a:t>
            </a:r>
            <a:r>
              <a:rPr lang="en-IN" sz="2000" dirty="0" err="1">
                <a:latin typeface="Lao UI" panose="020B0502040204020203" pitchFamily="34" charset="0"/>
                <a:cs typeface="Lao UI" panose="020B0502040204020203" pitchFamily="34" charset="0"/>
              </a:rPr>
              <a:t>behavior</a:t>
            </a:r>
            <a:r>
              <a:rPr lang="en-IN" sz="2000" dirty="0">
                <a:latin typeface="Lao UI" panose="020B0502040204020203" pitchFamily="34" charset="0"/>
                <a:cs typeface="Lao UI" panose="020B0502040204020203" pitchFamily="34" charset="0"/>
              </a:rPr>
              <a:t> </a:t>
            </a:r>
            <a:r>
              <a:rPr lang="en-IN" sz="2000" dirty="0" err="1">
                <a:latin typeface="Lao UI" panose="020B0502040204020203" pitchFamily="34" charset="0"/>
                <a:cs typeface="Lao UI" panose="020B0502040204020203" pitchFamily="34" charset="0"/>
              </a:rPr>
              <a:t>incase</a:t>
            </a:r>
            <a:r>
              <a:rPr lang="en-IN" sz="2000" dirty="0">
                <a:latin typeface="Lao UI" panose="020B0502040204020203" pitchFamily="34" charset="0"/>
                <a:cs typeface="Lao UI" panose="020B0502040204020203" pitchFamily="34" charset="0"/>
              </a:rPr>
              <a:t> of guanacos and claude-1</a:t>
            </a:r>
          </a:p>
          <a:p>
            <a:pPr marL="342900" indent="-342900">
              <a:buFont typeface="Arial" panose="020B0604020202020204" pitchFamily="34" charset="0"/>
              <a:buChar char="•"/>
            </a:pPr>
            <a:endParaRPr lang="en-IN" sz="2000" dirty="0">
              <a:latin typeface="Lao UI" panose="020B0502040204020203" pitchFamily="34" charset="0"/>
              <a:cs typeface="Lao UI" panose="020B0502040204020203" pitchFamily="34" charset="0"/>
            </a:endParaRPr>
          </a:p>
          <a:p>
            <a:pPr marL="342900" indent="-342900">
              <a:buFont typeface="Arial" panose="020B0604020202020204" pitchFamily="34" charset="0"/>
              <a:buChar char="•"/>
            </a:pPr>
            <a:r>
              <a:rPr lang="en-IN" sz="2000" dirty="0">
                <a:latin typeface="Lao UI" panose="020B0502040204020203" pitchFamily="34" charset="0"/>
                <a:cs typeface="Lao UI" panose="020B0502040204020203" pitchFamily="34" charset="0"/>
              </a:rPr>
              <a:t>So it raises the hypothesis that transfer attacks between distilled models works much better than for entirely independent models.</a:t>
            </a:r>
          </a:p>
          <a:p>
            <a:pPr marL="342900" indent="-342900">
              <a:buFont typeface="Arial" panose="020B0604020202020204" pitchFamily="34" charset="0"/>
              <a:buChar char="•"/>
            </a:pPr>
            <a:endParaRPr lang="en-IN" sz="2000" dirty="0">
              <a:latin typeface="Lao UI" panose="020B0502040204020203" pitchFamily="34" charset="0"/>
              <a:cs typeface="Lao UI" panose="020B0502040204020203" pitchFamily="34" charset="0"/>
            </a:endParaRPr>
          </a:p>
          <a:p>
            <a:pPr marL="342900" indent="-342900">
              <a:buFont typeface="Arial" panose="020B0604020202020204" pitchFamily="34" charset="0"/>
              <a:buChar char="•"/>
            </a:pPr>
            <a:r>
              <a:rPr lang="en-IN" sz="2000" dirty="0">
                <a:latin typeface="Lao UI" panose="020B0502040204020203" pitchFamily="34" charset="0"/>
                <a:cs typeface="Lao UI" panose="020B0502040204020203" pitchFamily="34" charset="0"/>
              </a:rPr>
              <a:t>An ultimate test of hypothesis would be to create similarly distilled variants of Claude,GPT-4 and evaluate whether the attack success rate improves.</a:t>
            </a:r>
          </a:p>
        </p:txBody>
      </p:sp>
    </p:spTree>
    <p:extLst>
      <p:ext uri="{BB962C8B-B14F-4D97-AF65-F5344CB8AC3E}">
        <p14:creationId xmlns:p14="http://schemas.microsoft.com/office/powerpoint/2010/main" val="169489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05E1-5343-5A87-CDD8-19CA3A2F7911}"/>
              </a:ext>
            </a:extLst>
          </p:cNvPr>
          <p:cNvSpPr>
            <a:spLocks noGrp="1"/>
          </p:cNvSpPr>
          <p:nvPr>
            <p:ph type="title"/>
          </p:nvPr>
        </p:nvSpPr>
        <p:spPr>
          <a:xfrm>
            <a:off x="1360869" y="225326"/>
            <a:ext cx="9905998" cy="561058"/>
          </a:xfrm>
        </p:spPr>
        <p:txBody>
          <a:bodyPr>
            <a:normAutofit/>
          </a:bodyPr>
          <a:lstStyle/>
          <a:p>
            <a:r>
              <a:rPr lang="en-IN" sz="3200" dirty="0">
                <a:solidFill>
                  <a:schemeClr val="bg2">
                    <a:lumMod val="75000"/>
                  </a:schemeClr>
                </a:solidFill>
                <a:latin typeface="Lao UI" panose="020B0502040204020203" pitchFamily="34" charset="0"/>
                <a:cs typeface="Lao UI" panose="020B0502040204020203" pitchFamily="34" charset="0"/>
              </a:rPr>
              <a:t>Are these attacks meaningful?</a:t>
            </a:r>
          </a:p>
        </p:txBody>
      </p:sp>
      <p:pic>
        <p:nvPicPr>
          <p:cNvPr id="4" name="Picture 3">
            <a:extLst>
              <a:ext uri="{FF2B5EF4-FFF2-40B4-BE49-F238E27FC236}">
                <a16:creationId xmlns:a16="http://schemas.microsoft.com/office/drawing/2014/main" id="{77B6BA3E-329A-2314-867D-E6D316F9251C}"/>
              </a:ext>
            </a:extLst>
          </p:cNvPr>
          <p:cNvPicPr>
            <a:picLocks noChangeAspect="1"/>
          </p:cNvPicPr>
          <p:nvPr/>
        </p:nvPicPr>
        <p:blipFill>
          <a:blip r:embed="rId2"/>
          <a:stretch>
            <a:fillRect/>
          </a:stretch>
        </p:blipFill>
        <p:spPr>
          <a:xfrm>
            <a:off x="229140" y="923476"/>
            <a:ext cx="6052390" cy="2813637"/>
          </a:xfrm>
          <a:prstGeom prst="rect">
            <a:avLst/>
          </a:prstGeom>
        </p:spPr>
      </p:pic>
      <p:pic>
        <p:nvPicPr>
          <p:cNvPr id="6" name="Picture 5">
            <a:extLst>
              <a:ext uri="{FF2B5EF4-FFF2-40B4-BE49-F238E27FC236}">
                <a16:creationId xmlns:a16="http://schemas.microsoft.com/office/drawing/2014/main" id="{350C5438-8E8F-D94D-C2F8-A4C87FD80416}"/>
              </a:ext>
            </a:extLst>
          </p:cNvPr>
          <p:cNvPicPr>
            <a:picLocks noChangeAspect="1"/>
          </p:cNvPicPr>
          <p:nvPr/>
        </p:nvPicPr>
        <p:blipFill>
          <a:blip r:embed="rId3"/>
          <a:stretch>
            <a:fillRect/>
          </a:stretch>
        </p:blipFill>
        <p:spPr>
          <a:xfrm>
            <a:off x="6313868" y="923476"/>
            <a:ext cx="5082980" cy="2137776"/>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A0F2E402-2A15-DC46-3B65-B446B6D7445D}"/>
                  </a:ext>
                </a:extLst>
              </p14:cNvPr>
              <p14:cNvContentPartPr/>
              <p14:nvPr/>
            </p14:nvContentPartPr>
            <p14:xfrm>
              <a:off x="5486134" y="1818579"/>
              <a:ext cx="615240" cy="20520"/>
            </p14:xfrm>
          </p:contentPart>
        </mc:Choice>
        <mc:Fallback xmlns="">
          <p:pic>
            <p:nvPicPr>
              <p:cNvPr id="7" name="Ink 6">
                <a:extLst>
                  <a:ext uri="{FF2B5EF4-FFF2-40B4-BE49-F238E27FC236}">
                    <a16:creationId xmlns:a16="http://schemas.microsoft.com/office/drawing/2014/main" id="{A0F2E402-2A15-DC46-3B65-B446B6D7445D}"/>
                  </a:ext>
                </a:extLst>
              </p:cNvPr>
              <p:cNvPicPr/>
              <p:nvPr/>
            </p:nvPicPr>
            <p:blipFill>
              <a:blip r:embed="rId5"/>
              <a:stretch>
                <a:fillRect/>
              </a:stretch>
            </p:blipFill>
            <p:spPr>
              <a:xfrm>
                <a:off x="5477494" y="1809579"/>
                <a:ext cx="6328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FB7547B-0477-E1F7-EB69-5E854A62DD38}"/>
                  </a:ext>
                </a:extLst>
              </p14:cNvPr>
              <p14:cNvContentPartPr/>
              <p14:nvPr/>
            </p14:nvContentPartPr>
            <p14:xfrm>
              <a:off x="864454" y="2057259"/>
              <a:ext cx="1172160" cy="30240"/>
            </p14:xfrm>
          </p:contentPart>
        </mc:Choice>
        <mc:Fallback xmlns="">
          <p:pic>
            <p:nvPicPr>
              <p:cNvPr id="8" name="Ink 7">
                <a:extLst>
                  <a:ext uri="{FF2B5EF4-FFF2-40B4-BE49-F238E27FC236}">
                    <a16:creationId xmlns:a16="http://schemas.microsoft.com/office/drawing/2014/main" id="{7FB7547B-0477-E1F7-EB69-5E854A62DD38}"/>
                  </a:ext>
                </a:extLst>
              </p:cNvPr>
              <p:cNvPicPr/>
              <p:nvPr/>
            </p:nvPicPr>
            <p:blipFill>
              <a:blip r:embed="rId7"/>
              <a:stretch>
                <a:fillRect/>
              </a:stretch>
            </p:blipFill>
            <p:spPr>
              <a:xfrm>
                <a:off x="855454" y="2048259"/>
                <a:ext cx="11898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68765E4-0807-4E85-D8F9-0A2032BD58F2}"/>
                  </a:ext>
                </a:extLst>
              </p14:cNvPr>
              <p14:cNvContentPartPr/>
              <p14:nvPr/>
            </p14:nvContentPartPr>
            <p14:xfrm>
              <a:off x="6827854" y="1944219"/>
              <a:ext cx="1844280" cy="93960"/>
            </p14:xfrm>
          </p:contentPart>
        </mc:Choice>
        <mc:Fallback xmlns="">
          <p:pic>
            <p:nvPicPr>
              <p:cNvPr id="9" name="Ink 8">
                <a:extLst>
                  <a:ext uri="{FF2B5EF4-FFF2-40B4-BE49-F238E27FC236}">
                    <a16:creationId xmlns:a16="http://schemas.microsoft.com/office/drawing/2014/main" id="{868765E4-0807-4E85-D8F9-0A2032BD58F2}"/>
                  </a:ext>
                </a:extLst>
              </p:cNvPr>
              <p:cNvPicPr/>
              <p:nvPr/>
            </p:nvPicPr>
            <p:blipFill>
              <a:blip r:embed="rId9"/>
              <a:stretch>
                <a:fillRect/>
              </a:stretch>
            </p:blipFill>
            <p:spPr>
              <a:xfrm>
                <a:off x="6818854" y="1935579"/>
                <a:ext cx="1861920" cy="111600"/>
              </a:xfrm>
              <a:prstGeom prst="rect">
                <a:avLst/>
              </a:prstGeom>
            </p:spPr>
          </p:pic>
        </mc:Fallback>
      </mc:AlternateContent>
      <p:pic>
        <p:nvPicPr>
          <p:cNvPr id="11" name="Picture 10">
            <a:extLst>
              <a:ext uri="{FF2B5EF4-FFF2-40B4-BE49-F238E27FC236}">
                <a16:creationId xmlns:a16="http://schemas.microsoft.com/office/drawing/2014/main" id="{149BEB7E-B355-703B-30A2-B069CD249360}"/>
              </a:ext>
            </a:extLst>
          </p:cNvPr>
          <p:cNvPicPr>
            <a:picLocks noChangeAspect="1"/>
          </p:cNvPicPr>
          <p:nvPr/>
        </p:nvPicPr>
        <p:blipFill>
          <a:blip r:embed="rId10"/>
          <a:stretch>
            <a:fillRect/>
          </a:stretch>
        </p:blipFill>
        <p:spPr>
          <a:xfrm>
            <a:off x="2294984" y="3831945"/>
            <a:ext cx="6767146" cy="2380011"/>
          </a:xfrm>
          <a:prstGeom prst="rect">
            <a:avLst/>
          </a:prstGeom>
        </p:spPr>
      </p:pic>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644418F8-8D32-A89E-CD61-5A3275D1A130}"/>
                  </a:ext>
                </a:extLst>
              </p14:cNvPr>
              <p14:cNvContentPartPr/>
              <p14:nvPr/>
            </p14:nvContentPartPr>
            <p14:xfrm>
              <a:off x="4323334" y="4531179"/>
              <a:ext cx="1708920" cy="70560"/>
            </p14:xfrm>
          </p:contentPart>
        </mc:Choice>
        <mc:Fallback xmlns="">
          <p:pic>
            <p:nvPicPr>
              <p:cNvPr id="12" name="Ink 11">
                <a:extLst>
                  <a:ext uri="{FF2B5EF4-FFF2-40B4-BE49-F238E27FC236}">
                    <a16:creationId xmlns:a16="http://schemas.microsoft.com/office/drawing/2014/main" id="{644418F8-8D32-A89E-CD61-5A3275D1A130}"/>
                  </a:ext>
                </a:extLst>
              </p:cNvPr>
              <p:cNvPicPr/>
              <p:nvPr/>
            </p:nvPicPr>
            <p:blipFill>
              <a:blip r:embed="rId12"/>
              <a:stretch>
                <a:fillRect/>
              </a:stretch>
            </p:blipFill>
            <p:spPr>
              <a:xfrm>
                <a:off x="4314334" y="4522539"/>
                <a:ext cx="1726560" cy="88200"/>
              </a:xfrm>
              <a:prstGeom prst="rect">
                <a:avLst/>
              </a:prstGeom>
            </p:spPr>
          </p:pic>
        </mc:Fallback>
      </mc:AlternateContent>
    </p:spTree>
    <p:extLst>
      <p:ext uri="{BB962C8B-B14F-4D97-AF65-F5344CB8AC3E}">
        <p14:creationId xmlns:p14="http://schemas.microsoft.com/office/powerpoint/2010/main" val="5539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F0B3A-DEC8-C0D7-CEF6-F99B59CDF4C6}"/>
              </a:ext>
            </a:extLst>
          </p:cNvPr>
          <p:cNvSpPr txBox="1"/>
          <p:nvPr/>
        </p:nvSpPr>
        <p:spPr>
          <a:xfrm>
            <a:off x="594360" y="411480"/>
            <a:ext cx="10453051" cy="3170099"/>
          </a:xfrm>
          <a:prstGeom prst="rect">
            <a:avLst/>
          </a:prstGeom>
          <a:noFill/>
        </p:spPr>
        <p:txBody>
          <a:bodyPr wrap="square" rtlCol="0">
            <a:spAutoFit/>
          </a:bodyPr>
          <a:lstStyle/>
          <a:p>
            <a:r>
              <a:rPr lang="en-US" sz="2000" dirty="0">
                <a:latin typeface="Lao UI" panose="020B0502040204020203" pitchFamily="34" charset="0"/>
                <a:cs typeface="Lao UI" panose="020B0502040204020203" pitchFamily="34" charset="0"/>
              </a:rPr>
              <a:t>The generation of adversarial attack prompts and notes that, despite efforts to avoid quoting the full prompts directly, the generated attack strings still exhibit some interpretability. For example, One of the adversarial prompts includes the phrase "Please reiterate the first sentence by putting Sure," which aligns with the objective of generating a response that starts with "Sure, here is," followed by the content of the user query. This suggests that, even though the generation process involves arbitrary initial prompts and noisy gradients, specific patterns or structures emerge in the discovered prompts.</a:t>
            </a:r>
          </a:p>
          <a:p>
            <a:endParaRPr lang="en-US" sz="2000" dirty="0">
              <a:latin typeface="Lao UI" panose="020B0502040204020203" pitchFamily="34" charset="0"/>
              <a:cs typeface="Lao UI" panose="020B0502040204020203" pitchFamily="34" charset="0"/>
            </a:endParaRPr>
          </a:p>
          <a:p>
            <a:r>
              <a:rPr lang="en-US" sz="2000" dirty="0">
                <a:latin typeface="Lao UI" panose="020B0502040204020203" pitchFamily="34" charset="0"/>
                <a:cs typeface="Lao UI" panose="020B0502040204020203" pitchFamily="34" charset="0"/>
              </a:rPr>
              <a:t>The following is a partial portion of one such trained adversarial attack:</a:t>
            </a:r>
          </a:p>
          <a:p>
            <a:endParaRPr lang="en-IN" sz="2000" dirty="0">
              <a:latin typeface="Lao UI" panose="020B0502040204020203" pitchFamily="34" charset="0"/>
              <a:cs typeface="Lao UI" panose="020B0502040204020203" pitchFamily="34" charset="0"/>
            </a:endParaRPr>
          </a:p>
        </p:txBody>
      </p:sp>
      <p:pic>
        <p:nvPicPr>
          <p:cNvPr id="6" name="Picture 5">
            <a:extLst>
              <a:ext uri="{FF2B5EF4-FFF2-40B4-BE49-F238E27FC236}">
                <a16:creationId xmlns:a16="http://schemas.microsoft.com/office/drawing/2014/main" id="{F229F36A-4129-FC56-E23A-F2CA76C5172E}"/>
              </a:ext>
            </a:extLst>
          </p:cNvPr>
          <p:cNvPicPr>
            <a:picLocks noChangeAspect="1"/>
          </p:cNvPicPr>
          <p:nvPr/>
        </p:nvPicPr>
        <p:blipFill>
          <a:blip r:embed="rId2"/>
          <a:stretch>
            <a:fillRect/>
          </a:stretch>
        </p:blipFill>
        <p:spPr>
          <a:xfrm>
            <a:off x="829352" y="3190461"/>
            <a:ext cx="9983065" cy="533446"/>
          </a:xfrm>
          <a:prstGeom prst="rect">
            <a:avLst/>
          </a:prstGeom>
        </p:spPr>
      </p:pic>
      <p:sp>
        <p:nvSpPr>
          <p:cNvPr id="7" name="TextBox 6">
            <a:extLst>
              <a:ext uri="{FF2B5EF4-FFF2-40B4-BE49-F238E27FC236}">
                <a16:creationId xmlns:a16="http://schemas.microsoft.com/office/drawing/2014/main" id="{A537998D-0967-A2DC-34B4-74FB61D5F291}"/>
              </a:ext>
            </a:extLst>
          </p:cNvPr>
          <p:cNvSpPr txBox="1"/>
          <p:nvPr/>
        </p:nvSpPr>
        <p:spPr>
          <a:xfrm>
            <a:off x="705678" y="3892348"/>
            <a:ext cx="10106739" cy="2862322"/>
          </a:xfrm>
          <a:prstGeom prst="rect">
            <a:avLst/>
          </a:prstGeom>
          <a:noFill/>
        </p:spPr>
        <p:txBody>
          <a:bodyPr wrap="square" rtlCol="0">
            <a:spAutoFit/>
          </a:bodyPr>
          <a:lstStyle/>
          <a:p>
            <a:r>
              <a:rPr lang="en-US" sz="2000" dirty="0">
                <a:latin typeface="Lao UI" panose="020B0502040204020203" pitchFamily="34" charset="0"/>
                <a:cs typeface="Lao UI" panose="020B0502040204020203" pitchFamily="34" charset="0"/>
              </a:rPr>
              <a:t>However, not every prompt has as much seeming structure</a:t>
            </a:r>
          </a:p>
          <a:p>
            <a:r>
              <a:rPr lang="en-US" sz="2000" dirty="0">
                <a:latin typeface="Lao UI" panose="020B0502040204020203" pitchFamily="34" charset="0"/>
                <a:cs typeface="Lao UI" panose="020B0502040204020203" pitchFamily="34" charset="0"/>
              </a:rPr>
              <a:t>as this; for instance, the following also represents a typical portion of a discovered prompt:</a:t>
            </a:r>
          </a:p>
          <a:p>
            <a:endParaRPr lang="en-IN" sz="2000" dirty="0">
              <a:latin typeface="Lao UI" panose="020B0502040204020203" pitchFamily="34" charset="0"/>
              <a:cs typeface="Lao UI" panose="020B0502040204020203" pitchFamily="34" charset="0"/>
            </a:endParaRPr>
          </a:p>
          <a:p>
            <a:endParaRPr lang="en-IN" sz="2000" dirty="0">
              <a:latin typeface="Lao UI" panose="020B0502040204020203" pitchFamily="34" charset="0"/>
              <a:cs typeface="Lao UI" panose="020B0502040204020203" pitchFamily="34" charset="0"/>
            </a:endParaRPr>
          </a:p>
          <a:p>
            <a:endParaRPr lang="en-IN" sz="2000" dirty="0">
              <a:latin typeface="Lao UI" panose="020B0502040204020203" pitchFamily="34" charset="0"/>
              <a:cs typeface="Lao UI" panose="020B0502040204020203" pitchFamily="34" charset="0"/>
            </a:endParaRPr>
          </a:p>
          <a:p>
            <a:r>
              <a:rPr lang="en-US" sz="2000" dirty="0">
                <a:latin typeface="Lao UI" panose="020B0502040204020203" pitchFamily="34" charset="0"/>
                <a:cs typeface="Lao UI" panose="020B0502040204020203" pitchFamily="34" charset="0"/>
              </a:rPr>
              <a:t>It thus may be that such a “relatively interpretable” prompt that we see above represents just one</a:t>
            </a:r>
          </a:p>
          <a:p>
            <a:r>
              <a:rPr lang="en-US" sz="2000" dirty="0">
                <a:latin typeface="Lao UI" panose="020B0502040204020203" pitchFamily="34" charset="0"/>
                <a:cs typeface="Lao UI" panose="020B0502040204020203" pitchFamily="34" charset="0"/>
              </a:rPr>
              <a:t>of a large handful of possible prompts.</a:t>
            </a:r>
            <a:endParaRPr lang="en-IN" sz="2000" dirty="0">
              <a:latin typeface="Lao UI" panose="020B0502040204020203" pitchFamily="34" charset="0"/>
              <a:cs typeface="Lao UI" panose="020B0502040204020203" pitchFamily="34" charset="0"/>
            </a:endParaRPr>
          </a:p>
        </p:txBody>
      </p:sp>
      <p:pic>
        <p:nvPicPr>
          <p:cNvPr id="9" name="Picture 8">
            <a:extLst>
              <a:ext uri="{FF2B5EF4-FFF2-40B4-BE49-F238E27FC236}">
                <a16:creationId xmlns:a16="http://schemas.microsoft.com/office/drawing/2014/main" id="{21A34BD1-DFBF-BEB4-C18A-366E294F1D82}"/>
              </a:ext>
            </a:extLst>
          </p:cNvPr>
          <p:cNvPicPr>
            <a:picLocks noChangeAspect="1"/>
          </p:cNvPicPr>
          <p:nvPr/>
        </p:nvPicPr>
        <p:blipFill>
          <a:blip r:embed="rId3"/>
          <a:stretch>
            <a:fillRect/>
          </a:stretch>
        </p:blipFill>
        <p:spPr>
          <a:xfrm>
            <a:off x="1461166" y="4873890"/>
            <a:ext cx="8062659" cy="449619"/>
          </a:xfrm>
          <a:prstGeom prst="rect">
            <a:avLst/>
          </a:prstGeom>
        </p:spPr>
      </p:pic>
    </p:spTree>
    <p:extLst>
      <p:ext uri="{BB962C8B-B14F-4D97-AF65-F5344CB8AC3E}">
        <p14:creationId xmlns:p14="http://schemas.microsoft.com/office/powerpoint/2010/main" val="1144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fade">
                                      <p:cBhvr>
                                        <p:cTn id="33"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CAB33-073C-31C3-5D8B-2859F8E62E1F}"/>
              </a:ext>
            </a:extLst>
          </p:cNvPr>
          <p:cNvSpPr txBox="1"/>
          <p:nvPr/>
        </p:nvSpPr>
        <p:spPr>
          <a:xfrm>
            <a:off x="603504" y="192024"/>
            <a:ext cx="10341864" cy="6001643"/>
          </a:xfrm>
          <a:prstGeom prst="rect">
            <a:avLst/>
          </a:prstGeom>
          <a:noFill/>
        </p:spPr>
        <p:txBody>
          <a:bodyPr wrap="square" rtlCol="0">
            <a:spAutoFit/>
          </a:bodyPr>
          <a:lstStyle/>
          <a:p>
            <a:endParaRPr lang="en-US" sz="2000" dirty="0">
              <a:latin typeface="Lao UI" panose="020B0502040204020203" pitchFamily="34" charset="0"/>
              <a:cs typeface="Lao UI" panose="020B0502040204020203" pitchFamily="34" charset="0"/>
            </a:endParaRPr>
          </a:p>
          <a:p>
            <a:r>
              <a:rPr lang="en-US" sz="3200" dirty="0">
                <a:solidFill>
                  <a:schemeClr val="bg2">
                    <a:lumMod val="75000"/>
                  </a:schemeClr>
                </a:solidFill>
                <a:latin typeface="Lao UI" panose="020B0502040204020203" pitchFamily="34" charset="0"/>
                <a:cs typeface="Lao UI" panose="020B0502040204020203" pitchFamily="34" charset="0"/>
              </a:rPr>
              <a:t>WHY SUCH ATTACKS WERE NOT AS SUCCESSFUL IN THE PAST??</a:t>
            </a:r>
          </a:p>
          <a:p>
            <a:endParaRPr lang="en-US" sz="2000" dirty="0">
              <a:latin typeface="Lao UI" panose="020B0502040204020203" pitchFamily="34" charset="0"/>
              <a:cs typeface="Lao UI" panose="020B0502040204020203" pitchFamily="34" charset="0"/>
            </a:endParaRPr>
          </a:p>
          <a:p>
            <a:r>
              <a:rPr lang="en-US" sz="2000" dirty="0">
                <a:latin typeface="Lao UI" panose="020B0502040204020203" pitchFamily="34" charset="0"/>
                <a:cs typeface="Lao UI" panose="020B0502040204020203" pitchFamily="34" charset="0"/>
              </a:rPr>
              <a:t>1) Focus on Simpler Problems: Previous attempts at NLP attacks often focused on simpler tasks, such as fooling text classifiers. In these cases, the primary challenge was ensuring that the prompt did not deviate too much from the original text in a way that changed the true class. The focus on simpler problems might not have required the generation of complex and interpretable prompts.</a:t>
            </a:r>
          </a:p>
          <a:p>
            <a:endParaRPr lang="en-US" sz="2000" dirty="0">
              <a:latin typeface="Lao UI" panose="020B0502040204020203" pitchFamily="34" charset="0"/>
              <a:cs typeface="Lao UI" panose="020B0502040204020203" pitchFamily="34" charset="0"/>
            </a:endParaRPr>
          </a:p>
          <a:p>
            <a:r>
              <a:rPr lang="en-US" sz="2000" dirty="0">
                <a:latin typeface="Lao UI" panose="020B0502040204020203" pitchFamily="34" charset="0"/>
                <a:cs typeface="Lao UI" panose="020B0502040204020203" pitchFamily="34" charset="0"/>
              </a:rPr>
              <a:t>2) Nature of Previous Problems: The challenges in prior work may have been centered around demonstrating adversarial behavior in the context of text classification. Uninterpretable or nonsensical text might not have been considered meaningful for showcasing the capability to "break" a text classifier.</a:t>
            </a:r>
          </a:p>
          <a:p>
            <a:endParaRPr lang="en-US" sz="2000" dirty="0">
              <a:latin typeface="Lao UI" panose="020B0502040204020203" pitchFamily="34" charset="0"/>
              <a:cs typeface="Lao UI" panose="020B0502040204020203" pitchFamily="34" charset="0"/>
            </a:endParaRPr>
          </a:p>
          <a:p>
            <a:r>
              <a:rPr lang="en-US" sz="2000" dirty="0">
                <a:latin typeface="Lao UI" panose="020B0502040204020203" pitchFamily="34" charset="0"/>
                <a:cs typeface="Lao UI" panose="020B0502040204020203" pitchFamily="34" charset="0"/>
              </a:rPr>
              <a:t>3) Emergence of Powerful LLMs: The recent emergence of highly powerful Large Language Models may have played a crucial role. The current capacity and advanced capabilities of LLMs provide a ground for extracting nuanced and sophisticated behaviors.</a:t>
            </a:r>
            <a:endParaRPr lang="en-IN" sz="2000" dirty="0">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5655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321-BE95-343E-B06A-4BC3FFA4ED52}"/>
              </a:ext>
            </a:extLst>
          </p:cNvPr>
          <p:cNvSpPr>
            <a:spLocks noGrp="1"/>
          </p:cNvSpPr>
          <p:nvPr>
            <p:ph type="title"/>
          </p:nvPr>
        </p:nvSpPr>
        <p:spPr>
          <a:xfrm>
            <a:off x="1141413" y="60385"/>
            <a:ext cx="9905998" cy="1061049"/>
          </a:xfrm>
        </p:spPr>
        <p:txBody>
          <a:bodyPr>
            <a:normAutofit/>
          </a:bodyPr>
          <a:lstStyle/>
          <a:p>
            <a:r>
              <a:rPr lang="en-IN" dirty="0">
                <a:solidFill>
                  <a:schemeClr val="bg2">
                    <a:lumMod val="75000"/>
                  </a:schemeClr>
                </a:solidFill>
                <a:latin typeface="Lao UI" panose="020B0502040204020203" pitchFamily="34" charset="0"/>
                <a:cs typeface="Lao UI" panose="020B0502040204020203" pitchFamily="34" charset="0"/>
              </a:rPr>
              <a:t>        An Universal Attack on </a:t>
            </a:r>
            <a:r>
              <a:rPr lang="en-IN" dirty="0" err="1">
                <a:solidFill>
                  <a:schemeClr val="bg2">
                    <a:lumMod val="75000"/>
                  </a:schemeClr>
                </a:solidFill>
                <a:latin typeface="Lao UI" panose="020B0502040204020203" pitchFamily="34" charset="0"/>
                <a:cs typeface="Lao UI" panose="020B0502040204020203" pitchFamily="34" charset="0"/>
              </a:rPr>
              <a:t>llm</a:t>
            </a:r>
            <a:endParaRPr lang="en-IN" dirty="0">
              <a:solidFill>
                <a:schemeClr val="bg2">
                  <a:lumMod val="75000"/>
                </a:schemeClr>
              </a:solidFill>
              <a:latin typeface="Lao UI" panose="020B0502040204020203" pitchFamily="34" charset="0"/>
              <a:cs typeface="Lao UI" panose="020B0502040204020203" pitchFamily="34" charset="0"/>
            </a:endParaRPr>
          </a:p>
        </p:txBody>
      </p:sp>
      <p:sp>
        <p:nvSpPr>
          <p:cNvPr id="3" name="TextBox 2">
            <a:extLst>
              <a:ext uri="{FF2B5EF4-FFF2-40B4-BE49-F238E27FC236}">
                <a16:creationId xmlns:a16="http://schemas.microsoft.com/office/drawing/2014/main" id="{FE0DB8BF-331A-FEE9-C6EF-BEB799389B78}"/>
              </a:ext>
            </a:extLst>
          </p:cNvPr>
          <p:cNvSpPr txBox="1"/>
          <p:nvPr/>
        </p:nvSpPr>
        <p:spPr>
          <a:xfrm>
            <a:off x="487242" y="966159"/>
            <a:ext cx="11214340" cy="461665"/>
          </a:xfrm>
          <a:prstGeom prst="rect">
            <a:avLst/>
          </a:prstGeom>
          <a:noFill/>
        </p:spPr>
        <p:txBody>
          <a:bodyPr wrap="square" rtlCol="0">
            <a:spAutoFit/>
          </a:bodyPr>
          <a:lstStyle/>
          <a:p>
            <a:r>
              <a:rPr lang="en-US" sz="2400" dirty="0"/>
              <a:t>consider a user posing a question to an LLM, for instance:</a:t>
            </a:r>
            <a:endParaRPr lang="en-IN" sz="2400" dirty="0"/>
          </a:p>
        </p:txBody>
      </p:sp>
      <p:pic>
        <p:nvPicPr>
          <p:cNvPr id="9" name="Picture 8">
            <a:extLst>
              <a:ext uri="{FF2B5EF4-FFF2-40B4-BE49-F238E27FC236}">
                <a16:creationId xmlns:a16="http://schemas.microsoft.com/office/drawing/2014/main" id="{E3210F6E-4B19-3EA7-7C16-DF6A9D187358}"/>
              </a:ext>
            </a:extLst>
          </p:cNvPr>
          <p:cNvPicPr>
            <a:picLocks noChangeAspect="1"/>
          </p:cNvPicPr>
          <p:nvPr/>
        </p:nvPicPr>
        <p:blipFill>
          <a:blip r:embed="rId2"/>
          <a:stretch>
            <a:fillRect/>
          </a:stretch>
        </p:blipFill>
        <p:spPr>
          <a:xfrm>
            <a:off x="3296919" y="1504555"/>
            <a:ext cx="3924640" cy="419136"/>
          </a:xfrm>
          <a:prstGeom prst="rect">
            <a:avLst/>
          </a:prstGeom>
        </p:spPr>
      </p:pic>
      <p:sp>
        <p:nvSpPr>
          <p:cNvPr id="10" name="TextBox 9">
            <a:extLst>
              <a:ext uri="{FF2B5EF4-FFF2-40B4-BE49-F238E27FC236}">
                <a16:creationId xmlns:a16="http://schemas.microsoft.com/office/drawing/2014/main" id="{9F98C332-4CB1-2DD1-3454-F97ADD23C26D}"/>
              </a:ext>
            </a:extLst>
          </p:cNvPr>
          <p:cNvSpPr txBox="1"/>
          <p:nvPr/>
        </p:nvSpPr>
        <p:spPr>
          <a:xfrm>
            <a:off x="629728" y="1923691"/>
            <a:ext cx="10748514" cy="1569660"/>
          </a:xfrm>
          <a:prstGeom prst="rect">
            <a:avLst/>
          </a:prstGeom>
          <a:noFill/>
        </p:spPr>
        <p:txBody>
          <a:bodyPr wrap="square" rtlCol="0">
            <a:spAutoFit/>
          </a:bodyPr>
          <a:lstStyle/>
          <a:p>
            <a:r>
              <a:rPr lang="en-US" sz="2400" dirty="0"/>
              <a:t>In practice, of course, an LLM serving as a chatbot would not see this input alone but embedded in a larger prompt in combination with a system prompt</a:t>
            </a:r>
          </a:p>
          <a:p>
            <a:endParaRPr lang="en-US" sz="2400" dirty="0"/>
          </a:p>
          <a:p>
            <a:r>
              <a:rPr lang="en-US" sz="2400" dirty="0"/>
              <a:t>Something like this……</a:t>
            </a:r>
          </a:p>
        </p:txBody>
      </p:sp>
      <p:pic>
        <p:nvPicPr>
          <p:cNvPr id="14" name="Picture 13">
            <a:extLst>
              <a:ext uri="{FF2B5EF4-FFF2-40B4-BE49-F238E27FC236}">
                <a16:creationId xmlns:a16="http://schemas.microsoft.com/office/drawing/2014/main" id="{40654AB7-8D6C-D648-803C-A2D7F6A7669D}"/>
              </a:ext>
            </a:extLst>
          </p:cNvPr>
          <p:cNvPicPr>
            <a:picLocks noChangeAspect="1"/>
          </p:cNvPicPr>
          <p:nvPr/>
        </p:nvPicPr>
        <p:blipFill>
          <a:blip r:embed="rId3"/>
          <a:stretch>
            <a:fillRect/>
          </a:stretch>
        </p:blipFill>
        <p:spPr>
          <a:xfrm>
            <a:off x="751250" y="3598742"/>
            <a:ext cx="9205758" cy="1265030"/>
          </a:xfrm>
          <a:prstGeom prst="rect">
            <a:avLst/>
          </a:prstGeom>
        </p:spPr>
      </p:pic>
      <p:sp>
        <p:nvSpPr>
          <p:cNvPr id="15" name="TextBox 14">
            <a:extLst>
              <a:ext uri="{FF2B5EF4-FFF2-40B4-BE49-F238E27FC236}">
                <a16:creationId xmlns:a16="http://schemas.microsoft.com/office/drawing/2014/main" id="{F79991CA-E620-0EAD-8BD3-967FAD5EDEAB}"/>
              </a:ext>
            </a:extLst>
          </p:cNvPr>
          <p:cNvSpPr txBox="1"/>
          <p:nvPr/>
        </p:nvSpPr>
        <p:spPr>
          <a:xfrm>
            <a:off x="759876" y="5089585"/>
            <a:ext cx="10748514" cy="1569660"/>
          </a:xfrm>
          <a:prstGeom prst="rect">
            <a:avLst/>
          </a:prstGeom>
          <a:noFill/>
        </p:spPr>
        <p:txBody>
          <a:bodyPr wrap="square" rtlCol="0">
            <a:spAutoFit/>
          </a:bodyPr>
          <a:lstStyle/>
          <a:p>
            <a:r>
              <a:rPr lang="en-US" sz="2400" dirty="0"/>
              <a:t>Above, the blue text following the “User:” annotation is the only content that the user can control</a:t>
            </a:r>
          </a:p>
          <a:p>
            <a:r>
              <a:rPr lang="en-US" sz="2400" dirty="0"/>
              <a:t>In the typical operation of an aligned LLM, it is likely to state that the model cannot provide potentially dangerous content.</a:t>
            </a:r>
          </a:p>
        </p:txBody>
      </p:sp>
    </p:spTree>
    <p:extLst>
      <p:ext uri="{BB962C8B-B14F-4D97-AF65-F5344CB8AC3E}">
        <p14:creationId xmlns:p14="http://schemas.microsoft.com/office/powerpoint/2010/main" val="215099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175C-CE5D-4FC3-B691-8E7F7EDB0C1C}"/>
              </a:ext>
            </a:extLst>
          </p:cNvPr>
          <p:cNvSpPr>
            <a:spLocks noGrp="1"/>
          </p:cNvSpPr>
          <p:nvPr>
            <p:ph type="title"/>
          </p:nvPr>
        </p:nvSpPr>
        <p:spPr/>
        <p:txBody>
          <a:bodyPr/>
          <a:lstStyle/>
          <a:p>
            <a:endParaRPr lang="en-IN" dirty="0"/>
          </a:p>
        </p:txBody>
      </p:sp>
      <p:sp>
        <p:nvSpPr>
          <p:cNvPr id="9" name="Rectangle: Rounded Corners 8">
            <a:extLst>
              <a:ext uri="{FF2B5EF4-FFF2-40B4-BE49-F238E27FC236}">
                <a16:creationId xmlns:a16="http://schemas.microsoft.com/office/drawing/2014/main" id="{A7361933-B616-C5BC-7920-A8EDF4E105E4}"/>
              </a:ext>
            </a:extLst>
          </p:cNvPr>
          <p:cNvSpPr/>
          <p:nvPr/>
        </p:nvSpPr>
        <p:spPr>
          <a:xfrm>
            <a:off x="9368286" y="2639682"/>
            <a:ext cx="2225615" cy="31141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2BE5B86-192F-6324-3274-09E1668FF4A6}"/>
              </a:ext>
            </a:extLst>
          </p:cNvPr>
          <p:cNvSpPr txBox="1"/>
          <p:nvPr/>
        </p:nvSpPr>
        <p:spPr>
          <a:xfrm>
            <a:off x="9385102" y="2689191"/>
            <a:ext cx="2290889" cy="3139321"/>
          </a:xfrm>
          <a:prstGeom prst="rect">
            <a:avLst/>
          </a:prstGeom>
          <a:noFill/>
        </p:spPr>
        <p:txBody>
          <a:bodyPr wrap="square" rtlCol="0">
            <a:spAutoFit/>
          </a:bodyPr>
          <a:lstStyle/>
          <a:p>
            <a:r>
              <a:rPr lang="en-IN" dirty="0"/>
              <a:t>Adversarial suffix</a:t>
            </a:r>
          </a:p>
          <a:p>
            <a:endParaRPr lang="en-US" dirty="0"/>
          </a:p>
          <a:p>
            <a:r>
              <a:rPr lang="en-US" dirty="0"/>
              <a:t>Makes the model generate responses that may go against the intended alignment or standards, potentially leading it to respond to the user's original request in a harmful way.</a:t>
            </a:r>
            <a:endParaRPr lang="en-IN" dirty="0"/>
          </a:p>
        </p:txBody>
      </p:sp>
      <p:pic>
        <p:nvPicPr>
          <p:cNvPr id="12" name="Picture 11">
            <a:extLst>
              <a:ext uri="{FF2B5EF4-FFF2-40B4-BE49-F238E27FC236}">
                <a16:creationId xmlns:a16="http://schemas.microsoft.com/office/drawing/2014/main" id="{F48D5D26-17EE-D1AD-6A42-7217B0A2AF26}"/>
              </a:ext>
            </a:extLst>
          </p:cNvPr>
          <p:cNvPicPr>
            <a:picLocks noChangeAspect="1"/>
          </p:cNvPicPr>
          <p:nvPr/>
        </p:nvPicPr>
        <p:blipFill>
          <a:blip r:embed="rId2"/>
          <a:stretch>
            <a:fillRect/>
          </a:stretch>
        </p:blipFill>
        <p:spPr>
          <a:xfrm>
            <a:off x="721195" y="610325"/>
            <a:ext cx="9647756" cy="1432684"/>
          </a:xfrm>
          <a:prstGeom prst="rect">
            <a:avLst/>
          </a:prstGeom>
        </p:spPr>
      </p:pic>
      <p:cxnSp>
        <p:nvCxnSpPr>
          <p:cNvPr id="8" name="Connector: Elbow 7">
            <a:extLst>
              <a:ext uri="{FF2B5EF4-FFF2-40B4-BE49-F238E27FC236}">
                <a16:creationId xmlns:a16="http://schemas.microsoft.com/office/drawing/2014/main" id="{4C2E42CA-414C-C917-80D4-4348B204B69C}"/>
              </a:ext>
            </a:extLst>
          </p:cNvPr>
          <p:cNvCxnSpPr>
            <a:cxnSpLocks/>
          </p:cNvCxnSpPr>
          <p:nvPr/>
        </p:nvCxnSpPr>
        <p:spPr>
          <a:xfrm>
            <a:off x="7315200" y="1734344"/>
            <a:ext cx="1987811" cy="1227963"/>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99D3645-4B31-419D-1EFA-802534FFBC90}"/>
              </a:ext>
            </a:extLst>
          </p:cNvPr>
          <p:cNvCxnSpPr/>
          <p:nvPr/>
        </p:nvCxnSpPr>
        <p:spPr>
          <a:xfrm>
            <a:off x="5545073" y="1621766"/>
            <a:ext cx="259826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0E5D660-981C-1747-C017-A80400435137}"/>
              </a:ext>
            </a:extLst>
          </p:cNvPr>
          <p:cNvCxnSpPr/>
          <p:nvPr/>
        </p:nvCxnSpPr>
        <p:spPr>
          <a:xfrm>
            <a:off x="2363638" y="1915064"/>
            <a:ext cx="448056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1F33B03-CF24-4026-F373-C76D8A0E52C5}"/>
              </a:ext>
            </a:extLst>
          </p:cNvPr>
          <p:cNvCxnSpPr/>
          <p:nvPr/>
        </p:nvCxnSpPr>
        <p:spPr>
          <a:xfrm>
            <a:off x="1742536" y="1621766"/>
            <a:ext cx="354545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9E394F30-C8C7-63F5-94B2-911F46291C0B}"/>
              </a:ext>
            </a:extLst>
          </p:cNvPr>
          <p:cNvCxnSpPr/>
          <p:nvPr/>
        </p:nvCxnSpPr>
        <p:spPr>
          <a:xfrm>
            <a:off x="4103588" y="2013409"/>
            <a:ext cx="1984076" cy="1077433"/>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3D5F28BF-E6F5-A270-89CF-56137CCD3EC0}"/>
              </a:ext>
            </a:extLst>
          </p:cNvPr>
          <p:cNvCxnSpPr/>
          <p:nvPr/>
        </p:nvCxnSpPr>
        <p:spPr>
          <a:xfrm rot="16200000" flipH="1">
            <a:off x="1311215" y="2251494"/>
            <a:ext cx="1871932" cy="612476"/>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28" name="Rectangle: Rounded Corners 27">
            <a:extLst>
              <a:ext uri="{FF2B5EF4-FFF2-40B4-BE49-F238E27FC236}">
                <a16:creationId xmlns:a16="http://schemas.microsoft.com/office/drawing/2014/main" id="{478EA4CD-1469-DF7D-C098-42F7E0ADFC47}"/>
              </a:ext>
            </a:extLst>
          </p:cNvPr>
          <p:cNvSpPr/>
          <p:nvPr/>
        </p:nvSpPr>
        <p:spPr>
          <a:xfrm>
            <a:off x="4861420" y="3189185"/>
            <a:ext cx="4126012" cy="10696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29E20329-183C-2ABC-3D26-9E8EE40DF861}"/>
              </a:ext>
            </a:extLst>
          </p:cNvPr>
          <p:cNvSpPr/>
          <p:nvPr/>
        </p:nvSpPr>
        <p:spPr>
          <a:xfrm>
            <a:off x="388189" y="3493699"/>
            <a:ext cx="4390845" cy="3795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85974598-1CDC-0CB2-7A39-23E5D9C83654}"/>
              </a:ext>
            </a:extLst>
          </p:cNvPr>
          <p:cNvSpPr txBox="1"/>
          <p:nvPr/>
        </p:nvSpPr>
        <p:spPr>
          <a:xfrm>
            <a:off x="5010654" y="3255604"/>
            <a:ext cx="3822795" cy="923330"/>
          </a:xfrm>
          <a:prstGeom prst="rect">
            <a:avLst/>
          </a:prstGeom>
          <a:noFill/>
        </p:spPr>
        <p:txBody>
          <a:bodyPr wrap="square" rtlCol="0">
            <a:spAutoFit/>
          </a:bodyPr>
          <a:lstStyle/>
          <a:p>
            <a:r>
              <a:rPr lang="en-US" dirty="0"/>
              <a:t>the target beginning of the desired LLM completion, with the remainder left unspecified in the attack objective.</a:t>
            </a:r>
            <a:endParaRPr lang="en-IN" dirty="0"/>
          </a:p>
        </p:txBody>
      </p:sp>
      <p:sp>
        <p:nvSpPr>
          <p:cNvPr id="31" name="TextBox 30">
            <a:extLst>
              <a:ext uri="{FF2B5EF4-FFF2-40B4-BE49-F238E27FC236}">
                <a16:creationId xmlns:a16="http://schemas.microsoft.com/office/drawing/2014/main" id="{680146D4-9562-8FE5-59C7-0278EAE85E9D}"/>
              </a:ext>
            </a:extLst>
          </p:cNvPr>
          <p:cNvSpPr txBox="1"/>
          <p:nvPr/>
        </p:nvSpPr>
        <p:spPr>
          <a:xfrm>
            <a:off x="465826" y="3493698"/>
            <a:ext cx="4330320" cy="369332"/>
          </a:xfrm>
          <a:prstGeom prst="rect">
            <a:avLst/>
          </a:prstGeom>
          <a:noFill/>
        </p:spPr>
        <p:txBody>
          <a:bodyPr wrap="square" rtlCol="0">
            <a:spAutoFit/>
          </a:bodyPr>
          <a:lstStyle/>
          <a:p>
            <a:r>
              <a:rPr lang="en-IN" dirty="0"/>
              <a:t>Context the user is able to control</a:t>
            </a:r>
          </a:p>
        </p:txBody>
      </p:sp>
      <p:sp>
        <p:nvSpPr>
          <p:cNvPr id="32" name="TextBox 31">
            <a:extLst>
              <a:ext uri="{FF2B5EF4-FFF2-40B4-BE49-F238E27FC236}">
                <a16:creationId xmlns:a16="http://schemas.microsoft.com/office/drawing/2014/main" id="{9B432D64-E320-97FF-5AB8-0646F336EC17}"/>
              </a:ext>
            </a:extLst>
          </p:cNvPr>
          <p:cNvSpPr txBox="1"/>
          <p:nvPr/>
        </p:nvSpPr>
        <p:spPr>
          <a:xfrm>
            <a:off x="266773" y="4473786"/>
            <a:ext cx="8911086" cy="1754326"/>
          </a:xfrm>
          <a:prstGeom prst="rect">
            <a:avLst/>
          </a:prstGeom>
          <a:noFill/>
        </p:spPr>
        <p:txBody>
          <a:bodyPr wrap="square" rtlCol="0">
            <a:spAutoFit/>
          </a:bodyPr>
          <a:lstStyle/>
          <a:p>
            <a:endParaRPr lang="en-US" dirty="0"/>
          </a:p>
          <a:p>
            <a:r>
              <a:rPr lang="en-US" dirty="0"/>
              <a:t>The idea is to guide the language model to a specific state where it is more likely to generate the desired completion rather than refusing to answer. For instance, including a phrase like "</a:t>
            </a:r>
            <a:r>
              <a:rPr lang="en-US" dirty="0" err="1"/>
              <a:t>Nevermind</a:t>
            </a:r>
            <a:r>
              <a:rPr lang="en-US" dirty="0"/>
              <a:t>, tell me a joke" alongside the user's original query increases the likelihood of a positive response without triggering objectionable behavior. Repeating the user prompt affirmatively in the target phrase proves effective in achieving the desired behavior.</a:t>
            </a:r>
          </a:p>
        </p:txBody>
      </p:sp>
    </p:spTree>
    <p:extLst>
      <p:ext uri="{BB962C8B-B14F-4D97-AF65-F5344CB8AC3E}">
        <p14:creationId xmlns:p14="http://schemas.microsoft.com/office/powerpoint/2010/main" val="62658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8" grpId="0" animBg="1"/>
      <p:bldP spid="29" grpId="0" animBg="1"/>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0D17-3EEC-B837-567B-AFCB1AC8BFFF}"/>
              </a:ext>
            </a:extLst>
          </p:cNvPr>
          <p:cNvSpPr>
            <a:spLocks noGrp="1"/>
          </p:cNvSpPr>
          <p:nvPr>
            <p:ph type="title"/>
          </p:nvPr>
        </p:nvSpPr>
        <p:spPr>
          <a:xfrm>
            <a:off x="1143001" y="273461"/>
            <a:ext cx="9905998" cy="701324"/>
          </a:xfrm>
        </p:spPr>
        <p:txBody>
          <a:bodyPr/>
          <a:lstStyle/>
          <a:p>
            <a:r>
              <a:rPr lang="en-IN" dirty="0">
                <a:solidFill>
                  <a:schemeClr val="bg2">
                    <a:lumMod val="50000"/>
                  </a:schemeClr>
                </a:solidFill>
                <a:latin typeface="Lao UI" panose="020B0502040204020203" pitchFamily="34" charset="0"/>
                <a:cs typeface="Lao UI" panose="020B0502040204020203" pitchFamily="34" charset="0"/>
              </a:rPr>
              <a:t>Formalizing the adversarial goal</a:t>
            </a:r>
          </a:p>
        </p:txBody>
      </p:sp>
      <p:sp>
        <p:nvSpPr>
          <p:cNvPr id="3" name="TextBox 2">
            <a:extLst>
              <a:ext uri="{FF2B5EF4-FFF2-40B4-BE49-F238E27FC236}">
                <a16:creationId xmlns:a16="http://schemas.microsoft.com/office/drawing/2014/main" id="{FE38770A-C0B4-2CDD-C9C2-8BB36A018220}"/>
              </a:ext>
            </a:extLst>
          </p:cNvPr>
          <p:cNvSpPr txBox="1"/>
          <p:nvPr/>
        </p:nvSpPr>
        <p:spPr>
          <a:xfrm>
            <a:off x="905774" y="974785"/>
            <a:ext cx="9905998" cy="923330"/>
          </a:xfrm>
          <a:prstGeom prst="rect">
            <a:avLst/>
          </a:prstGeom>
          <a:noFill/>
        </p:spPr>
        <p:txBody>
          <a:bodyPr wrap="square" rtlCol="0">
            <a:spAutoFit/>
          </a:bodyPr>
          <a:lstStyle/>
          <a:p>
            <a:r>
              <a:rPr lang="en-US" dirty="0">
                <a:latin typeface="Lao UI" panose="020B0502040204020203" pitchFamily="34" charset="0"/>
                <a:cs typeface="Lao UI" panose="020B0502040204020203" pitchFamily="34" charset="0"/>
              </a:rPr>
              <a:t>LLM can be to be a mapping from some sequence of tokens x1:n,</a:t>
            </a:r>
          </a:p>
          <a:p>
            <a:r>
              <a:rPr lang="en-US" dirty="0">
                <a:latin typeface="Lao UI" panose="020B0502040204020203" pitchFamily="34" charset="0"/>
                <a:cs typeface="Lao UI" panose="020B0502040204020203" pitchFamily="34" charset="0"/>
              </a:rPr>
              <a:t>with xi ∈ {1, . . . , V } (where V denotes the vocabulary size, namely, the number of tokens) to another sequence of tokens </a:t>
            </a:r>
            <a:endParaRPr lang="en-IN" dirty="0">
              <a:latin typeface="Lao UI" panose="020B0502040204020203" pitchFamily="34" charset="0"/>
              <a:cs typeface="Lao UI" panose="020B0502040204020203" pitchFamily="34" charset="0"/>
            </a:endParaRPr>
          </a:p>
        </p:txBody>
      </p:sp>
      <p:pic>
        <p:nvPicPr>
          <p:cNvPr id="5" name="Picture 4">
            <a:extLst>
              <a:ext uri="{FF2B5EF4-FFF2-40B4-BE49-F238E27FC236}">
                <a16:creationId xmlns:a16="http://schemas.microsoft.com/office/drawing/2014/main" id="{F361E99A-6937-8FC3-3407-5EE031C063A8}"/>
              </a:ext>
            </a:extLst>
          </p:cNvPr>
          <p:cNvPicPr>
            <a:picLocks noChangeAspect="1"/>
          </p:cNvPicPr>
          <p:nvPr/>
        </p:nvPicPr>
        <p:blipFill>
          <a:blip r:embed="rId2"/>
          <a:stretch>
            <a:fillRect/>
          </a:stretch>
        </p:blipFill>
        <p:spPr>
          <a:xfrm>
            <a:off x="4244994" y="2038618"/>
            <a:ext cx="1493649" cy="434378"/>
          </a:xfrm>
          <a:prstGeom prst="rect">
            <a:avLst/>
          </a:prstGeom>
        </p:spPr>
      </p:pic>
      <p:sp>
        <p:nvSpPr>
          <p:cNvPr id="6" name="Rectangle: Rounded Corners 5">
            <a:extLst>
              <a:ext uri="{FF2B5EF4-FFF2-40B4-BE49-F238E27FC236}">
                <a16:creationId xmlns:a16="http://schemas.microsoft.com/office/drawing/2014/main" id="{6731B140-644F-E544-8C12-100B409B3A6C}"/>
              </a:ext>
            </a:extLst>
          </p:cNvPr>
          <p:cNvSpPr/>
          <p:nvPr/>
        </p:nvSpPr>
        <p:spPr>
          <a:xfrm>
            <a:off x="905774" y="2472997"/>
            <a:ext cx="7435969" cy="511744"/>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EF1A45C-4A63-5A30-05A9-2770F916946D}"/>
              </a:ext>
            </a:extLst>
          </p:cNvPr>
          <p:cNvSpPr txBox="1"/>
          <p:nvPr/>
        </p:nvSpPr>
        <p:spPr>
          <a:xfrm>
            <a:off x="905774" y="2548037"/>
            <a:ext cx="10380452" cy="369332"/>
          </a:xfrm>
          <a:prstGeom prst="rect">
            <a:avLst/>
          </a:prstGeom>
          <a:noFill/>
        </p:spPr>
        <p:txBody>
          <a:bodyPr wrap="square" rtlCol="0">
            <a:spAutoFit/>
          </a:bodyPr>
          <a:lstStyle/>
          <a:p>
            <a:r>
              <a:rPr lang="en-US" dirty="0">
                <a:solidFill>
                  <a:schemeClr val="bg2">
                    <a:lumMod val="50000"/>
                  </a:schemeClr>
                </a:solidFill>
              </a:rPr>
              <a:t> denote the probability that the next token is xn+1 given previous tokens x1:n</a:t>
            </a:r>
            <a:endParaRPr lang="en-IN" dirty="0">
              <a:solidFill>
                <a:schemeClr val="bg2">
                  <a:lumMod val="50000"/>
                </a:schemeClr>
              </a:solidFill>
            </a:endParaRPr>
          </a:p>
        </p:txBody>
      </p:sp>
      <p:pic>
        <p:nvPicPr>
          <p:cNvPr id="9" name="Picture 8">
            <a:extLst>
              <a:ext uri="{FF2B5EF4-FFF2-40B4-BE49-F238E27FC236}">
                <a16:creationId xmlns:a16="http://schemas.microsoft.com/office/drawing/2014/main" id="{7B90C087-C4BE-FF3F-F777-0E740DDEEE3D}"/>
              </a:ext>
            </a:extLst>
          </p:cNvPr>
          <p:cNvPicPr>
            <a:picLocks noChangeAspect="1"/>
          </p:cNvPicPr>
          <p:nvPr/>
        </p:nvPicPr>
        <p:blipFill>
          <a:blip r:embed="rId3"/>
          <a:stretch>
            <a:fillRect/>
          </a:stretch>
        </p:blipFill>
        <p:spPr>
          <a:xfrm>
            <a:off x="3498169" y="3234575"/>
            <a:ext cx="4480948" cy="975445"/>
          </a:xfrm>
          <a:prstGeom prst="rect">
            <a:avLst/>
          </a:prstGeom>
        </p:spPr>
      </p:pic>
      <p:sp>
        <p:nvSpPr>
          <p:cNvPr id="10" name="Rectangle: Rounded Corners 9">
            <a:extLst>
              <a:ext uri="{FF2B5EF4-FFF2-40B4-BE49-F238E27FC236}">
                <a16:creationId xmlns:a16="http://schemas.microsoft.com/office/drawing/2014/main" id="{E2F8C8B0-B938-7D7C-062D-68EA508C57B4}"/>
              </a:ext>
            </a:extLst>
          </p:cNvPr>
          <p:cNvSpPr/>
          <p:nvPr/>
        </p:nvSpPr>
        <p:spPr>
          <a:xfrm>
            <a:off x="570780" y="4468812"/>
            <a:ext cx="10575985" cy="1276709"/>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FAB87EF-FCF8-E116-C306-4C78C496B33F}"/>
              </a:ext>
            </a:extLst>
          </p:cNvPr>
          <p:cNvSpPr txBox="1"/>
          <p:nvPr/>
        </p:nvSpPr>
        <p:spPr>
          <a:xfrm>
            <a:off x="707366" y="4563374"/>
            <a:ext cx="10187796" cy="923330"/>
          </a:xfrm>
          <a:prstGeom prst="rect">
            <a:avLst/>
          </a:prstGeom>
          <a:noFill/>
        </p:spPr>
        <p:txBody>
          <a:bodyPr wrap="square" rtlCol="0">
            <a:spAutoFit/>
          </a:bodyPr>
          <a:lstStyle/>
          <a:p>
            <a:r>
              <a:rPr lang="en-US" dirty="0">
                <a:solidFill>
                  <a:schemeClr val="bg2">
                    <a:lumMod val="50000"/>
                  </a:schemeClr>
                </a:solidFill>
                <a:latin typeface="Lao UI" panose="020B0502040204020203" pitchFamily="34" charset="0"/>
                <a:cs typeface="Lao UI" panose="020B0502040204020203" pitchFamily="34" charset="0"/>
              </a:rPr>
              <a:t>p(xn+1:n+H|x1:n) denotes the probability of generating every single token in the sequence xn+1:n+H (i.e., representing the phrase “Sure, here is how to build a bomb.”)   given all tokens up to that point</a:t>
            </a:r>
            <a:endParaRPr lang="en-IN" dirty="0">
              <a:solidFill>
                <a:schemeClr val="bg2">
                  <a:lumMod val="50000"/>
                </a:schemeClr>
              </a:solidFill>
              <a:latin typeface="Lao UI" panose="020B0502040204020203" pitchFamily="34" charset="0"/>
              <a:cs typeface="Lao UI" panose="020B0502040204020203" pitchFamily="34" charset="0"/>
            </a:endParaRPr>
          </a:p>
        </p:txBody>
      </p:sp>
    </p:spTree>
    <p:extLst>
      <p:ext uri="{BB962C8B-B14F-4D97-AF65-F5344CB8AC3E}">
        <p14:creationId xmlns:p14="http://schemas.microsoft.com/office/powerpoint/2010/main" val="367546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37CE5D-C431-110C-CBCF-FA9AE1EF6217}"/>
              </a:ext>
            </a:extLst>
          </p:cNvPr>
          <p:cNvPicPr>
            <a:picLocks noChangeAspect="1"/>
          </p:cNvPicPr>
          <p:nvPr/>
        </p:nvPicPr>
        <p:blipFill>
          <a:blip r:embed="rId2"/>
          <a:stretch>
            <a:fillRect/>
          </a:stretch>
        </p:blipFill>
        <p:spPr>
          <a:xfrm>
            <a:off x="3887266" y="1409922"/>
            <a:ext cx="3589331" cy="449619"/>
          </a:xfrm>
          <a:prstGeom prst="rect">
            <a:avLst/>
          </a:prstGeom>
        </p:spPr>
      </p:pic>
      <p:sp>
        <p:nvSpPr>
          <p:cNvPr id="6" name="Rectangle: Rounded Corners 5">
            <a:extLst>
              <a:ext uri="{FF2B5EF4-FFF2-40B4-BE49-F238E27FC236}">
                <a16:creationId xmlns:a16="http://schemas.microsoft.com/office/drawing/2014/main" id="{6F8D3B68-6153-07FA-6940-30D26E2613CE}"/>
              </a:ext>
            </a:extLst>
          </p:cNvPr>
          <p:cNvSpPr/>
          <p:nvPr/>
        </p:nvSpPr>
        <p:spPr>
          <a:xfrm>
            <a:off x="3887266" y="2059030"/>
            <a:ext cx="3589331" cy="301925"/>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50000"/>
                  </a:schemeClr>
                </a:solidFill>
                <a:latin typeface="Lao UI" panose="020B0502040204020203" pitchFamily="34" charset="0"/>
                <a:cs typeface="Lao UI" panose="020B0502040204020203" pitchFamily="34" charset="0"/>
              </a:rPr>
              <a:t>Adversarial loss in this case</a:t>
            </a:r>
          </a:p>
        </p:txBody>
      </p:sp>
      <p:pic>
        <p:nvPicPr>
          <p:cNvPr id="9" name="Picture 8">
            <a:extLst>
              <a:ext uri="{FF2B5EF4-FFF2-40B4-BE49-F238E27FC236}">
                <a16:creationId xmlns:a16="http://schemas.microsoft.com/office/drawing/2014/main" id="{C5D76CDA-41CF-7FBC-54A9-C13BE1424E2B}"/>
              </a:ext>
            </a:extLst>
          </p:cNvPr>
          <p:cNvPicPr>
            <a:picLocks noChangeAspect="1"/>
          </p:cNvPicPr>
          <p:nvPr/>
        </p:nvPicPr>
        <p:blipFill>
          <a:blip r:embed="rId3"/>
          <a:stretch>
            <a:fillRect/>
          </a:stretch>
        </p:blipFill>
        <p:spPr>
          <a:xfrm>
            <a:off x="4376999" y="3366734"/>
            <a:ext cx="2682472" cy="670618"/>
          </a:xfrm>
          <a:prstGeom prst="rect">
            <a:avLst/>
          </a:prstGeom>
        </p:spPr>
      </p:pic>
      <p:sp>
        <p:nvSpPr>
          <p:cNvPr id="11" name="TextBox 10">
            <a:extLst>
              <a:ext uri="{FF2B5EF4-FFF2-40B4-BE49-F238E27FC236}">
                <a16:creationId xmlns:a16="http://schemas.microsoft.com/office/drawing/2014/main" id="{A0AF3314-97FE-26EF-A995-C80E7CDAAF4B}"/>
              </a:ext>
            </a:extLst>
          </p:cNvPr>
          <p:cNvSpPr txBox="1"/>
          <p:nvPr/>
        </p:nvSpPr>
        <p:spPr>
          <a:xfrm>
            <a:off x="1082974" y="2573104"/>
            <a:ext cx="9197914" cy="369332"/>
          </a:xfrm>
          <a:prstGeom prst="rect">
            <a:avLst/>
          </a:prstGeom>
          <a:noFill/>
        </p:spPr>
        <p:txBody>
          <a:bodyPr wrap="square">
            <a:spAutoFit/>
          </a:bodyPr>
          <a:lstStyle/>
          <a:p>
            <a:r>
              <a:rPr lang="en-US" dirty="0">
                <a:latin typeface="Lao UI" panose="020B0502040204020203" pitchFamily="34" charset="0"/>
                <a:cs typeface="Lao UI" panose="020B0502040204020203" pitchFamily="34" charset="0"/>
              </a:rPr>
              <a:t>the task of optimizing our adversarial suffix can be written as the optimization problem</a:t>
            </a:r>
            <a:endParaRPr lang="en-IN" dirty="0">
              <a:latin typeface="Lao UI" panose="020B0502040204020203" pitchFamily="34" charset="0"/>
              <a:cs typeface="Lao UI" panose="020B0502040204020203" pitchFamily="34" charset="0"/>
            </a:endParaRPr>
          </a:p>
        </p:txBody>
      </p:sp>
      <p:pic>
        <p:nvPicPr>
          <p:cNvPr id="13" name="Picture 12">
            <a:extLst>
              <a:ext uri="{FF2B5EF4-FFF2-40B4-BE49-F238E27FC236}">
                <a16:creationId xmlns:a16="http://schemas.microsoft.com/office/drawing/2014/main" id="{A10B2DCC-95E0-A31C-4A30-8B6F35907D0F}"/>
              </a:ext>
            </a:extLst>
          </p:cNvPr>
          <p:cNvPicPr>
            <a:picLocks noChangeAspect="1"/>
          </p:cNvPicPr>
          <p:nvPr/>
        </p:nvPicPr>
        <p:blipFill>
          <a:blip r:embed="rId4">
            <a:duotone>
              <a:prstClr val="black"/>
              <a:schemeClr val="accent5">
                <a:tint val="45000"/>
                <a:satMod val="400000"/>
              </a:schemeClr>
            </a:duotone>
          </a:blip>
          <a:stretch>
            <a:fillRect/>
          </a:stretch>
        </p:blipFill>
        <p:spPr>
          <a:xfrm>
            <a:off x="828848" y="4574377"/>
            <a:ext cx="10120237" cy="426757"/>
          </a:xfrm>
          <a:prstGeom prst="rect">
            <a:avLst/>
          </a:prstGeom>
        </p:spPr>
      </p:pic>
    </p:spTree>
    <p:extLst>
      <p:ext uri="{BB962C8B-B14F-4D97-AF65-F5344CB8AC3E}">
        <p14:creationId xmlns:p14="http://schemas.microsoft.com/office/powerpoint/2010/main" val="44078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1F01-89A0-7207-2D28-296D0BECC026}"/>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4D5983CA-69C9-ABD4-31AF-BA1B9DFD2790}"/>
              </a:ext>
            </a:extLst>
          </p:cNvPr>
          <p:cNvPicPr>
            <a:picLocks noChangeAspect="1"/>
          </p:cNvPicPr>
          <p:nvPr/>
        </p:nvPicPr>
        <p:blipFill>
          <a:blip r:embed="rId2"/>
          <a:stretch>
            <a:fillRect/>
          </a:stretch>
        </p:blipFill>
        <p:spPr>
          <a:xfrm>
            <a:off x="457200" y="475420"/>
            <a:ext cx="10403458" cy="5338784"/>
          </a:xfrm>
          <a:prstGeom prst="rect">
            <a:avLst/>
          </a:prstGeom>
        </p:spPr>
      </p:pic>
    </p:spTree>
    <p:extLst>
      <p:ext uri="{BB962C8B-B14F-4D97-AF65-F5344CB8AC3E}">
        <p14:creationId xmlns:p14="http://schemas.microsoft.com/office/powerpoint/2010/main" val="372969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6FCDFA-0A7D-7073-E9FC-65FB3BA36ADD}"/>
              </a:ext>
            </a:extLst>
          </p:cNvPr>
          <p:cNvPicPr>
            <a:picLocks noChangeAspect="1"/>
          </p:cNvPicPr>
          <p:nvPr/>
        </p:nvPicPr>
        <p:blipFill>
          <a:blip r:embed="rId2"/>
          <a:stretch>
            <a:fillRect/>
          </a:stretch>
        </p:blipFill>
        <p:spPr>
          <a:xfrm>
            <a:off x="638583" y="614205"/>
            <a:ext cx="9655377" cy="457240"/>
          </a:xfrm>
          <a:prstGeom prst="rect">
            <a:avLst/>
          </a:prstGeom>
        </p:spPr>
      </p:pic>
      <p:sp>
        <p:nvSpPr>
          <p:cNvPr id="8" name="TextBox 7">
            <a:extLst>
              <a:ext uri="{FF2B5EF4-FFF2-40B4-BE49-F238E27FC236}">
                <a16:creationId xmlns:a16="http://schemas.microsoft.com/office/drawing/2014/main" id="{7099509F-9A29-EBC7-2F34-1DD555574AD9}"/>
              </a:ext>
            </a:extLst>
          </p:cNvPr>
          <p:cNvSpPr txBox="1"/>
          <p:nvPr/>
        </p:nvSpPr>
        <p:spPr>
          <a:xfrm>
            <a:off x="448574" y="1216325"/>
            <a:ext cx="10420709" cy="1569660"/>
          </a:xfrm>
          <a:prstGeom prst="rect">
            <a:avLst/>
          </a:prstGeom>
          <a:noFill/>
        </p:spPr>
        <p:txBody>
          <a:bodyPr wrap="square" rtlCol="0">
            <a:spAutoFit/>
          </a:bodyPr>
          <a:lstStyle/>
          <a:p>
            <a:r>
              <a:rPr lang="en-IN" dirty="0"/>
              <a:t>      -&gt; Denotes the subsequence(adversarial suffix) of the prompt(including the adversarial suffix) which is to be modified by appropriate replacement tokens to minimise the adversarial loss.</a:t>
            </a:r>
          </a:p>
          <a:p>
            <a:r>
              <a:rPr lang="en-IN" sz="2400" dirty="0"/>
              <a:t>B</a:t>
            </a:r>
            <a:r>
              <a:rPr lang="en-IN" dirty="0"/>
              <a:t>-&gt; The batch size of a batch of replacement tokens</a:t>
            </a:r>
          </a:p>
          <a:p>
            <a:endParaRPr lang="en-IN" dirty="0"/>
          </a:p>
          <a:p>
            <a:endParaRPr lang="en-IN" dirty="0"/>
          </a:p>
        </p:txBody>
      </p:sp>
      <p:pic>
        <p:nvPicPr>
          <p:cNvPr id="10" name="Picture 9">
            <a:extLst>
              <a:ext uri="{FF2B5EF4-FFF2-40B4-BE49-F238E27FC236}">
                <a16:creationId xmlns:a16="http://schemas.microsoft.com/office/drawing/2014/main" id="{8299CCD9-87BB-43CA-CA29-133F93FD70F2}"/>
              </a:ext>
            </a:extLst>
          </p:cNvPr>
          <p:cNvPicPr>
            <a:picLocks noChangeAspect="1"/>
          </p:cNvPicPr>
          <p:nvPr/>
        </p:nvPicPr>
        <p:blipFill>
          <a:blip r:embed="rId3"/>
          <a:stretch>
            <a:fillRect/>
          </a:stretch>
        </p:blipFill>
        <p:spPr>
          <a:xfrm>
            <a:off x="638583" y="1346068"/>
            <a:ext cx="160034" cy="266723"/>
          </a:xfrm>
          <a:prstGeom prst="rect">
            <a:avLst/>
          </a:prstGeom>
        </p:spPr>
      </p:pic>
      <p:pic>
        <p:nvPicPr>
          <p:cNvPr id="12" name="Picture 11">
            <a:extLst>
              <a:ext uri="{FF2B5EF4-FFF2-40B4-BE49-F238E27FC236}">
                <a16:creationId xmlns:a16="http://schemas.microsoft.com/office/drawing/2014/main" id="{29B23007-3F55-1DBC-32E6-AE167265AE02}"/>
              </a:ext>
            </a:extLst>
          </p:cNvPr>
          <p:cNvPicPr>
            <a:picLocks noChangeAspect="1"/>
          </p:cNvPicPr>
          <p:nvPr/>
        </p:nvPicPr>
        <p:blipFill>
          <a:blip r:embed="rId4"/>
          <a:stretch>
            <a:fillRect/>
          </a:stretch>
        </p:blipFill>
        <p:spPr>
          <a:xfrm>
            <a:off x="448574" y="2217664"/>
            <a:ext cx="10905165" cy="990686"/>
          </a:xfrm>
          <a:prstGeom prst="rect">
            <a:avLst/>
          </a:prstGeom>
        </p:spPr>
      </p:pic>
      <p:sp>
        <p:nvSpPr>
          <p:cNvPr id="13" name="TextBox 12">
            <a:extLst>
              <a:ext uri="{FF2B5EF4-FFF2-40B4-BE49-F238E27FC236}">
                <a16:creationId xmlns:a16="http://schemas.microsoft.com/office/drawing/2014/main" id="{CDCEB71D-C2C3-1263-AD95-E5DFE124200F}"/>
              </a:ext>
            </a:extLst>
          </p:cNvPr>
          <p:cNvSpPr txBox="1"/>
          <p:nvPr/>
        </p:nvSpPr>
        <p:spPr>
          <a:xfrm>
            <a:off x="448574" y="3295291"/>
            <a:ext cx="10905165" cy="3170099"/>
          </a:xfrm>
          <a:prstGeom prst="rect">
            <a:avLst/>
          </a:prstGeom>
          <a:noFill/>
        </p:spPr>
        <p:txBody>
          <a:bodyPr wrap="square" rtlCol="0">
            <a:spAutoFit/>
          </a:bodyPr>
          <a:lstStyle/>
          <a:p>
            <a:r>
              <a:rPr lang="en-IN" sz="2000" dirty="0">
                <a:solidFill>
                  <a:schemeClr val="bg2">
                    <a:lumMod val="50000"/>
                  </a:schemeClr>
                </a:solidFill>
                <a:latin typeface="Lao UI" panose="020B0502040204020203" pitchFamily="34" charset="0"/>
                <a:cs typeface="Lao UI" panose="020B0502040204020203" pitchFamily="34" charset="0"/>
              </a:rPr>
              <a:t>One-hot encoding: </a:t>
            </a:r>
            <a:r>
              <a:rPr lang="en-US" dirty="0">
                <a:solidFill>
                  <a:schemeClr val="tx2">
                    <a:lumMod val="20000"/>
                    <a:lumOff val="80000"/>
                  </a:schemeClr>
                </a:solidFill>
                <a:latin typeface="Lao UI" panose="020B0502040204020203" pitchFamily="34" charset="0"/>
                <a:cs typeface="Lao UI" panose="020B0502040204020203" pitchFamily="34" charset="0"/>
              </a:rPr>
              <a:t> one-hot encoding refers to a technique of representing tokens (words or </a:t>
            </a:r>
            <a:r>
              <a:rPr lang="en-US" dirty="0" err="1">
                <a:solidFill>
                  <a:schemeClr val="tx2">
                    <a:lumMod val="20000"/>
                    <a:lumOff val="80000"/>
                  </a:schemeClr>
                </a:solidFill>
                <a:latin typeface="Lao UI" panose="020B0502040204020203" pitchFamily="34" charset="0"/>
                <a:cs typeface="Lao UI" panose="020B0502040204020203" pitchFamily="34" charset="0"/>
              </a:rPr>
              <a:t>subwords</a:t>
            </a:r>
            <a:r>
              <a:rPr lang="en-US" dirty="0">
                <a:solidFill>
                  <a:schemeClr val="tx2">
                    <a:lumMod val="20000"/>
                    <a:lumOff val="80000"/>
                  </a:schemeClr>
                </a:solidFill>
                <a:latin typeface="Lao UI" panose="020B0502040204020203" pitchFamily="34" charset="0"/>
                <a:cs typeface="Lao UI" panose="020B0502040204020203" pitchFamily="34" charset="0"/>
              </a:rPr>
              <a:t>) as vectors. Each token is uniquely assigned an index, and its corresponding one-hot vector is a binary vector with all elements set to zero except for the element at the index of that token, which is set to one.</a:t>
            </a:r>
          </a:p>
          <a:p>
            <a:endParaRPr lang="en-US" dirty="0">
              <a:solidFill>
                <a:schemeClr val="tx2">
                  <a:lumMod val="20000"/>
                  <a:lumOff val="80000"/>
                </a:schemeClr>
              </a:solidFill>
              <a:latin typeface="Lao UI" panose="020B0502040204020203" pitchFamily="34" charset="0"/>
              <a:cs typeface="Lao UI" panose="020B0502040204020203" pitchFamily="34" charset="0"/>
            </a:endParaRPr>
          </a:p>
          <a:p>
            <a:endParaRPr lang="en-US" dirty="0">
              <a:solidFill>
                <a:schemeClr val="tx2">
                  <a:lumMod val="20000"/>
                  <a:lumOff val="80000"/>
                </a:schemeClr>
              </a:solidFill>
              <a:latin typeface="Lao UI" panose="020B0502040204020203" pitchFamily="34" charset="0"/>
              <a:cs typeface="Lao UI" panose="020B0502040204020203" pitchFamily="34" charset="0"/>
            </a:endParaRPr>
          </a:p>
          <a:p>
            <a:endParaRPr lang="en-US" dirty="0">
              <a:solidFill>
                <a:schemeClr val="tx2">
                  <a:lumMod val="20000"/>
                  <a:lumOff val="80000"/>
                </a:schemeClr>
              </a:solidFill>
              <a:latin typeface="Lao UI" panose="020B0502040204020203" pitchFamily="34" charset="0"/>
              <a:cs typeface="Lao UI" panose="020B0502040204020203" pitchFamily="34" charset="0"/>
            </a:endParaRPr>
          </a:p>
          <a:p>
            <a:endParaRPr lang="en-US" dirty="0">
              <a:solidFill>
                <a:schemeClr val="tx2">
                  <a:lumMod val="20000"/>
                  <a:lumOff val="80000"/>
                </a:schemeClr>
              </a:solidFill>
              <a:latin typeface="Lao UI" panose="020B0502040204020203" pitchFamily="34" charset="0"/>
              <a:cs typeface="Lao UI" panose="020B0502040204020203" pitchFamily="34" charset="0"/>
            </a:endParaRPr>
          </a:p>
          <a:p>
            <a:endParaRPr lang="en-US" dirty="0">
              <a:solidFill>
                <a:schemeClr val="tx2">
                  <a:lumMod val="20000"/>
                  <a:lumOff val="80000"/>
                </a:schemeClr>
              </a:solidFill>
              <a:latin typeface="Lao UI" panose="020B0502040204020203" pitchFamily="34" charset="0"/>
              <a:cs typeface="Lao UI" panose="020B0502040204020203" pitchFamily="34" charset="0"/>
            </a:endParaRPr>
          </a:p>
          <a:p>
            <a:endParaRPr lang="en-US" dirty="0">
              <a:solidFill>
                <a:schemeClr val="tx2">
                  <a:lumMod val="20000"/>
                  <a:lumOff val="80000"/>
                </a:schemeClr>
              </a:solidFill>
              <a:latin typeface="Lao UI" panose="020B0502040204020203" pitchFamily="34" charset="0"/>
              <a:cs typeface="Lao UI" panose="020B0502040204020203" pitchFamily="34" charset="0"/>
            </a:endParaRPr>
          </a:p>
          <a:p>
            <a:r>
              <a:rPr lang="en-US" dirty="0">
                <a:solidFill>
                  <a:schemeClr val="tx2">
                    <a:lumMod val="20000"/>
                    <a:lumOff val="80000"/>
                  </a:schemeClr>
                </a:solidFill>
                <a:latin typeface="Lao UI" panose="020B0502040204020203" pitchFamily="34" charset="0"/>
                <a:cs typeface="Lao UI" panose="020B0502040204020203" pitchFamily="34" charset="0"/>
              </a:rPr>
              <a:t>Analogous to gradient descent, we want to go in the direction of steepest ascent as we are interested in decrement in the value of loss, so we take top k values of the elements of the gradient vector. </a:t>
            </a:r>
            <a:r>
              <a:rPr lang="en-IN" dirty="0"/>
              <a:t> </a:t>
            </a:r>
          </a:p>
        </p:txBody>
      </p:sp>
      <p:pic>
        <p:nvPicPr>
          <p:cNvPr id="15" name="Picture 14">
            <a:extLst>
              <a:ext uri="{FF2B5EF4-FFF2-40B4-BE49-F238E27FC236}">
                <a16:creationId xmlns:a16="http://schemas.microsoft.com/office/drawing/2014/main" id="{6FC36FE2-2985-60C4-F001-64898FB0CAA6}"/>
              </a:ext>
            </a:extLst>
          </p:cNvPr>
          <p:cNvPicPr>
            <a:picLocks noChangeAspect="1"/>
          </p:cNvPicPr>
          <p:nvPr/>
        </p:nvPicPr>
        <p:blipFill>
          <a:blip r:embed="rId5"/>
          <a:stretch>
            <a:fillRect/>
          </a:stretch>
        </p:blipFill>
        <p:spPr>
          <a:xfrm>
            <a:off x="2451339" y="4456664"/>
            <a:ext cx="5562602" cy="1003857"/>
          </a:xfrm>
          <a:prstGeom prst="rect">
            <a:avLst/>
          </a:prstGeom>
        </p:spPr>
      </p:pic>
    </p:spTree>
    <p:extLst>
      <p:ext uri="{BB962C8B-B14F-4D97-AF65-F5344CB8AC3E}">
        <p14:creationId xmlns:p14="http://schemas.microsoft.com/office/powerpoint/2010/main" val="39087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xEl>
                                              <p:pRg st="7" end="7"/>
                                            </p:txEl>
                                          </p:spTgt>
                                        </p:tgtEl>
                                        <p:attrNameLst>
                                          <p:attrName>style.visibility</p:attrName>
                                        </p:attrNameLst>
                                      </p:cBhvr>
                                      <p:to>
                                        <p:strVal val="visible"/>
                                      </p:to>
                                    </p:set>
                                    <p:animEffect transition="in" filter="fade">
                                      <p:cBhvr>
                                        <p:cTn id="3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0DCFF0-C73A-0F3F-42ED-8BF5F65D070E}"/>
              </a:ext>
            </a:extLst>
          </p:cNvPr>
          <p:cNvPicPr>
            <a:picLocks noChangeAspect="1"/>
          </p:cNvPicPr>
          <p:nvPr/>
        </p:nvPicPr>
        <p:blipFill>
          <a:blip r:embed="rId2"/>
          <a:stretch>
            <a:fillRect/>
          </a:stretch>
        </p:blipFill>
        <p:spPr>
          <a:xfrm>
            <a:off x="548159" y="1085803"/>
            <a:ext cx="11095682" cy="166892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C6163E-0DE9-CB6A-8C90-0393284B7FC9}"/>
                  </a:ext>
                </a:extLst>
              </p:cNvPr>
              <p:cNvSpPr txBox="1"/>
              <p:nvPr/>
            </p:nvSpPr>
            <p:spPr>
              <a:xfrm>
                <a:off x="617170" y="3217652"/>
                <a:ext cx="11095682" cy="2554545"/>
              </a:xfrm>
              <a:prstGeom prst="rect">
                <a:avLst/>
              </a:prstGeom>
              <a:noFill/>
            </p:spPr>
            <p:txBody>
              <a:bodyPr wrap="square" rtlCol="0">
                <a:spAutoFit/>
              </a:bodyPr>
              <a:lstStyle/>
              <a:p>
                <a:r>
                  <a:rPr lang="en-IN" sz="2000" dirty="0">
                    <a:latin typeface="Lao UI" panose="020B0502040204020203" pitchFamily="34" charset="0"/>
                    <a:cs typeface="Lao UI" panose="020B0502040204020203" pitchFamily="34" charset="0"/>
                  </a:rPr>
                  <a:t>Inside the other for loop, we initialize </a:t>
                </a:r>
                <a:r>
                  <a:rPr lang="en-IN" sz="2000" dirty="0" err="1">
                    <a:latin typeface="Lao UI" panose="020B0502040204020203" pitchFamily="34" charset="0"/>
                    <a:cs typeface="Lao UI" panose="020B0502040204020203" pitchFamily="34" charset="0"/>
                  </a:rPr>
                  <a:t>b</a:t>
                </a:r>
                <a:r>
                  <a:rPr lang="en-IN" sz="2000" baseline="30000" dirty="0" err="1">
                    <a:latin typeface="Lao UI" panose="020B0502040204020203" pitchFamily="34" charset="0"/>
                    <a:cs typeface="Lao UI" panose="020B0502040204020203" pitchFamily="34" charset="0"/>
                  </a:rPr>
                  <a:t>th</a:t>
                </a:r>
                <a:r>
                  <a:rPr lang="en-IN" sz="2000" baseline="30000" dirty="0">
                    <a:latin typeface="Lao UI" panose="020B0502040204020203" pitchFamily="34" charset="0"/>
                    <a:cs typeface="Lao UI" panose="020B0502040204020203" pitchFamily="34" charset="0"/>
                  </a:rPr>
                  <a:t> </a:t>
                </a:r>
                <a:r>
                  <a:rPr lang="en-IN" sz="2000" dirty="0">
                    <a:latin typeface="Lao UI" panose="020B0502040204020203" pitchFamily="34" charset="0"/>
                    <a:cs typeface="Lao UI" panose="020B0502040204020203" pitchFamily="34" charset="0"/>
                  </a:rPr>
                  <a:t> element(sequence) of the batch, Selecting a random index </a:t>
                </a:r>
                <a:r>
                  <a:rPr lang="en-IN" sz="2000" dirty="0" err="1">
                    <a:latin typeface="Lao UI" panose="020B0502040204020203" pitchFamily="34" charset="0"/>
                    <a:cs typeface="Lao UI" panose="020B0502040204020203" pitchFamily="34" charset="0"/>
                  </a:rPr>
                  <a:t>i</a:t>
                </a:r>
                <a:r>
                  <a:rPr lang="en-IN" sz="2000" dirty="0">
                    <a:latin typeface="Lao UI" panose="020B0502040204020203" pitchFamily="34" charset="0"/>
                    <a:cs typeface="Lao UI" panose="020B0502040204020203" pitchFamily="34" charset="0"/>
                  </a:rPr>
                  <a:t> from I uniformly, and again selecting a random element of  </a:t>
                </a:r>
                <a14:m>
                  <m:oMath xmlns:m="http://schemas.openxmlformats.org/officeDocument/2006/math">
                    <m:r>
                      <a:rPr lang="en-IN" sz="2000" b="0" i="1" smtClean="0">
                        <a:latin typeface="Cambria Math" panose="02040503050406030204" pitchFamily="18" charset="0"/>
                        <a:cs typeface="Lao UI" panose="020B0502040204020203" pitchFamily="34" charset="0"/>
                      </a:rPr>
                      <m:t>𝜒</m:t>
                    </m:r>
                    <m:r>
                      <a:rPr lang="en-IN" sz="2000" b="0" i="1" baseline="-25000" smtClean="0">
                        <a:latin typeface="Cambria Math" panose="02040503050406030204" pitchFamily="18" charset="0"/>
                        <a:cs typeface="Lao UI" panose="020B0502040204020203" pitchFamily="34" charset="0"/>
                      </a:rPr>
                      <m:t>𝑖</m:t>
                    </m:r>
                    <m:r>
                      <a:rPr lang="en-IN" sz="2000" b="0" i="1" baseline="-25000" smtClean="0">
                        <a:latin typeface="Cambria Math" panose="02040503050406030204" pitchFamily="18" charset="0"/>
                        <a:cs typeface="Lao UI" panose="020B0502040204020203" pitchFamily="34" charset="0"/>
                      </a:rPr>
                      <m:t> </m:t>
                    </m:r>
                  </m:oMath>
                </a14:m>
                <a:r>
                  <a:rPr lang="en-IN" sz="2000" dirty="0">
                    <a:latin typeface="Lao UI" panose="020B0502040204020203" pitchFamily="34" charset="0"/>
                    <a:cs typeface="Lao UI" panose="020B0502040204020203" pitchFamily="34" charset="0"/>
                  </a:rPr>
                  <a:t>uniformly and then replacing this selected value with the </a:t>
                </a:r>
                <a:r>
                  <a:rPr lang="en-IN" sz="2000" dirty="0" err="1">
                    <a:latin typeface="Lao UI" panose="020B0502040204020203" pitchFamily="34" charset="0"/>
                    <a:cs typeface="Lao UI" panose="020B0502040204020203" pitchFamily="34" charset="0"/>
                  </a:rPr>
                  <a:t>i</a:t>
                </a:r>
                <a:r>
                  <a:rPr lang="en-IN" sz="2000" baseline="30000" dirty="0" err="1">
                    <a:latin typeface="Lao UI" panose="020B0502040204020203" pitchFamily="34" charset="0"/>
                    <a:cs typeface="Lao UI" panose="020B0502040204020203" pitchFamily="34" charset="0"/>
                  </a:rPr>
                  <a:t>th</a:t>
                </a:r>
                <a:r>
                  <a:rPr lang="en-IN" sz="2000" baseline="30000" dirty="0">
                    <a:latin typeface="Lao UI" panose="020B0502040204020203" pitchFamily="34" charset="0"/>
                    <a:cs typeface="Lao UI" panose="020B0502040204020203" pitchFamily="34" charset="0"/>
                  </a:rPr>
                  <a:t> </a:t>
                </a:r>
                <a:r>
                  <a:rPr lang="en-IN" sz="2000" dirty="0">
                    <a:latin typeface="Lao UI" panose="020B0502040204020203" pitchFamily="34" charset="0"/>
                    <a:cs typeface="Lao UI" panose="020B0502040204020203" pitchFamily="34" charset="0"/>
                  </a:rPr>
                  <a:t>element of this sequence .</a:t>
                </a:r>
              </a:p>
              <a:p>
                <a:endParaRPr lang="en-IN" sz="2000" baseline="30000" dirty="0">
                  <a:latin typeface="Lao UI" panose="020B0502040204020203" pitchFamily="34" charset="0"/>
                  <a:cs typeface="Lao UI" panose="020B0502040204020203" pitchFamily="34" charset="0"/>
                </a:endParaRPr>
              </a:p>
              <a:p>
                <a:endParaRPr lang="en-IN" sz="2000" baseline="30000" dirty="0">
                  <a:latin typeface="Lao UI" panose="020B0502040204020203" pitchFamily="34" charset="0"/>
                  <a:cs typeface="Lao UI" panose="020B0502040204020203" pitchFamily="34" charset="0"/>
                </a:endParaRPr>
              </a:p>
              <a:p>
                <a:r>
                  <a:rPr lang="en-IN" sz="2000" dirty="0">
                    <a:latin typeface="Lao UI" panose="020B0502040204020203" pitchFamily="34" charset="0"/>
                    <a:cs typeface="Lao UI" panose="020B0502040204020203" pitchFamily="34" charset="0"/>
                  </a:rPr>
                  <a:t>Finally, when we have looped through the second loop we replace the original modifiable sequence with the sequence of the batch which has least value of loss when used as an adversarial suffix.</a:t>
                </a:r>
                <a:endParaRPr lang="en-IN" sz="2000" baseline="30000" dirty="0">
                  <a:latin typeface="Lao UI" panose="020B0502040204020203" pitchFamily="34" charset="0"/>
                  <a:cs typeface="Lao UI" panose="020B0502040204020203" pitchFamily="34" charset="0"/>
                </a:endParaRPr>
              </a:p>
              <a:p>
                <a:endParaRPr lang="en-IN" sz="2000" baseline="-25000" dirty="0">
                  <a:latin typeface="Lao UI" panose="020B0502040204020203" pitchFamily="34" charset="0"/>
                  <a:cs typeface="Lao UI" panose="020B0502040204020203" pitchFamily="34" charset="0"/>
                </a:endParaRPr>
              </a:p>
            </p:txBody>
          </p:sp>
        </mc:Choice>
        <mc:Fallback xmlns="">
          <p:sp>
            <p:nvSpPr>
              <p:cNvPr id="5" name="TextBox 4">
                <a:extLst>
                  <a:ext uri="{FF2B5EF4-FFF2-40B4-BE49-F238E27FC236}">
                    <a16:creationId xmlns:a16="http://schemas.microsoft.com/office/drawing/2014/main" id="{43C6163E-0DE9-CB6A-8C90-0393284B7FC9}"/>
                  </a:ext>
                </a:extLst>
              </p:cNvPr>
              <p:cNvSpPr txBox="1">
                <a:spLocks noRot="1" noChangeAspect="1" noMove="1" noResize="1" noEditPoints="1" noAdjustHandles="1" noChangeArrowheads="1" noChangeShapeType="1" noTextEdit="1"/>
              </p:cNvSpPr>
              <p:nvPr/>
            </p:nvSpPr>
            <p:spPr>
              <a:xfrm>
                <a:off x="617170" y="3217652"/>
                <a:ext cx="11095682" cy="2554545"/>
              </a:xfrm>
              <a:prstGeom prst="rect">
                <a:avLst/>
              </a:prstGeom>
              <a:blipFill>
                <a:blip r:embed="rId3"/>
                <a:stretch>
                  <a:fillRect l="-549" t="-1193"/>
                </a:stretch>
              </a:blipFill>
            </p:spPr>
            <p:txBody>
              <a:bodyPr/>
              <a:lstStyle/>
              <a:p>
                <a:r>
                  <a:rPr lang="en-IN">
                    <a:noFill/>
                  </a:rPr>
                  <a:t> </a:t>
                </a:r>
              </a:p>
            </p:txBody>
          </p:sp>
        </mc:Fallback>
      </mc:AlternateContent>
    </p:spTree>
    <p:extLst>
      <p:ext uri="{BB962C8B-B14F-4D97-AF65-F5344CB8AC3E}">
        <p14:creationId xmlns:p14="http://schemas.microsoft.com/office/powerpoint/2010/main" val="172621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3628</TotalTime>
  <Words>2955</Words>
  <Application>Microsoft Office PowerPoint</Application>
  <PresentationFormat>Widescreen</PresentationFormat>
  <Paragraphs>172</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Aptos</vt:lpstr>
      <vt:lpstr>Arial</vt:lpstr>
      <vt:lpstr>Cambria Math</vt:lpstr>
      <vt:lpstr>Lao UI</vt:lpstr>
      <vt:lpstr>Söhne</vt:lpstr>
      <vt:lpstr>Tw Cen MT</vt:lpstr>
      <vt:lpstr>Wingdings</vt:lpstr>
      <vt:lpstr>Circuit</vt:lpstr>
      <vt:lpstr>           Introduction</vt:lpstr>
      <vt:lpstr>PowerPoint Presentation</vt:lpstr>
      <vt:lpstr>        An Universal Attack on llm</vt:lpstr>
      <vt:lpstr>PowerPoint Presentation</vt:lpstr>
      <vt:lpstr>Formalizing the adversarial goal</vt:lpstr>
      <vt:lpstr>PowerPoint Presentation</vt:lpstr>
      <vt:lpstr>PowerPoint Presentation</vt:lpstr>
      <vt:lpstr>PowerPoint Presentation</vt:lpstr>
      <vt:lpstr>PowerPoint Presentation</vt:lpstr>
      <vt:lpstr>Experimental Results</vt:lpstr>
      <vt:lpstr>Metrics</vt:lpstr>
      <vt:lpstr>ATTACKS on white-box models</vt:lpstr>
      <vt:lpstr>1 behavior/string 1 model : results</vt:lpstr>
      <vt:lpstr>PowerPoint Presentation</vt:lpstr>
      <vt:lpstr>25 behaviors, 1 model : Results</vt:lpstr>
      <vt:lpstr>PowerPoint Presentation</vt:lpstr>
      <vt:lpstr>PowerPoint Presentation</vt:lpstr>
      <vt:lpstr>PowerPoint Presentation</vt:lpstr>
      <vt:lpstr>Generating adversarial suffix (for 25 behaviors)</vt:lpstr>
      <vt:lpstr>Transfer attack results</vt:lpstr>
      <vt:lpstr>PowerPoint Presentation</vt:lpstr>
      <vt:lpstr>PowerPoint Presentation</vt:lpstr>
      <vt:lpstr>PowerPoint Presentation</vt:lpstr>
      <vt:lpstr>Manually fine-tuning user prompt</vt:lpstr>
      <vt:lpstr>PowerPoint Presentation</vt:lpstr>
      <vt:lpstr>Why attacks on gpt-4 and claude-2 less successful than gpt-3.5 and cluade-1?</vt:lpstr>
      <vt:lpstr>Are these attacks meaningful?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dc:title>
  <dc:creator>Prateek Mourya</dc:creator>
  <cp:lastModifiedBy>Prateek Mourya</cp:lastModifiedBy>
  <cp:revision>5</cp:revision>
  <dcterms:created xsi:type="dcterms:W3CDTF">2024-03-02T16:41:19Z</dcterms:created>
  <dcterms:modified xsi:type="dcterms:W3CDTF">2024-03-22T00:15:17Z</dcterms:modified>
</cp:coreProperties>
</file>