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7C687-577D-B5C9-9747-72C42A43CC0E}" v="453" dt="2025-02-22T20:44:19.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 using steganography</a:t>
            </a:r>
          </a:p>
        </p:txBody>
      </p:sp>
      <p:sp>
        <p:nvSpPr>
          <p:cNvPr id="3" name="TextBox 2"/>
          <p:cNvSpPr txBox="1"/>
          <p:nvPr/>
        </p:nvSpPr>
        <p:spPr>
          <a:xfrm>
            <a:off x="-329782" y="1034321"/>
            <a:ext cx="12726648" cy="523220"/>
          </a:xfrm>
          <a:prstGeom prst="rect">
            <a:avLst/>
          </a:prstGeom>
          <a:noFill/>
        </p:spPr>
        <p:txBody>
          <a:bodyPr wrap="square" lIns="91440" tIns="45720" rIns="91440" bIns="45720" rtlCol="0" anchor="t">
            <a:spAutoFit/>
          </a:bodyPr>
          <a:lstStyle/>
          <a:p>
            <a:pPr algn="ctr"/>
            <a:r>
              <a:rPr lang="en-US" sz="2800" b="1" dirty="0">
                <a:solidFill>
                  <a:schemeClr val="accent1">
                    <a:lumMod val="75000"/>
                  </a:schemeClr>
                </a:solidFill>
                <a:latin typeface="Arial"/>
                <a:cs typeface="Arial"/>
              </a:rPr>
              <a:t>CAPSTONE PROJECT</a:t>
            </a:r>
          </a:p>
        </p:txBody>
      </p:sp>
      <p:sp>
        <p:nvSpPr>
          <p:cNvPr id="4" name="TextBox 3"/>
          <p:cNvSpPr txBox="1"/>
          <p:nvPr/>
        </p:nvSpPr>
        <p:spPr>
          <a:xfrm>
            <a:off x="472942" y="4586365"/>
            <a:ext cx="11285917" cy="1631216"/>
          </a:xfrm>
          <a:prstGeom prst="rect">
            <a:avLst/>
          </a:prstGeom>
          <a:noFill/>
        </p:spPr>
        <p:txBody>
          <a:bodyPr wrap="square" lIns="91440" tIns="45720" rIns="91440" bIns="45720" rtlCol="0" anchor="ctr">
            <a:spAutoFit/>
          </a:bodyPr>
          <a:lstStyle/>
          <a:p>
            <a:pPr algn="ctr"/>
            <a:r>
              <a:rPr lang="en-US" sz="2000" b="1" dirty="0">
                <a:solidFill>
                  <a:schemeClr val="accent1">
                    <a:lumMod val="75000"/>
                  </a:schemeClr>
                </a:solidFill>
                <a:latin typeface="Arial"/>
                <a:cs typeface="Arial"/>
              </a:rPr>
              <a:t>Presented By: Prateek</a:t>
            </a:r>
            <a:endParaRPr lang="en-US">
              <a:solidFill>
                <a:schemeClr val="accent1">
                  <a:lumMod val="75000"/>
                </a:schemeClr>
              </a:solidFill>
            </a:endParaRPr>
          </a:p>
          <a:p>
            <a:pPr algn="ctr"/>
            <a:r>
              <a:rPr lang="en-US" sz="2000" b="1" dirty="0">
                <a:solidFill>
                  <a:schemeClr val="accent1">
                    <a:lumMod val="75000"/>
                  </a:schemeClr>
                </a:solidFill>
                <a:latin typeface="Arial"/>
                <a:cs typeface="Arial"/>
              </a:rPr>
              <a:t>Student Name : Prateek</a:t>
            </a:r>
          </a:p>
          <a:p>
            <a:pPr algn="ctr"/>
            <a:r>
              <a:rPr lang="en-US" sz="2000" b="1" dirty="0">
                <a:solidFill>
                  <a:schemeClr val="accent1">
                    <a:lumMod val="75000"/>
                  </a:schemeClr>
                </a:solidFill>
                <a:latin typeface="Arial"/>
                <a:cs typeface="Arial"/>
              </a:rPr>
              <a:t>College Name &amp; Department : Guru Nanak Dev Engineering College, Bidar</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Bachelor of Engineering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02156"/>
            <a:ext cx="11029616" cy="746539"/>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713918"/>
            <a:ext cx="9876318" cy="3005162"/>
          </a:xfrm>
        </p:spPr>
        <p:txBody>
          <a:bodyPr/>
          <a:lstStyle/>
          <a:p>
            <a:pPr marL="0" indent="0">
              <a:buNone/>
            </a:pPr>
            <a:r>
              <a:rPr lang="en-IN" sz="1800" dirty="0">
                <a:ea typeface="+mn-lt"/>
                <a:cs typeface="+mn-lt"/>
              </a:rPr>
              <a:t>This project successfully addresses the challenge of secure and discreet communication by implementing image steganography. By embedding secret messages within pixel data, it ensures confidentiality without attracting attention like traditional encryption methods. With its lightweight design, passcode protection, and cross-platform adaptability, this tool provides an effective solution for covert message transmission while being accessible to cybersecurity enthusiasts, researchers, and privacy-conscious users</a:t>
            </a:r>
            <a:r>
              <a:rPr lang="en-IN" dirty="0">
                <a:ea typeface="+mn-lt"/>
                <a:cs typeface="+mn-lt"/>
              </a:rPr>
              <a:t>.</a:t>
            </a:r>
            <a:endParaRPr lang="en-US"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250540"/>
            <a:ext cx="11029615" cy="3880432"/>
          </a:xfrm>
        </p:spPr>
        <p:txBody>
          <a:bodyPr>
            <a:normAutofit/>
          </a:bodyPr>
          <a:lstStyle/>
          <a:p>
            <a:pPr marL="305435" indent="-305435">
              <a:buFont typeface="Wingdings" panose="05020102010507070707" pitchFamily="18" charset="2"/>
              <a:buChar char="§"/>
            </a:pPr>
            <a:r>
              <a:rPr lang="en-IN" sz="2200" dirty="0">
                <a:ea typeface="+mn-lt"/>
                <a:cs typeface="+mn-lt"/>
              </a:rPr>
              <a:t>https://github.com/prateek-d-y/steganography.git</a:t>
            </a:r>
            <a:endParaRPr lang="en-US" sz="220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40003" y="1487377"/>
            <a:ext cx="9001048" cy="4220244"/>
          </a:xfrm>
        </p:spPr>
        <p:txBody>
          <a:bodyPr/>
          <a:lstStyle/>
          <a:p>
            <a:pPr marL="305435" indent="-305435"/>
            <a:r>
              <a:rPr lang="en-US" b="1" dirty="0">
                <a:ea typeface="+mn-lt"/>
                <a:cs typeface="+mn-lt"/>
              </a:rPr>
              <a:t>Enhanced Security:</a:t>
            </a:r>
            <a:r>
              <a:rPr lang="en-US" dirty="0">
                <a:ea typeface="+mn-lt"/>
                <a:cs typeface="+mn-lt"/>
              </a:rPr>
              <a:t> Implement stronger encryption algorithms for added protection.</a:t>
            </a:r>
            <a:endParaRPr lang="en-US" dirty="0"/>
          </a:p>
          <a:p>
            <a:pPr marL="305435" indent="-305435"/>
            <a:r>
              <a:rPr lang="en-US" sz="1800" b="1">
                <a:ea typeface="+mn-lt"/>
                <a:cs typeface="+mn-lt"/>
              </a:rPr>
              <a:t>Adaptive</a:t>
            </a:r>
            <a:r>
              <a:rPr lang="en-US" b="1">
                <a:ea typeface="+mn-lt"/>
                <a:cs typeface="+mn-lt"/>
              </a:rPr>
              <a:t> Steganography:</a:t>
            </a:r>
            <a:r>
              <a:rPr lang="en-US">
                <a:ea typeface="+mn-lt"/>
                <a:cs typeface="+mn-lt"/>
              </a:rPr>
              <a:t> Use AI to optimize pixel modifications for better concealment.</a:t>
            </a:r>
            <a:endParaRPr lang="en-US"/>
          </a:p>
          <a:p>
            <a:pPr marL="305435" indent="-305435"/>
            <a:r>
              <a:rPr lang="en-US" b="1" dirty="0">
                <a:ea typeface="+mn-lt"/>
                <a:cs typeface="+mn-lt"/>
              </a:rPr>
              <a:t>Multi-Format Support:</a:t>
            </a:r>
            <a:r>
              <a:rPr lang="en-US" dirty="0">
                <a:ea typeface="+mn-lt"/>
                <a:cs typeface="+mn-lt"/>
              </a:rPr>
              <a:t> Extend functionality to support different image and video formats.</a:t>
            </a:r>
            <a:endParaRPr lang="en-US" dirty="0"/>
          </a:p>
          <a:p>
            <a:pPr marL="305435" indent="-305435"/>
            <a:r>
              <a:rPr lang="en-US" b="1" dirty="0">
                <a:ea typeface="+mn-lt"/>
                <a:cs typeface="+mn-lt"/>
              </a:rPr>
              <a:t>Mobile &amp; Web Integration:</a:t>
            </a:r>
            <a:r>
              <a:rPr lang="en-US" dirty="0">
                <a:ea typeface="+mn-lt"/>
                <a:cs typeface="+mn-lt"/>
              </a:rPr>
              <a:t> Develop a mobile or web-based version for wider accessibility.</a:t>
            </a:r>
            <a:endParaRPr lang="en-US" dirty="0"/>
          </a:p>
          <a:p>
            <a:pPr marL="305435" indent="-305435"/>
            <a:r>
              <a:rPr lang="en-US" b="1" dirty="0">
                <a:ea typeface="+mn-lt"/>
                <a:cs typeface="+mn-lt"/>
              </a:rPr>
              <a:t>Detection Prevention:</a:t>
            </a:r>
            <a:r>
              <a:rPr lang="en-US" dirty="0">
                <a:ea typeface="+mn-lt"/>
                <a:cs typeface="+mn-lt"/>
              </a:rPr>
              <a:t> Improve techniques to evade steganalysis and detection tools.</a:t>
            </a:r>
            <a:endParaRPr lang="en-US"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643566"/>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1561434"/>
            <a:ext cx="9298744" cy="3168778"/>
          </a:xfrm>
        </p:spPr>
        <p:txBody>
          <a:bodyPr>
            <a:normAutofit/>
          </a:bodyPr>
          <a:lstStyle/>
          <a:p>
            <a:pPr algn="ctr"/>
            <a:r>
              <a:rPr lang="en-US" sz="2400" dirty="0">
                <a:solidFill>
                  <a:srgbClr val="002060"/>
                </a:solidFill>
                <a:latin typeface="Arial"/>
                <a:cs typeface="Arial"/>
              </a:rPr>
              <a:t>Let's stay more secure</a:t>
            </a:r>
            <a:br>
              <a:rPr lang="en-US" b="1" dirty="0">
                <a:solidFill>
                  <a:srgbClr val="002060"/>
                </a:solidFill>
                <a:latin typeface="Arial"/>
                <a:cs typeface="Arial"/>
              </a:rPr>
            </a:br>
            <a:br>
              <a:rPr lang="en-US" b="1" dirty="0">
                <a:solidFill>
                  <a:srgbClr val="002060"/>
                </a:solidFill>
                <a:latin typeface="Arial"/>
                <a:cs typeface="Arial"/>
              </a:rPr>
            </a:br>
            <a:br>
              <a:rPr lang="en-US" b="1" dirty="0">
                <a:latin typeface="Arial"/>
                <a:cs typeface="Arial"/>
              </a:rPr>
            </a:br>
            <a:br>
              <a:rPr lang="en-US" b="1" dirty="0">
                <a:latin typeface="Arial"/>
                <a:cs typeface="Arial"/>
              </a:rPr>
            </a:br>
            <a:r>
              <a:rPr lang="en-US" sz="3600" b="1" dirty="0">
                <a:solidFill>
                  <a:srgbClr val="002060"/>
                </a:solidFill>
                <a:latin typeface="Arial"/>
                <a:cs typeface="Arial"/>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870106"/>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307077" y="1711307"/>
            <a:ext cx="8537671" cy="3478839"/>
          </a:xfrm>
        </p:spPr>
        <p:txBody>
          <a:bodyPr>
            <a:normAutofit/>
          </a:bodyPr>
          <a:lstStyle/>
          <a:p>
            <a:pPr marL="0" indent="0">
              <a:buNone/>
            </a:pPr>
            <a:r>
              <a:rPr lang="en-IN" sz="2000" dirty="0">
                <a:solidFill>
                  <a:srgbClr val="0F0F0F"/>
                </a:solidFill>
                <a:ea typeface="+mn-lt"/>
                <a:cs typeface="+mn-lt"/>
              </a:rPr>
              <a:t>In today's digital world, secure communication is crucial to protect sensitive information from unauthorized access. Traditional encryption methods can attract attention, making hidden communication a challenge. This project addresses the need for covert message transmission by implementing image steganography, where secret messages are embedded within an image’s pixel data, ensuring secure and discreet communication. </a:t>
            </a:r>
            <a:endParaRPr lang="en-US"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641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41837"/>
            <a:ext cx="11520810" cy="5152082"/>
          </a:xfrm>
        </p:spPr>
        <p:txBody>
          <a:bodyPr vert="horz" lIns="91440" tIns="45720" rIns="91440" bIns="45720" rtlCol="0" anchor="ctr">
            <a:noAutofit/>
          </a:bodyPr>
          <a:lstStyle/>
          <a:p>
            <a:pPr marL="305435" indent="-305435">
              <a:buFont typeface="Arial"/>
              <a:buChar char="•"/>
            </a:pPr>
            <a:r>
              <a:rPr lang="en-IN" sz="1600" b="1" dirty="0">
                <a:ea typeface="+mn-lt"/>
                <a:cs typeface="+mn-lt"/>
              </a:rPr>
              <a:t>Programming Language:</a:t>
            </a:r>
            <a:r>
              <a:rPr lang="en-IN" sz="1600" dirty="0">
                <a:ea typeface="+mn-lt"/>
                <a:cs typeface="+mn-lt"/>
              </a:rPr>
              <a:t> Python </a:t>
            </a:r>
            <a:endParaRPr lang="en-US" sz="1600"/>
          </a:p>
          <a:p>
            <a:pPr marL="305435" indent="-305435">
              <a:buFont typeface="Arial"/>
              <a:buChar char="•"/>
            </a:pPr>
            <a:r>
              <a:rPr lang="en-IN" sz="1600" b="1" dirty="0">
                <a:ea typeface="+mn-lt"/>
                <a:cs typeface="+mn-lt"/>
              </a:rPr>
              <a:t>Libraries Used:</a:t>
            </a:r>
            <a:endParaRPr lang="en-IN" sz="1600" dirty="0">
              <a:ea typeface="+mn-lt"/>
              <a:cs typeface="+mn-lt"/>
            </a:endParaRPr>
          </a:p>
          <a:p>
            <a:pPr marL="629920" lvl="1" indent="-305435">
              <a:lnSpc>
                <a:spcPct val="110000"/>
              </a:lnSpc>
              <a:buFont typeface="Courier New"/>
              <a:buChar char="o"/>
            </a:pPr>
            <a:r>
              <a:rPr lang="en-IN" sz="1600" dirty="0">
                <a:ea typeface="+mn-lt"/>
                <a:cs typeface="+mn-lt"/>
              </a:rPr>
              <a:t>OpenCV (cv2) – For image processing </a:t>
            </a:r>
            <a:endParaRPr lang="en-IN" sz="1600"/>
          </a:p>
          <a:p>
            <a:pPr marL="629920" lvl="1" indent="-305435">
              <a:lnSpc>
                <a:spcPct val="110000"/>
              </a:lnSpc>
              <a:buFont typeface="Courier New"/>
              <a:buChar char="o"/>
            </a:pPr>
            <a:r>
              <a:rPr lang="en-IN" sz="1600" dirty="0">
                <a:ea typeface="+mn-lt"/>
                <a:cs typeface="+mn-lt"/>
              </a:rPr>
              <a:t>OS – For file handling and execution </a:t>
            </a:r>
            <a:endParaRPr lang="en-IN" sz="1600"/>
          </a:p>
          <a:p>
            <a:pPr marL="629920" lvl="1" indent="-305435">
              <a:lnSpc>
                <a:spcPct val="110000"/>
              </a:lnSpc>
              <a:buFont typeface="Courier New"/>
              <a:buChar char="o"/>
            </a:pPr>
            <a:r>
              <a:rPr lang="en-IN" sz="1600" dirty="0">
                <a:ea typeface="+mn-lt"/>
                <a:cs typeface="+mn-lt"/>
              </a:rPr>
              <a:t>String – For character encoding </a:t>
            </a:r>
            <a:endParaRPr lang="en-IN" sz="1600"/>
          </a:p>
          <a:p>
            <a:pPr marL="305435" indent="-305435">
              <a:buFont typeface="Arial"/>
              <a:buChar char="•"/>
            </a:pPr>
            <a:r>
              <a:rPr lang="en-IN" sz="1600" b="1" dirty="0">
                <a:ea typeface="+mn-lt"/>
                <a:cs typeface="+mn-lt"/>
              </a:rPr>
              <a:t>Concepts Implemented:</a:t>
            </a:r>
            <a:endParaRPr lang="en-IN" sz="1600"/>
          </a:p>
          <a:p>
            <a:pPr marL="629920" lvl="1" indent="-305435">
              <a:lnSpc>
                <a:spcPct val="110000"/>
              </a:lnSpc>
              <a:buFont typeface="Courier New"/>
              <a:buChar char="o"/>
            </a:pPr>
            <a:r>
              <a:rPr lang="en-IN" sz="1600" dirty="0">
                <a:ea typeface="+mn-lt"/>
                <a:cs typeface="+mn-lt"/>
              </a:rPr>
              <a:t>Image Steganography (Hiding messages in pixel data) </a:t>
            </a:r>
            <a:endParaRPr lang="en-IN" sz="1600"/>
          </a:p>
          <a:p>
            <a:pPr marL="629920" lvl="1" indent="-305435">
              <a:lnSpc>
                <a:spcPct val="110000"/>
              </a:lnSpc>
              <a:buFont typeface="Courier New"/>
              <a:buChar char="o"/>
            </a:pPr>
            <a:r>
              <a:rPr lang="en-IN" sz="1600" dirty="0">
                <a:ea typeface="+mn-lt"/>
                <a:cs typeface="+mn-lt"/>
              </a:rPr>
              <a:t>Encryption &amp; Decryption </a:t>
            </a:r>
            <a:endParaRPr lang="en-IN" sz="1600"/>
          </a:p>
          <a:p>
            <a:pPr marL="629920" lvl="1" indent="-305435">
              <a:lnSpc>
                <a:spcPct val="110000"/>
              </a:lnSpc>
              <a:buFont typeface="Courier New"/>
              <a:buChar char="o"/>
            </a:pPr>
            <a:r>
              <a:rPr lang="en-IN" sz="1600" dirty="0">
                <a:ea typeface="+mn-lt"/>
                <a:cs typeface="+mn-lt"/>
              </a:rPr>
              <a:t>Pixel Manipulation </a:t>
            </a:r>
            <a:endParaRPr lang="en-IN" sz="1600"/>
          </a:p>
          <a:p>
            <a:pPr marL="305435" indent="-305435">
              <a:buFont typeface="Arial"/>
              <a:buChar char="•"/>
            </a:pPr>
            <a:r>
              <a:rPr lang="en-IN" sz="1600" b="1" dirty="0">
                <a:ea typeface="+mn-lt"/>
                <a:cs typeface="+mn-lt"/>
              </a:rPr>
              <a:t>Platform Used:</a:t>
            </a:r>
            <a:endParaRPr lang="en-IN" sz="1600"/>
          </a:p>
          <a:p>
            <a:pPr marL="629920" lvl="1" indent="-305435">
              <a:lnSpc>
                <a:spcPct val="110000"/>
              </a:lnSpc>
              <a:buFont typeface="Courier New"/>
              <a:buChar char="o"/>
            </a:pPr>
            <a:r>
              <a:rPr lang="en-IN" sz="1600" dirty="0">
                <a:ea typeface="+mn-lt"/>
                <a:cs typeface="+mn-lt"/>
              </a:rPr>
              <a:t>Windows (Tested) ️</a:t>
            </a:r>
            <a:endParaRPr lang="en-IN" sz="1600"/>
          </a:p>
          <a:p>
            <a:pPr marL="629920" lvl="1" indent="-305435">
              <a:lnSpc>
                <a:spcPct val="110000"/>
              </a:lnSpc>
              <a:buFont typeface="Courier New"/>
              <a:buChar char="o"/>
            </a:pPr>
            <a:r>
              <a:rPr lang="en-IN" sz="1600" dirty="0">
                <a:ea typeface="+mn-lt"/>
                <a:cs typeface="+mn-lt"/>
              </a:rPr>
              <a:t>Can be adapted for Linux/MacOS with minor changes </a:t>
            </a:r>
            <a:endParaRPr lang="en-IN" sz="160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725944"/>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buFont typeface="Wingdings 2"/>
              <a:buChar char=""/>
            </a:pPr>
            <a:r>
              <a:rPr lang="en-IN" sz="1800" b="1" dirty="0">
                <a:solidFill>
                  <a:srgbClr val="0F0F0F"/>
                </a:solidFill>
                <a:ea typeface="+mn-lt"/>
                <a:cs typeface="+mn-lt"/>
              </a:rPr>
              <a:t>Lightweight &amp; Simple:</a:t>
            </a:r>
            <a:r>
              <a:rPr lang="en-IN" sz="1800" dirty="0">
                <a:solidFill>
                  <a:srgbClr val="0F0F0F"/>
                </a:solidFill>
                <a:ea typeface="+mn-lt"/>
                <a:cs typeface="+mn-lt"/>
              </a:rPr>
              <a:t> Minimal dependencies, easy to run.</a:t>
            </a:r>
            <a:endParaRPr lang="en-US" sz="1800"/>
          </a:p>
          <a:p>
            <a:pPr marL="305435" indent="-305435">
              <a:buFont typeface="Wingdings 2"/>
              <a:buChar char=""/>
            </a:pPr>
            <a:r>
              <a:rPr lang="en-IN" sz="1800" b="1" dirty="0">
                <a:solidFill>
                  <a:srgbClr val="0F0F0F"/>
                </a:solidFill>
                <a:ea typeface="+mn-lt"/>
                <a:cs typeface="+mn-lt"/>
              </a:rPr>
              <a:t>Custom Passcode Protection:</a:t>
            </a:r>
            <a:r>
              <a:rPr lang="en-IN" sz="1800" dirty="0">
                <a:solidFill>
                  <a:srgbClr val="0F0F0F"/>
                </a:solidFill>
                <a:ea typeface="+mn-lt"/>
                <a:cs typeface="+mn-lt"/>
              </a:rPr>
              <a:t> Ensures only authorized decryption. </a:t>
            </a:r>
            <a:endParaRPr lang="en-IN" sz="1800"/>
          </a:p>
          <a:p>
            <a:pPr marL="305435" indent="-305435">
              <a:buFont typeface="Wingdings 2"/>
              <a:buChar char=""/>
            </a:pPr>
            <a:r>
              <a:rPr lang="en-IN" sz="1800" b="1" dirty="0">
                <a:solidFill>
                  <a:srgbClr val="0F0F0F"/>
                </a:solidFill>
                <a:ea typeface="+mn-lt"/>
                <a:cs typeface="+mn-lt"/>
              </a:rPr>
              <a:t>Pixel-Level Encoding:</a:t>
            </a:r>
            <a:r>
              <a:rPr lang="en-IN" sz="1800" dirty="0">
                <a:solidFill>
                  <a:srgbClr val="0F0F0F"/>
                </a:solidFill>
                <a:ea typeface="+mn-lt"/>
                <a:cs typeface="+mn-lt"/>
              </a:rPr>
              <a:t> Embeds messages without altering image visibly.</a:t>
            </a:r>
            <a:endParaRPr lang="en-IN" sz="1800"/>
          </a:p>
          <a:p>
            <a:pPr marL="305435" indent="-305435">
              <a:buFont typeface="Wingdings 2"/>
              <a:buChar char=""/>
            </a:pPr>
            <a:r>
              <a:rPr lang="en-IN" sz="1800" b="1" dirty="0">
                <a:solidFill>
                  <a:srgbClr val="0F0F0F"/>
                </a:solidFill>
                <a:ea typeface="+mn-lt"/>
                <a:cs typeface="+mn-lt"/>
              </a:rPr>
              <a:t>Cross-Platform Compatibility:</a:t>
            </a:r>
            <a:r>
              <a:rPr lang="en-IN" sz="1800" dirty="0">
                <a:solidFill>
                  <a:srgbClr val="0F0F0F"/>
                </a:solidFill>
                <a:ea typeface="+mn-lt"/>
                <a:cs typeface="+mn-lt"/>
              </a:rPr>
              <a:t> Works on Windows, adaptable to Linux/MacOS.</a:t>
            </a:r>
            <a:endParaRPr lang="en-IN" sz="1800"/>
          </a:p>
          <a:p>
            <a:pPr marL="305435" indent="-305435">
              <a:buFont typeface="Wingdings 2"/>
              <a:buChar char=""/>
            </a:pPr>
            <a:r>
              <a:rPr lang="en-IN" sz="1800" b="1" dirty="0">
                <a:solidFill>
                  <a:srgbClr val="0F0F0F"/>
                </a:solidFill>
                <a:ea typeface="+mn-lt"/>
                <a:cs typeface="+mn-lt"/>
              </a:rPr>
              <a:t>Fast Execution:</a:t>
            </a:r>
            <a:r>
              <a:rPr lang="en-IN" sz="1800" dirty="0">
                <a:solidFill>
                  <a:srgbClr val="0F0F0F"/>
                </a:solidFill>
                <a:ea typeface="+mn-lt"/>
                <a:cs typeface="+mn-lt"/>
              </a:rPr>
              <a:t> Efficient message hiding and retrieval using OpenCV.</a:t>
            </a:r>
            <a:endParaRPr lang="en-IN" sz="1800"/>
          </a:p>
          <a:p>
            <a:pPr marL="305435" indent="-305435">
              <a:buFont typeface="Wingdings 2"/>
              <a:buChar char=""/>
            </a:pPr>
            <a:r>
              <a:rPr lang="en-IN" sz="1800" b="1" dirty="0">
                <a:solidFill>
                  <a:srgbClr val="0F0F0F"/>
                </a:solidFill>
                <a:ea typeface="+mn-lt"/>
                <a:cs typeface="+mn-lt"/>
              </a:rPr>
              <a:t>Beginner-Friendly:</a:t>
            </a:r>
            <a:r>
              <a:rPr lang="en-IN" sz="1800" dirty="0">
                <a:solidFill>
                  <a:srgbClr val="0F0F0F"/>
                </a:solidFill>
                <a:ea typeface="+mn-lt"/>
                <a:cs typeface="+mn-lt"/>
              </a:rPr>
              <a:t> Easy to understand and modify for learning. </a:t>
            </a:r>
            <a:endParaRPr lang="en-IN"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02156"/>
            <a:ext cx="11029616" cy="725944"/>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46188"/>
            <a:ext cx="11029615" cy="4529162"/>
          </a:xfrm>
        </p:spPr>
        <p:txBody>
          <a:bodyPr/>
          <a:lstStyle/>
          <a:p>
            <a:pPr marL="305435" indent="-305435"/>
            <a:r>
              <a:rPr lang="en-IN" sz="1800" b="1" dirty="0">
                <a:ea typeface="+mn-lt"/>
                <a:cs typeface="+mn-lt"/>
              </a:rPr>
              <a:t>Cybersecurity Enthusiasts:</a:t>
            </a:r>
            <a:r>
              <a:rPr lang="en-IN" sz="1800" dirty="0">
                <a:ea typeface="+mn-lt"/>
                <a:cs typeface="+mn-lt"/>
              </a:rPr>
              <a:t> Learning steganography for secure communication.</a:t>
            </a:r>
            <a:endParaRPr lang="en-US" sz="1800"/>
          </a:p>
          <a:p>
            <a:pPr marL="305435" indent="-305435"/>
            <a:r>
              <a:rPr lang="en-IN" sz="1800" b="1" dirty="0">
                <a:ea typeface="+mn-lt"/>
                <a:cs typeface="+mn-lt"/>
              </a:rPr>
              <a:t>Journalists &amp; Whistleblowers:</a:t>
            </a:r>
            <a:r>
              <a:rPr lang="en-IN" sz="1800" dirty="0">
                <a:ea typeface="+mn-lt"/>
                <a:cs typeface="+mn-lt"/>
              </a:rPr>
              <a:t> Concealing sensitive messages in images. </a:t>
            </a:r>
            <a:endParaRPr lang="en-IN" sz="1800" dirty="0"/>
          </a:p>
          <a:p>
            <a:pPr marL="305435" indent="-305435"/>
            <a:r>
              <a:rPr lang="en-IN" sz="1800" b="1" dirty="0">
                <a:ea typeface="+mn-lt"/>
                <a:cs typeface="+mn-lt"/>
              </a:rPr>
              <a:t>Researchers &amp; Students:</a:t>
            </a:r>
            <a:r>
              <a:rPr lang="en-IN" sz="1800" dirty="0">
                <a:ea typeface="+mn-lt"/>
                <a:cs typeface="+mn-lt"/>
              </a:rPr>
              <a:t> Exploring steganography and cryptography concepts.</a:t>
            </a:r>
            <a:endParaRPr lang="en-IN" sz="1800"/>
          </a:p>
          <a:p>
            <a:pPr marL="305435" indent="-305435"/>
            <a:r>
              <a:rPr lang="en-IN" sz="1800" b="1" dirty="0">
                <a:ea typeface="+mn-lt"/>
                <a:cs typeface="+mn-lt"/>
              </a:rPr>
              <a:t>Privacy-Conscious Individuals:</a:t>
            </a:r>
            <a:r>
              <a:rPr lang="en-IN" sz="1800" dirty="0">
                <a:ea typeface="+mn-lt"/>
                <a:cs typeface="+mn-lt"/>
              </a:rPr>
              <a:t> Securing personal or confidential data. </a:t>
            </a:r>
            <a:endParaRPr lang="en-IN" sz="1800"/>
          </a:p>
          <a:p>
            <a:pPr marL="305435" indent="-305435"/>
            <a:r>
              <a:rPr lang="en-IN" sz="1800" b="1" dirty="0">
                <a:ea typeface="+mn-lt"/>
                <a:cs typeface="+mn-lt"/>
              </a:rPr>
              <a:t>Hackers &amp; Ethical Hackers:</a:t>
            </a:r>
            <a:r>
              <a:rPr lang="en-IN" sz="1800" dirty="0">
                <a:ea typeface="+mn-lt"/>
                <a:cs typeface="+mn-lt"/>
              </a:rPr>
              <a:t> Understanding steganographic vulnerabilities. ️‍</a:t>
            </a:r>
          </a:p>
          <a:p>
            <a:pPr marL="305435" indent="-305435"/>
            <a:r>
              <a:rPr lang="en-IN" sz="1800" b="1" dirty="0">
                <a:ea typeface="+mn-lt"/>
                <a:cs typeface="+mn-lt"/>
              </a:rPr>
              <a:t>Forensic Experts:</a:t>
            </a:r>
            <a:r>
              <a:rPr lang="en-IN" sz="1800" dirty="0">
                <a:ea typeface="+mn-lt"/>
                <a:cs typeface="+mn-lt"/>
              </a:rPr>
              <a:t> Detecting hidden data in digital images.</a:t>
            </a:r>
            <a:endParaRPr lang="en-IN" sz="1800"/>
          </a:p>
          <a:p>
            <a:pPr marL="305435" indent="-305435"/>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A screenshot of a computer program&#10;&#10;AI-generated content may be incorrect.">
            <a:extLst>
              <a:ext uri="{FF2B5EF4-FFF2-40B4-BE49-F238E27FC236}">
                <a16:creationId xmlns:a16="http://schemas.microsoft.com/office/drawing/2014/main" id="{1B173628-E937-9C8B-6812-D6FA8B5BE483}"/>
              </a:ext>
            </a:extLst>
          </p:cNvPr>
          <p:cNvPicPr>
            <a:picLocks noGrp="1" noChangeAspect="1"/>
          </p:cNvPicPr>
          <p:nvPr>
            <p:ph idx="1"/>
          </p:nvPr>
        </p:nvPicPr>
        <p:blipFill>
          <a:blip r:embed="rId2"/>
          <a:stretch>
            <a:fillRect/>
          </a:stretch>
        </p:blipFill>
        <p:spPr>
          <a:xfrm>
            <a:off x="578554" y="1581288"/>
            <a:ext cx="11034890" cy="4822371"/>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BC426-0878-BE9E-114F-17CA504C0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7CDFE-51C3-C4C1-ED39-A5246DD789EE}"/>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 screen&#10;&#10;AI-generated content may be incorrect.">
            <a:extLst>
              <a:ext uri="{FF2B5EF4-FFF2-40B4-BE49-F238E27FC236}">
                <a16:creationId xmlns:a16="http://schemas.microsoft.com/office/drawing/2014/main" id="{838612B3-DEF9-5E33-F492-E3267BBAEAFD}"/>
              </a:ext>
            </a:extLst>
          </p:cNvPr>
          <p:cNvPicPr>
            <a:picLocks noGrp="1" noChangeAspect="1"/>
          </p:cNvPicPr>
          <p:nvPr>
            <p:ph idx="1"/>
          </p:nvPr>
        </p:nvPicPr>
        <p:blipFill>
          <a:blip r:embed="rId2"/>
          <a:stretch>
            <a:fillRect/>
          </a:stretch>
        </p:blipFill>
        <p:spPr>
          <a:xfrm>
            <a:off x="582706" y="1385984"/>
            <a:ext cx="11026586" cy="4920026"/>
          </a:xfrm>
        </p:spPr>
      </p:pic>
    </p:spTree>
    <p:extLst>
      <p:ext uri="{BB962C8B-B14F-4D97-AF65-F5344CB8AC3E}">
        <p14:creationId xmlns:p14="http://schemas.microsoft.com/office/powerpoint/2010/main" val="7124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2DC07-3312-86AB-51B0-C210AED82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E1678-65C5-C75C-B25F-9835B362E66A}"/>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AI-generated content may be incorrect.">
            <a:extLst>
              <a:ext uri="{FF2B5EF4-FFF2-40B4-BE49-F238E27FC236}">
                <a16:creationId xmlns:a16="http://schemas.microsoft.com/office/drawing/2014/main" id="{79C075E6-3376-636E-EC2F-6558B7C78621}"/>
              </a:ext>
            </a:extLst>
          </p:cNvPr>
          <p:cNvPicPr>
            <a:picLocks noGrp="1" noChangeAspect="1"/>
          </p:cNvPicPr>
          <p:nvPr>
            <p:ph idx="1"/>
          </p:nvPr>
        </p:nvPicPr>
        <p:blipFill>
          <a:blip r:embed="rId2"/>
          <a:stretch>
            <a:fillRect/>
          </a:stretch>
        </p:blipFill>
        <p:spPr>
          <a:xfrm>
            <a:off x="582705" y="1512526"/>
            <a:ext cx="11026587" cy="4779001"/>
          </a:xfrm>
        </p:spPr>
      </p:pic>
    </p:spTree>
    <p:extLst>
      <p:ext uri="{BB962C8B-B14F-4D97-AF65-F5344CB8AC3E}">
        <p14:creationId xmlns:p14="http://schemas.microsoft.com/office/powerpoint/2010/main" val="37280542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Let's stay more secure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187</cp:revision>
  <dcterms:created xsi:type="dcterms:W3CDTF">2021-05-26T16:50:10Z</dcterms:created>
  <dcterms:modified xsi:type="dcterms:W3CDTF">2025-02-22T20:44:35Z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