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aleway"/>
      <p:regular r:id="rId27"/>
      <p:bold r:id="rId28"/>
      <p:italic r:id="rId29"/>
      <p:boldItalic r:id="rId30"/>
    </p:embeddedFont>
    <p:embeddedFont>
      <p:font typeface="Lat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3AE459F-752D-4757-A4F0-5DBD191E6C4F}">
  <a:tblStyle styleId="{A3AE459F-752D-4757-A4F0-5DBD191E6C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aleway-bold.fntdata"/><Relationship Id="rId27" Type="http://schemas.openxmlformats.org/officeDocument/2006/relationships/font" Target="fonts/Raleway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aleway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regular.fntdata"/><Relationship Id="rId30" Type="http://schemas.openxmlformats.org/officeDocument/2006/relationships/font" Target="fonts/Raleway-boldItalic.fntdata"/><Relationship Id="rId11" Type="http://schemas.openxmlformats.org/officeDocument/2006/relationships/slide" Target="slides/slide5.xml"/><Relationship Id="rId33" Type="http://schemas.openxmlformats.org/officeDocument/2006/relationships/font" Target="fonts/Lato-italic.fntdata"/><Relationship Id="rId10" Type="http://schemas.openxmlformats.org/officeDocument/2006/relationships/slide" Target="slides/slide4.xml"/><Relationship Id="rId32" Type="http://schemas.openxmlformats.org/officeDocument/2006/relationships/font" Target="fonts/La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Lat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b07b4ce77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3b07b4ce77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b07b4ce77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b07b4ce77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b07b4ce77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3b07b4ce77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b07b4ce7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3b07b4ce7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b07b4ce77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3b07b4ce7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b07b4ce7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3b07b4ce7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3b07b4ce7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3b07b4ce7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b07b4ce77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3b07b4ce77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3b07b4ce77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3b07b4ce77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3b07b4ce7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3b07b4ce7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7306bca8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7306bca8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3b07b4ce7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3b07b4ce7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b07b4ce7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b07b4ce7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3b07b4ce77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3b07b4ce77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3b07b4ce7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3b07b4ce7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3b07b4ce77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3b07b4ce77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b07b4ce77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b07b4ce77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b07b4ce77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3b07b4ce77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b07b4ce77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b07b4ce77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 to C++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63277" y="257175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Prateek Pudasainee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727650" y="115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50" name="Google Shape;150;p22"/>
          <p:cNvGraphicFramePr/>
          <p:nvPr/>
        </p:nvGraphicFramePr>
        <p:xfrm>
          <a:off x="952500" y="1809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{A3AE459F-752D-4757-A4F0-5DBD191E6C4F}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Modifier</a:t>
                      </a:r>
                      <a:r>
                        <a:rPr lang="en-GB"/>
                        <a:t>	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Usage Example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short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short int x;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Uses less memory than int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long int y;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Uses more memory than int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signed int z;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Allows positive &amp; negative values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unsigned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unsigned int a;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Allows only positive values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Operators</a:t>
            </a:r>
            <a:endParaRPr/>
          </a:p>
        </p:txBody>
      </p:sp>
      <p:sp>
        <p:nvSpPr>
          <p:cNvPr id="156" name="Google Shape;156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Arithmetic Operators.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Relational </a:t>
            </a:r>
            <a:r>
              <a:rPr lang="en-GB"/>
              <a:t>Operators</a:t>
            </a:r>
            <a:r>
              <a:rPr lang="en-GB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Logical Operators.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Bitwise Operators.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Assignment Operators.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Ternary or Conditional Operators.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Miscellaneous Operators.</a:t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4"/>
          <p:cNvSpPr txBox="1"/>
          <p:nvPr>
            <p:ph type="title"/>
          </p:nvPr>
        </p:nvSpPr>
        <p:spPr>
          <a:xfrm>
            <a:off x="670750" y="60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Arithmetic Operators</a:t>
            </a:r>
            <a:endParaRPr/>
          </a:p>
        </p:txBody>
      </p:sp>
      <p:sp>
        <p:nvSpPr>
          <p:cNvPr id="163" name="Google Shape;163;p2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64" name="Google Shape;1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925" y="1272525"/>
            <a:ext cx="6648468" cy="36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5"/>
          <p:cNvSpPr txBox="1"/>
          <p:nvPr>
            <p:ph type="title"/>
          </p:nvPr>
        </p:nvSpPr>
        <p:spPr>
          <a:xfrm>
            <a:off x="670750" y="60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Relational Operators</a:t>
            </a:r>
            <a:endParaRPr/>
          </a:p>
        </p:txBody>
      </p:sp>
      <p:sp>
        <p:nvSpPr>
          <p:cNvPr id="170" name="Google Shape;170;p2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1" name="Google Shape;17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075" y="1287175"/>
            <a:ext cx="7635243" cy="36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6"/>
          <p:cNvSpPr txBox="1"/>
          <p:nvPr>
            <p:ph type="title"/>
          </p:nvPr>
        </p:nvSpPr>
        <p:spPr>
          <a:xfrm>
            <a:off x="670750" y="60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Logical Operators</a:t>
            </a:r>
            <a:endParaRPr/>
          </a:p>
        </p:txBody>
      </p:sp>
      <p:sp>
        <p:nvSpPr>
          <p:cNvPr id="177" name="Google Shape;177;p2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00" y="1683400"/>
            <a:ext cx="6457950" cy="221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>
            <p:ph type="title"/>
          </p:nvPr>
        </p:nvSpPr>
        <p:spPr>
          <a:xfrm>
            <a:off x="670750" y="60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Bitwise Operators</a:t>
            </a:r>
            <a:endParaRPr/>
          </a:p>
        </p:txBody>
      </p:sp>
      <p:sp>
        <p:nvSpPr>
          <p:cNvPr id="184" name="Google Shape;184;p2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85" name="Google Shape;18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300" y="1683400"/>
            <a:ext cx="6457950" cy="2219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7"/>
          <p:cNvPicPr preferRelativeResize="0"/>
          <p:nvPr/>
        </p:nvPicPr>
        <p:blipFill rotWithShape="1">
          <a:blip r:embed="rId4">
            <a:alphaModFix/>
          </a:blip>
          <a:srcRect b="0" l="530" r="-529" t="0"/>
          <a:stretch/>
        </p:blipFill>
        <p:spPr>
          <a:xfrm>
            <a:off x="631025" y="1338500"/>
            <a:ext cx="8232524" cy="369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670750" y="6069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Assignment Operators</a:t>
            </a:r>
            <a:endParaRPr/>
          </a:p>
        </p:txBody>
      </p:sp>
      <p:sp>
        <p:nvSpPr>
          <p:cNvPr id="192" name="Google Shape;192;p2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5713" y="1294525"/>
            <a:ext cx="7818768" cy="369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Operator (If - else)</a:t>
            </a:r>
            <a:endParaRPr/>
          </a:p>
        </p:txBody>
      </p:sp>
      <p:sp>
        <p:nvSpPr>
          <p:cNvPr id="199" name="Google Shape;199;p2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0" name="Google Shape;20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0225" y="1976175"/>
            <a:ext cx="6924675" cy="2971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Conditional Operator (switch case)</a:t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375" y="1853850"/>
            <a:ext cx="6065215" cy="298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Ternary Operator</a:t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729450" y="2078875"/>
            <a:ext cx="7688700" cy="25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Expression1 ? Expression2 : </a:t>
            </a:r>
            <a:r>
              <a:rPr lang="en-GB"/>
              <a:t>Expression 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Sample use: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215" name="Google Shape;215;p31"/>
          <p:cNvSpPr txBox="1"/>
          <p:nvPr/>
        </p:nvSpPr>
        <p:spPr>
          <a:xfrm>
            <a:off x="1812325" y="2766200"/>
            <a:ext cx="3683400" cy="13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 x = 2;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 y = 3;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Int z  = (x&gt;y) ?  x : y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cout &lt;&lt; z;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Output: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Recap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Limitations of structural programming. (C programming)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OOP(Object Oriented Programming).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C++,  its history and its applications.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Characteristics of C++.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Difference between C and C++. 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Miscellaneous</a:t>
            </a:r>
            <a:r>
              <a:rPr lang="en-GB"/>
              <a:t> Operators</a:t>
            </a:r>
            <a:endParaRPr/>
          </a:p>
        </p:txBody>
      </p:sp>
      <p:sp>
        <p:nvSpPr>
          <p:cNvPr id="221" name="Google Shape;221;p32"/>
          <p:cNvSpPr txBox="1"/>
          <p:nvPr>
            <p:ph idx="1" type="body"/>
          </p:nvPr>
        </p:nvSpPr>
        <p:spPr>
          <a:xfrm>
            <a:off x="729450" y="1790325"/>
            <a:ext cx="7688700" cy="28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sizeof Operator: a unary operator used to compute the size of its operand or variable in bytes.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sizeof(char);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Dot Operator(.) :  is used to access members of structure variables or class objects using their object names.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Obj.member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Arrow Operator(-&gt;): is used to access the variables of classes or structures through its pointer.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/>
              <a:t>P</a:t>
            </a:r>
            <a:r>
              <a:rPr lang="en-GB"/>
              <a:t>tr -&gt;member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Contents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Basic structure of a C++ program.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Data Types and Modifiers.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Operators.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Conditional Operators.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Code demo.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Github and env setup.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Assignments</a:t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641400" y="57757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Basic Structure of a C++ program</a:t>
            </a:r>
            <a:endParaRPr/>
          </a:p>
        </p:txBody>
      </p:sp>
      <p:sp>
        <p:nvSpPr>
          <p:cNvPr id="107" name="Google Shape;107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925" y="1372100"/>
            <a:ext cx="4117075" cy="35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8000" y="1265175"/>
            <a:ext cx="4204300" cy="369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711725" y="1350075"/>
            <a:ext cx="7704600" cy="298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Header File</a:t>
            </a:r>
            <a:r>
              <a:rPr lang="en-GB"/>
              <a:t>: Header files contain function and macro definitions. The #include &lt;iostream&gt; directive imports the iostream library, which provides cin and cout for input and output operations.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Namespace</a:t>
            </a:r>
            <a:r>
              <a:rPr lang="en-GB"/>
              <a:t>: A namespace defines a scope for identifiers to avoid naming conflicts. using namespace std; allows direct access to standard C++ functions without needing the std:: prefix.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Main Function:</a:t>
            </a:r>
            <a:r>
              <a:rPr lang="en-GB"/>
              <a:t> Every C++ program must have a main() function, as execution starts from it. It is defined as int main() and must return a value indicating the program's execution status.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Blocks</a:t>
            </a:r>
            <a:r>
              <a:rPr lang="en-GB"/>
              <a:t>: Blocks group multiple statements together, enclosed within {} braces. The body of the main() function is a block that contains the program's logic.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Identifiers</a:t>
            </a:r>
            <a:r>
              <a:rPr lang="en-GB"/>
              <a:t>: Identifiers are the names given to variables, functions, and user-defined data types. They can include letters, digits, and underscores but must start with a letter or underscore.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-GB"/>
              <a:t>Keywords</a:t>
            </a:r>
            <a:r>
              <a:rPr lang="en-GB"/>
              <a:t>: Keywords are reserved words in C++ that have special meanings, such as int, return, and using. They cannot be used as identifiers for variables or functions.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Most of the data types in C and C++ are same.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However ,  there are few data types that are different in C++.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 txBox="1"/>
          <p:nvPr>
            <p:ph type="title"/>
          </p:nvPr>
        </p:nvSpPr>
        <p:spPr>
          <a:xfrm>
            <a:off x="727650" y="115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Types (Basic)</a:t>
            </a:r>
            <a:endParaRPr/>
          </a:p>
        </p:txBody>
      </p:sp>
      <p:sp>
        <p:nvSpPr>
          <p:cNvPr id="128" name="Google Shape;128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29" name="Google Shape;129;p19"/>
          <p:cNvGraphicFramePr/>
          <p:nvPr/>
        </p:nvGraphicFramePr>
        <p:xfrm>
          <a:off x="1047050" y="16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{A3AE459F-752D-4757-A4F0-5DBD191E6C4F}</a:tableStyleId>
              </a:tblPr>
              <a:tblGrid>
                <a:gridCol w="2417900"/>
                <a:gridCol w="2417900"/>
                <a:gridCol w="2417900"/>
              </a:tblGrid>
              <a:tr h="4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Data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Integer (whole numbers)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int x = 10;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Character (single letter)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char ch = 'A';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float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Floating-point number (decimal values)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float pi = 3.14;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double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Double-precision floating-point number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double e = 2.71828;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void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Represents "no type" (used for functions)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void function();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type="title"/>
          </p:nvPr>
        </p:nvSpPr>
        <p:spPr>
          <a:xfrm>
            <a:off x="727650" y="115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User Defined Data Types</a:t>
            </a:r>
            <a:endParaRPr/>
          </a:p>
        </p:txBody>
      </p:sp>
      <p:sp>
        <p:nvSpPr>
          <p:cNvPr id="135" name="Google Shape;135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36" name="Google Shape;136;p20"/>
          <p:cNvGraphicFramePr/>
          <p:nvPr/>
        </p:nvGraphicFramePr>
        <p:xfrm>
          <a:off x="1047050" y="16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{A3AE459F-752D-4757-A4F0-5DBD191E6C4F}</a:tableStyleId>
              </a:tblPr>
              <a:tblGrid>
                <a:gridCol w="2417900"/>
                <a:gridCol w="2417900"/>
                <a:gridCol w="2417900"/>
              </a:tblGrid>
              <a:tr h="4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Data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struct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Group of different variables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struct Person { int age; char name[20]; };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Memory-efficient variant of struct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union Data { int i; float f; };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enum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Defines named integer constants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enum Color { RED, GREEN, BLUE };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27650" y="1157225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C++ Specific Data Types</a:t>
            </a:r>
            <a:endParaRPr/>
          </a:p>
        </p:txBody>
      </p:sp>
      <p:sp>
        <p:nvSpPr>
          <p:cNvPr id="142" name="Google Shape;142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graphicFrame>
        <p:nvGraphicFramePr>
          <p:cNvPr id="143" name="Google Shape;143;p21"/>
          <p:cNvGraphicFramePr/>
          <p:nvPr/>
        </p:nvGraphicFramePr>
        <p:xfrm>
          <a:off x="1047050" y="1692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{A3AE459F-752D-4757-A4F0-5DBD191E6C4F}</a:tableStyleId>
              </a:tblPr>
              <a:tblGrid>
                <a:gridCol w="2417900"/>
                <a:gridCol w="2417900"/>
                <a:gridCol w="2417900"/>
              </a:tblGrid>
              <a:tr h="4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Data type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Description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/>
                        <a:t>Example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411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Boolean (true/false)	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bool a = true;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24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string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Represents text (from &lt;string&gt; library</a:t>
                      </a:r>
                      <a:r>
                        <a:rPr lang="en-GB"/>
                        <a:t>)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std::string name = "John";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wchar_t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Wide character type for Unicode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wchar_t wch = L'A';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331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Automatically deduces type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auto num = 42;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