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7" r:id="rId12"/>
    <p:sldId id="278" r:id="rId13"/>
    <p:sldId id="279" r:id="rId14"/>
    <p:sldId id="280" r:id="rId15"/>
    <p:sldId id="286" r:id="rId16"/>
    <p:sldId id="281" r:id="rId17"/>
    <p:sldId id="282" r:id="rId18"/>
    <p:sldId id="283" r:id="rId19"/>
    <p:sldId id="284" r:id="rId20"/>
    <p:sldId id="270" r:id="rId21"/>
    <p:sldId id="285" r:id="rId22"/>
    <p:sldId id="287" r:id="rId23"/>
    <p:sldId id="271" r:id="rId24"/>
    <p:sldId id="272" r:id="rId25"/>
    <p:sldId id="27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5" autoAdjust="0"/>
    <p:restoredTop sz="92131" autoAdjust="0"/>
  </p:normalViewPr>
  <p:slideViewPr>
    <p:cSldViewPr snapToGrid="0">
      <p:cViewPr varScale="1">
        <p:scale>
          <a:sx n="81" d="100"/>
          <a:sy n="81" d="100"/>
        </p:scale>
        <p:origin x="-754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528391-2BD2-4882-97B1-D0E99AF7CED5}" type="doc">
      <dgm:prSet loTypeId="urn:microsoft.com/office/officeart/2005/8/layout/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8D41CAC-446F-48CD-A049-4D5483EF0B52}">
      <dgm:prSet phldrT="[Text]"/>
      <dgm:spPr/>
      <dgm:t>
        <a:bodyPr/>
        <a:lstStyle/>
        <a:p>
          <a:r>
            <a:rPr lang="en-US" dirty="0"/>
            <a:t>Data collection and summarization</a:t>
          </a:r>
          <a:endParaRPr lang="en-IN" dirty="0"/>
        </a:p>
      </dgm:t>
    </dgm:pt>
    <dgm:pt modelId="{4222C083-9EA0-4A56-9762-DF63BD74BBFD}" type="parTrans" cxnId="{C1274C91-0262-4473-91FF-AE4886E01A07}">
      <dgm:prSet/>
      <dgm:spPr/>
      <dgm:t>
        <a:bodyPr/>
        <a:lstStyle/>
        <a:p>
          <a:endParaRPr lang="en-IN"/>
        </a:p>
      </dgm:t>
    </dgm:pt>
    <dgm:pt modelId="{954C93D6-3F21-4768-A420-F7F9119DEC2F}" type="sibTrans" cxnId="{C1274C91-0262-4473-91FF-AE4886E01A07}">
      <dgm:prSet/>
      <dgm:spPr/>
      <dgm:t>
        <a:bodyPr/>
        <a:lstStyle/>
        <a:p>
          <a:endParaRPr lang="en-IN"/>
        </a:p>
      </dgm:t>
    </dgm:pt>
    <dgm:pt modelId="{61534694-B0F5-4711-95E6-D860FD1EFE32}">
      <dgm:prSet phldrT="[Text]"/>
      <dgm:spPr/>
      <dgm:t>
        <a:bodyPr/>
        <a:lstStyle/>
        <a:p>
          <a:r>
            <a:rPr lang="en-US" dirty="0"/>
            <a:t>Exploratory Data Analysis</a:t>
          </a:r>
          <a:endParaRPr lang="en-IN" dirty="0"/>
        </a:p>
      </dgm:t>
    </dgm:pt>
    <dgm:pt modelId="{5D2EDEB5-5E1A-4346-AFF0-2B0C1F04B019}" type="parTrans" cxnId="{08024057-899B-4D2E-A468-90FCF0C0FC8C}">
      <dgm:prSet/>
      <dgm:spPr/>
      <dgm:t>
        <a:bodyPr/>
        <a:lstStyle/>
        <a:p>
          <a:endParaRPr lang="en-IN"/>
        </a:p>
      </dgm:t>
    </dgm:pt>
    <dgm:pt modelId="{2523A551-6330-4D4A-9706-9921677F4DD3}" type="sibTrans" cxnId="{08024057-899B-4D2E-A468-90FCF0C0FC8C}">
      <dgm:prSet/>
      <dgm:spPr/>
      <dgm:t>
        <a:bodyPr/>
        <a:lstStyle/>
        <a:p>
          <a:endParaRPr lang="en-IN"/>
        </a:p>
      </dgm:t>
    </dgm:pt>
    <dgm:pt modelId="{C3F0F8EE-5C36-4E3A-BDFE-4883E8BEE346}">
      <dgm:prSet phldrT="[Text]"/>
      <dgm:spPr/>
      <dgm:t>
        <a:bodyPr/>
        <a:lstStyle/>
        <a:p>
          <a:r>
            <a:rPr lang="en-US" dirty="0"/>
            <a:t>Data Modelling and checking for Accuracy</a:t>
          </a:r>
          <a:endParaRPr lang="en-IN" dirty="0"/>
        </a:p>
      </dgm:t>
    </dgm:pt>
    <dgm:pt modelId="{7F889189-967A-45AE-B6BA-8E9B620557AD}" type="parTrans" cxnId="{043E88DB-90DA-4849-ADC3-9F034C9AA0DF}">
      <dgm:prSet/>
      <dgm:spPr/>
      <dgm:t>
        <a:bodyPr/>
        <a:lstStyle/>
        <a:p>
          <a:endParaRPr lang="en-IN"/>
        </a:p>
      </dgm:t>
    </dgm:pt>
    <dgm:pt modelId="{DF5A1C29-7B8D-4480-94D1-91173E9C3547}" type="sibTrans" cxnId="{043E88DB-90DA-4849-ADC3-9F034C9AA0DF}">
      <dgm:prSet/>
      <dgm:spPr/>
      <dgm:t>
        <a:bodyPr/>
        <a:lstStyle/>
        <a:p>
          <a:endParaRPr lang="en-IN"/>
        </a:p>
      </dgm:t>
    </dgm:pt>
    <dgm:pt modelId="{9B4B55F6-FB5D-461D-86C7-8D4480C1E6CF}">
      <dgm:prSet phldrT="[Text]"/>
      <dgm:spPr/>
      <dgm:t>
        <a:bodyPr/>
        <a:lstStyle/>
        <a:p>
          <a:r>
            <a:rPr lang="en-US" dirty="0"/>
            <a:t>Visualization and Communicating the predicted/forecasted values</a:t>
          </a:r>
          <a:endParaRPr lang="en-IN" dirty="0"/>
        </a:p>
      </dgm:t>
    </dgm:pt>
    <dgm:pt modelId="{045F60A2-7545-4753-89A8-0AC7C106A21D}" type="parTrans" cxnId="{6D38BDD7-CD72-451F-8D2D-85534D371560}">
      <dgm:prSet/>
      <dgm:spPr/>
      <dgm:t>
        <a:bodyPr/>
        <a:lstStyle/>
        <a:p>
          <a:endParaRPr lang="en-IN"/>
        </a:p>
      </dgm:t>
    </dgm:pt>
    <dgm:pt modelId="{8EE624DE-A658-439A-8FB2-AD52BA4170D4}" type="sibTrans" cxnId="{6D38BDD7-CD72-451F-8D2D-85534D371560}">
      <dgm:prSet/>
      <dgm:spPr/>
      <dgm:t>
        <a:bodyPr/>
        <a:lstStyle/>
        <a:p>
          <a:endParaRPr lang="en-IN"/>
        </a:p>
      </dgm:t>
    </dgm:pt>
    <dgm:pt modelId="{E0FC9E78-4C37-445F-9271-CD487B124141}">
      <dgm:prSet phldrT="[Text]"/>
      <dgm:spPr/>
      <dgm:t>
        <a:bodyPr/>
        <a:lstStyle/>
        <a:p>
          <a:r>
            <a:rPr lang="en-US" dirty="0"/>
            <a:t>Deployment</a:t>
          </a:r>
          <a:endParaRPr lang="en-IN" dirty="0"/>
        </a:p>
      </dgm:t>
    </dgm:pt>
    <dgm:pt modelId="{B73A5B47-4C74-44E9-8638-C78FCEE61871}" type="parTrans" cxnId="{9A6005A6-D0C8-4018-ABE8-1B2C271B32A4}">
      <dgm:prSet/>
      <dgm:spPr/>
      <dgm:t>
        <a:bodyPr/>
        <a:lstStyle/>
        <a:p>
          <a:endParaRPr lang="en-IN"/>
        </a:p>
      </dgm:t>
    </dgm:pt>
    <dgm:pt modelId="{60863144-B45E-40A8-A77E-C03B85CDFD9D}" type="sibTrans" cxnId="{9A6005A6-D0C8-4018-ABE8-1B2C271B32A4}">
      <dgm:prSet/>
      <dgm:spPr/>
      <dgm:t>
        <a:bodyPr/>
        <a:lstStyle/>
        <a:p>
          <a:endParaRPr lang="en-IN"/>
        </a:p>
      </dgm:t>
    </dgm:pt>
    <dgm:pt modelId="{FECDC7DC-6220-48FD-BE85-3ADB66C5E4BC}">
      <dgm:prSet/>
      <dgm:spPr/>
      <dgm:t>
        <a:bodyPr/>
        <a:lstStyle/>
        <a:p>
          <a:r>
            <a:rPr lang="en-US" dirty="0"/>
            <a:t>Defining and Understanding Business Objective</a:t>
          </a:r>
          <a:endParaRPr lang="en-IN" dirty="0"/>
        </a:p>
      </dgm:t>
    </dgm:pt>
    <dgm:pt modelId="{3A27FDC9-D7D0-418D-AABC-6A7CCBABB52C}" type="parTrans" cxnId="{3F390426-5466-4784-870C-AF937B9F2505}">
      <dgm:prSet/>
      <dgm:spPr/>
      <dgm:t>
        <a:bodyPr/>
        <a:lstStyle/>
        <a:p>
          <a:endParaRPr lang="en-IN"/>
        </a:p>
      </dgm:t>
    </dgm:pt>
    <dgm:pt modelId="{A81C19E3-5B62-474A-AB45-4C8CE155A8C4}" type="sibTrans" cxnId="{3F390426-5466-4784-870C-AF937B9F2505}">
      <dgm:prSet/>
      <dgm:spPr/>
      <dgm:t>
        <a:bodyPr/>
        <a:lstStyle/>
        <a:p>
          <a:endParaRPr lang="en-IN"/>
        </a:p>
      </dgm:t>
    </dgm:pt>
    <dgm:pt modelId="{B5EDD5B6-435B-429E-B173-2D99243BA7E8}" type="pres">
      <dgm:prSet presAssocID="{2B528391-2BD2-4882-97B1-D0E99AF7CED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BDFDE2-5840-4567-B919-72C3D7E4C1C3}" type="pres">
      <dgm:prSet presAssocID="{FECDC7DC-6220-48FD-BE85-3ADB66C5E4BC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65B1A2-489C-400E-9D12-1AC29DE374E8}" type="pres">
      <dgm:prSet presAssocID="{A81C19E3-5B62-474A-AB45-4C8CE155A8C4}" presName="sibTrans" presStyleLbl="sibTrans2D1" presStyleIdx="0" presStyleCnt="5"/>
      <dgm:spPr/>
      <dgm:t>
        <a:bodyPr/>
        <a:lstStyle/>
        <a:p>
          <a:endParaRPr lang="en-US"/>
        </a:p>
      </dgm:t>
    </dgm:pt>
    <dgm:pt modelId="{5428A54A-08AF-4D8B-AADB-62504AF3D54D}" type="pres">
      <dgm:prSet presAssocID="{A81C19E3-5B62-474A-AB45-4C8CE155A8C4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ED24DE9F-ACDC-4F17-A70F-DEBD92A07AC5}" type="pres">
      <dgm:prSet presAssocID="{28D41CAC-446F-48CD-A049-4D5483EF0B5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36E55D-A88B-48AE-9CAD-1F15B6B14AD1}" type="pres">
      <dgm:prSet presAssocID="{954C93D6-3F21-4768-A420-F7F9119DEC2F}" presName="sibTrans" presStyleLbl="sibTrans2D1" presStyleIdx="1" presStyleCnt="5"/>
      <dgm:spPr/>
      <dgm:t>
        <a:bodyPr/>
        <a:lstStyle/>
        <a:p>
          <a:endParaRPr lang="en-US"/>
        </a:p>
      </dgm:t>
    </dgm:pt>
    <dgm:pt modelId="{EDD5C2D1-A6D4-4CB8-8B6E-F76FFC6B87A4}" type="pres">
      <dgm:prSet presAssocID="{954C93D6-3F21-4768-A420-F7F9119DEC2F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615103E1-66F8-4A43-BCFA-5346C37C58CC}" type="pres">
      <dgm:prSet presAssocID="{61534694-B0F5-4711-95E6-D860FD1EFE3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1C3B9B-3153-45D7-A919-A08D5312454A}" type="pres">
      <dgm:prSet presAssocID="{2523A551-6330-4D4A-9706-9921677F4DD3}" presName="sibTrans" presStyleLbl="sibTrans2D1" presStyleIdx="2" presStyleCnt="5"/>
      <dgm:spPr/>
      <dgm:t>
        <a:bodyPr/>
        <a:lstStyle/>
        <a:p>
          <a:endParaRPr lang="en-US"/>
        </a:p>
      </dgm:t>
    </dgm:pt>
    <dgm:pt modelId="{07C91835-9208-496F-98F2-8C909A5C6B79}" type="pres">
      <dgm:prSet presAssocID="{2523A551-6330-4D4A-9706-9921677F4DD3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A8151430-21AB-4940-8080-CD8C112DA4F2}" type="pres">
      <dgm:prSet presAssocID="{C3F0F8EE-5C36-4E3A-BDFE-4883E8BEE34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19DB4E-5C3D-41B7-B2D5-A9D0400DC44C}" type="pres">
      <dgm:prSet presAssocID="{DF5A1C29-7B8D-4480-94D1-91173E9C3547}" presName="sibTrans" presStyleLbl="sibTrans2D1" presStyleIdx="3" presStyleCnt="5"/>
      <dgm:spPr/>
      <dgm:t>
        <a:bodyPr/>
        <a:lstStyle/>
        <a:p>
          <a:endParaRPr lang="en-US"/>
        </a:p>
      </dgm:t>
    </dgm:pt>
    <dgm:pt modelId="{BC612CBD-0D03-4520-9FEA-865F6D989793}" type="pres">
      <dgm:prSet presAssocID="{DF5A1C29-7B8D-4480-94D1-91173E9C3547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41D33FC2-0703-4040-A9E7-B17D51E40C18}" type="pres">
      <dgm:prSet presAssocID="{9B4B55F6-FB5D-461D-86C7-8D4480C1E6CF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B86D57-0A99-4902-9C6C-FB65F7D711DF}" type="pres">
      <dgm:prSet presAssocID="{8EE624DE-A658-439A-8FB2-AD52BA4170D4}" presName="sibTrans" presStyleLbl="sibTrans2D1" presStyleIdx="4" presStyleCnt="5"/>
      <dgm:spPr/>
      <dgm:t>
        <a:bodyPr/>
        <a:lstStyle/>
        <a:p>
          <a:endParaRPr lang="en-US"/>
        </a:p>
      </dgm:t>
    </dgm:pt>
    <dgm:pt modelId="{DBE2ED5D-3798-4552-ABCB-3EC15C6BDE56}" type="pres">
      <dgm:prSet presAssocID="{8EE624DE-A658-439A-8FB2-AD52BA4170D4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5D02A0DF-86BD-4783-8B48-4310D561FC9A}" type="pres">
      <dgm:prSet presAssocID="{E0FC9E78-4C37-445F-9271-CD487B124141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7C7282-EC6F-45AD-8112-952E7D344279}" type="presOf" srcId="{2523A551-6330-4D4A-9706-9921677F4DD3}" destId="{07C91835-9208-496F-98F2-8C909A5C6B79}" srcOrd="1" destOrd="0" presId="urn:microsoft.com/office/officeart/2005/8/layout/process5"/>
    <dgm:cxn modelId="{D090172E-FE5B-40EC-9C75-B9A74CEF7124}" type="presOf" srcId="{2B528391-2BD2-4882-97B1-D0E99AF7CED5}" destId="{B5EDD5B6-435B-429E-B173-2D99243BA7E8}" srcOrd="0" destOrd="0" presId="urn:microsoft.com/office/officeart/2005/8/layout/process5"/>
    <dgm:cxn modelId="{53D346D3-A4C1-4125-BF73-CB021E080CD3}" type="presOf" srcId="{FECDC7DC-6220-48FD-BE85-3ADB66C5E4BC}" destId="{88BDFDE2-5840-4567-B919-72C3D7E4C1C3}" srcOrd="0" destOrd="0" presId="urn:microsoft.com/office/officeart/2005/8/layout/process5"/>
    <dgm:cxn modelId="{043E88DB-90DA-4849-ADC3-9F034C9AA0DF}" srcId="{2B528391-2BD2-4882-97B1-D0E99AF7CED5}" destId="{C3F0F8EE-5C36-4E3A-BDFE-4883E8BEE346}" srcOrd="3" destOrd="0" parTransId="{7F889189-967A-45AE-B6BA-8E9B620557AD}" sibTransId="{DF5A1C29-7B8D-4480-94D1-91173E9C3547}"/>
    <dgm:cxn modelId="{EF0BC559-6992-4C87-9B02-4EF0A8D1F8C7}" type="presOf" srcId="{8EE624DE-A658-439A-8FB2-AD52BA4170D4}" destId="{DBE2ED5D-3798-4552-ABCB-3EC15C6BDE56}" srcOrd="1" destOrd="0" presId="urn:microsoft.com/office/officeart/2005/8/layout/process5"/>
    <dgm:cxn modelId="{B138BB54-0C81-4AFB-BFC0-549A881321E2}" type="presOf" srcId="{DF5A1C29-7B8D-4480-94D1-91173E9C3547}" destId="{BC612CBD-0D03-4520-9FEA-865F6D989793}" srcOrd="1" destOrd="0" presId="urn:microsoft.com/office/officeart/2005/8/layout/process5"/>
    <dgm:cxn modelId="{6365D110-7B1C-4729-BE33-E3ED5BD3D977}" type="presOf" srcId="{DF5A1C29-7B8D-4480-94D1-91173E9C3547}" destId="{8419DB4E-5C3D-41B7-B2D5-A9D0400DC44C}" srcOrd="0" destOrd="0" presId="urn:microsoft.com/office/officeart/2005/8/layout/process5"/>
    <dgm:cxn modelId="{CFF79E45-0DB8-42E9-8E75-1961D30F1092}" type="presOf" srcId="{954C93D6-3F21-4768-A420-F7F9119DEC2F}" destId="{EDD5C2D1-A6D4-4CB8-8B6E-F76FFC6B87A4}" srcOrd="1" destOrd="0" presId="urn:microsoft.com/office/officeart/2005/8/layout/process5"/>
    <dgm:cxn modelId="{CB7DA958-525A-4F05-9AF9-6D2C3C843AE8}" type="presOf" srcId="{E0FC9E78-4C37-445F-9271-CD487B124141}" destId="{5D02A0DF-86BD-4783-8B48-4310D561FC9A}" srcOrd="0" destOrd="0" presId="urn:microsoft.com/office/officeart/2005/8/layout/process5"/>
    <dgm:cxn modelId="{6D38BDD7-CD72-451F-8D2D-85534D371560}" srcId="{2B528391-2BD2-4882-97B1-D0E99AF7CED5}" destId="{9B4B55F6-FB5D-461D-86C7-8D4480C1E6CF}" srcOrd="4" destOrd="0" parTransId="{045F60A2-7545-4753-89A8-0AC7C106A21D}" sibTransId="{8EE624DE-A658-439A-8FB2-AD52BA4170D4}"/>
    <dgm:cxn modelId="{BD6CB71B-722C-4BE9-B060-FE59C940E09C}" type="presOf" srcId="{A81C19E3-5B62-474A-AB45-4C8CE155A8C4}" destId="{5428A54A-08AF-4D8B-AADB-62504AF3D54D}" srcOrd="1" destOrd="0" presId="urn:microsoft.com/office/officeart/2005/8/layout/process5"/>
    <dgm:cxn modelId="{D7BF822A-1D64-4AA9-AA3E-AF1A96EDDCD2}" type="presOf" srcId="{2523A551-6330-4D4A-9706-9921677F4DD3}" destId="{DD1C3B9B-3153-45D7-A919-A08D5312454A}" srcOrd="0" destOrd="0" presId="urn:microsoft.com/office/officeart/2005/8/layout/process5"/>
    <dgm:cxn modelId="{C1274C91-0262-4473-91FF-AE4886E01A07}" srcId="{2B528391-2BD2-4882-97B1-D0E99AF7CED5}" destId="{28D41CAC-446F-48CD-A049-4D5483EF0B52}" srcOrd="1" destOrd="0" parTransId="{4222C083-9EA0-4A56-9762-DF63BD74BBFD}" sibTransId="{954C93D6-3F21-4768-A420-F7F9119DEC2F}"/>
    <dgm:cxn modelId="{4E33652B-367C-43AE-B8CA-174B3ED2105A}" type="presOf" srcId="{C3F0F8EE-5C36-4E3A-BDFE-4883E8BEE346}" destId="{A8151430-21AB-4940-8080-CD8C112DA4F2}" srcOrd="0" destOrd="0" presId="urn:microsoft.com/office/officeart/2005/8/layout/process5"/>
    <dgm:cxn modelId="{3F390426-5466-4784-870C-AF937B9F2505}" srcId="{2B528391-2BD2-4882-97B1-D0E99AF7CED5}" destId="{FECDC7DC-6220-48FD-BE85-3ADB66C5E4BC}" srcOrd="0" destOrd="0" parTransId="{3A27FDC9-D7D0-418D-AABC-6A7CCBABB52C}" sibTransId="{A81C19E3-5B62-474A-AB45-4C8CE155A8C4}"/>
    <dgm:cxn modelId="{9A6005A6-D0C8-4018-ABE8-1B2C271B32A4}" srcId="{2B528391-2BD2-4882-97B1-D0E99AF7CED5}" destId="{E0FC9E78-4C37-445F-9271-CD487B124141}" srcOrd="5" destOrd="0" parTransId="{B73A5B47-4C74-44E9-8638-C78FCEE61871}" sibTransId="{60863144-B45E-40A8-A77E-C03B85CDFD9D}"/>
    <dgm:cxn modelId="{6BAA1061-3A9C-4D9A-B2B1-FDF9C8690EFB}" type="presOf" srcId="{8EE624DE-A658-439A-8FB2-AD52BA4170D4}" destId="{80B86D57-0A99-4902-9C6C-FB65F7D711DF}" srcOrd="0" destOrd="0" presId="urn:microsoft.com/office/officeart/2005/8/layout/process5"/>
    <dgm:cxn modelId="{71D8ECFE-2987-4DED-9178-035F5ACAC5E5}" type="presOf" srcId="{954C93D6-3F21-4768-A420-F7F9119DEC2F}" destId="{4036E55D-A88B-48AE-9CAD-1F15B6B14AD1}" srcOrd="0" destOrd="0" presId="urn:microsoft.com/office/officeart/2005/8/layout/process5"/>
    <dgm:cxn modelId="{50924115-CA7F-43B2-9218-849DE76FC0AF}" type="presOf" srcId="{9B4B55F6-FB5D-461D-86C7-8D4480C1E6CF}" destId="{41D33FC2-0703-4040-A9E7-B17D51E40C18}" srcOrd="0" destOrd="0" presId="urn:microsoft.com/office/officeart/2005/8/layout/process5"/>
    <dgm:cxn modelId="{08024057-899B-4D2E-A468-90FCF0C0FC8C}" srcId="{2B528391-2BD2-4882-97B1-D0E99AF7CED5}" destId="{61534694-B0F5-4711-95E6-D860FD1EFE32}" srcOrd="2" destOrd="0" parTransId="{5D2EDEB5-5E1A-4346-AFF0-2B0C1F04B019}" sibTransId="{2523A551-6330-4D4A-9706-9921677F4DD3}"/>
    <dgm:cxn modelId="{D197F061-5E69-4D6E-86F9-5F7AE51558F8}" type="presOf" srcId="{61534694-B0F5-4711-95E6-D860FD1EFE32}" destId="{615103E1-66F8-4A43-BCFA-5346C37C58CC}" srcOrd="0" destOrd="0" presId="urn:microsoft.com/office/officeart/2005/8/layout/process5"/>
    <dgm:cxn modelId="{6D2E2F6C-7BA6-4ADF-8BD6-EE7347D33367}" type="presOf" srcId="{28D41CAC-446F-48CD-A049-4D5483EF0B52}" destId="{ED24DE9F-ACDC-4F17-A70F-DEBD92A07AC5}" srcOrd="0" destOrd="0" presId="urn:microsoft.com/office/officeart/2005/8/layout/process5"/>
    <dgm:cxn modelId="{289D5E3D-6FEC-443F-9F8C-76BF4CB0052E}" type="presOf" srcId="{A81C19E3-5B62-474A-AB45-4C8CE155A8C4}" destId="{F065B1A2-489C-400E-9D12-1AC29DE374E8}" srcOrd="0" destOrd="0" presId="urn:microsoft.com/office/officeart/2005/8/layout/process5"/>
    <dgm:cxn modelId="{C4E3F8BE-77CC-4A28-A0F1-0F3E108E489C}" type="presParOf" srcId="{B5EDD5B6-435B-429E-B173-2D99243BA7E8}" destId="{88BDFDE2-5840-4567-B919-72C3D7E4C1C3}" srcOrd="0" destOrd="0" presId="urn:microsoft.com/office/officeart/2005/8/layout/process5"/>
    <dgm:cxn modelId="{B30F7031-8012-4964-899E-544CC18A27DA}" type="presParOf" srcId="{B5EDD5B6-435B-429E-B173-2D99243BA7E8}" destId="{F065B1A2-489C-400E-9D12-1AC29DE374E8}" srcOrd="1" destOrd="0" presId="urn:microsoft.com/office/officeart/2005/8/layout/process5"/>
    <dgm:cxn modelId="{20DA19A1-CB7F-40E4-BA37-A0E512C7E65C}" type="presParOf" srcId="{F065B1A2-489C-400E-9D12-1AC29DE374E8}" destId="{5428A54A-08AF-4D8B-AADB-62504AF3D54D}" srcOrd="0" destOrd="0" presId="urn:microsoft.com/office/officeart/2005/8/layout/process5"/>
    <dgm:cxn modelId="{511B70DD-E567-4243-98F5-E931805026CB}" type="presParOf" srcId="{B5EDD5B6-435B-429E-B173-2D99243BA7E8}" destId="{ED24DE9F-ACDC-4F17-A70F-DEBD92A07AC5}" srcOrd="2" destOrd="0" presId="urn:microsoft.com/office/officeart/2005/8/layout/process5"/>
    <dgm:cxn modelId="{5CBAA0BA-502F-4C22-AFF5-400AEB9D2C1A}" type="presParOf" srcId="{B5EDD5B6-435B-429E-B173-2D99243BA7E8}" destId="{4036E55D-A88B-48AE-9CAD-1F15B6B14AD1}" srcOrd="3" destOrd="0" presId="urn:microsoft.com/office/officeart/2005/8/layout/process5"/>
    <dgm:cxn modelId="{D18D0883-AB5D-4803-A7DF-FA9FA806AF72}" type="presParOf" srcId="{4036E55D-A88B-48AE-9CAD-1F15B6B14AD1}" destId="{EDD5C2D1-A6D4-4CB8-8B6E-F76FFC6B87A4}" srcOrd="0" destOrd="0" presId="urn:microsoft.com/office/officeart/2005/8/layout/process5"/>
    <dgm:cxn modelId="{0FB43939-6677-4A25-BE31-220B297A3C86}" type="presParOf" srcId="{B5EDD5B6-435B-429E-B173-2D99243BA7E8}" destId="{615103E1-66F8-4A43-BCFA-5346C37C58CC}" srcOrd="4" destOrd="0" presId="urn:microsoft.com/office/officeart/2005/8/layout/process5"/>
    <dgm:cxn modelId="{766A85DD-3209-49C6-A9CC-0239E125421C}" type="presParOf" srcId="{B5EDD5B6-435B-429E-B173-2D99243BA7E8}" destId="{DD1C3B9B-3153-45D7-A919-A08D5312454A}" srcOrd="5" destOrd="0" presId="urn:microsoft.com/office/officeart/2005/8/layout/process5"/>
    <dgm:cxn modelId="{72D7C2A2-1EEB-49B3-A9A1-6BF2A02A5C96}" type="presParOf" srcId="{DD1C3B9B-3153-45D7-A919-A08D5312454A}" destId="{07C91835-9208-496F-98F2-8C909A5C6B79}" srcOrd="0" destOrd="0" presId="urn:microsoft.com/office/officeart/2005/8/layout/process5"/>
    <dgm:cxn modelId="{3005D0C6-3466-471A-8E05-8B37F3CAA97B}" type="presParOf" srcId="{B5EDD5B6-435B-429E-B173-2D99243BA7E8}" destId="{A8151430-21AB-4940-8080-CD8C112DA4F2}" srcOrd="6" destOrd="0" presId="urn:microsoft.com/office/officeart/2005/8/layout/process5"/>
    <dgm:cxn modelId="{0393F9D0-084B-4CBD-B052-4AC2AADAC00F}" type="presParOf" srcId="{B5EDD5B6-435B-429E-B173-2D99243BA7E8}" destId="{8419DB4E-5C3D-41B7-B2D5-A9D0400DC44C}" srcOrd="7" destOrd="0" presId="urn:microsoft.com/office/officeart/2005/8/layout/process5"/>
    <dgm:cxn modelId="{3A4AEA24-6A7C-448F-B644-B5A554C524B6}" type="presParOf" srcId="{8419DB4E-5C3D-41B7-B2D5-A9D0400DC44C}" destId="{BC612CBD-0D03-4520-9FEA-865F6D989793}" srcOrd="0" destOrd="0" presId="urn:microsoft.com/office/officeart/2005/8/layout/process5"/>
    <dgm:cxn modelId="{321097D4-1F29-406E-BCA5-E05FCAEBD8F0}" type="presParOf" srcId="{B5EDD5B6-435B-429E-B173-2D99243BA7E8}" destId="{41D33FC2-0703-4040-A9E7-B17D51E40C18}" srcOrd="8" destOrd="0" presId="urn:microsoft.com/office/officeart/2005/8/layout/process5"/>
    <dgm:cxn modelId="{D42B35B3-BB8D-41DE-8E75-DA4777EBBB0F}" type="presParOf" srcId="{B5EDD5B6-435B-429E-B173-2D99243BA7E8}" destId="{80B86D57-0A99-4902-9C6C-FB65F7D711DF}" srcOrd="9" destOrd="0" presId="urn:microsoft.com/office/officeart/2005/8/layout/process5"/>
    <dgm:cxn modelId="{AC47E170-7E0C-4DE2-81CB-BE1A3DD8A6E2}" type="presParOf" srcId="{80B86D57-0A99-4902-9C6C-FB65F7D711DF}" destId="{DBE2ED5D-3798-4552-ABCB-3EC15C6BDE56}" srcOrd="0" destOrd="0" presId="urn:microsoft.com/office/officeart/2005/8/layout/process5"/>
    <dgm:cxn modelId="{E91A92AC-EB62-4C68-BAE3-BADED93C48D2}" type="presParOf" srcId="{B5EDD5B6-435B-429E-B173-2D99243BA7E8}" destId="{5D02A0DF-86BD-4783-8B48-4310D561FC9A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9AA28-7F47-4D56-ACF2-42500FF32E83}" type="datetimeFigureOut">
              <a:rPr lang="en-IN" smtClean="0"/>
              <a:pPr/>
              <a:t>28-02-2021</a:t>
            </a:fld>
            <a:endParaRPr lang="en-IN"/>
          </a:p>
        </p:txBody>
      </p:sp>
      <p:sp>
        <p:nvSpPr>
          <p:cNvPr id="1048709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226CD-34D2-4F77-A1DC-6565531E3DB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44273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Google Shape;32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85" name="Google Shape;3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907869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Google Shape;36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33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32626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Google Shape;3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43" name="Google Shape;3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612668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Google Shape;43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46" name="Google Shape;4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596314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Google Shape;4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50" name="Google Shape;43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404278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Google Shape;44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53" name="Google Shape;44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885466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Google Shape;33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597" name="Google Shape;3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870970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3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0" name="Google Shape;3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440479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Google Shape;3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3" name="Google Shape;3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109363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Google Shape;35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8" name="Google Shape;3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731718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Google Shape;36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3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282879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Google Shape;36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1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106984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Google Shape;36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23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663199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Google Shape;36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28" name="Google Shape;3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976146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5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1DBE-0E6A-4528-B52A-295C10EB4E8A}" type="datetimeFigureOut">
              <a:rPr lang="en-IN" smtClean="0"/>
              <a:pPr/>
              <a:t>28-02-2021</a:t>
            </a:fld>
            <a:endParaRPr lang="en-IN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D09D-8923-40FE-A185-B73EC4967C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7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1DBE-0E6A-4528-B52A-295C10EB4E8A}" type="datetimeFigureOut">
              <a:rPr lang="en-IN" smtClean="0"/>
              <a:pPr/>
              <a:t>28-02-2021</a:t>
            </a:fld>
            <a:endParaRPr lang="en-IN"/>
          </a:p>
        </p:txBody>
      </p:sp>
      <p:sp>
        <p:nvSpPr>
          <p:cNvPr id="104867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D09D-8923-40FE-A185-B73EC4967C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6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1DBE-0E6A-4528-B52A-295C10EB4E8A}" type="datetimeFigureOut">
              <a:rPr lang="en-IN" smtClean="0"/>
              <a:pPr/>
              <a:t>28-02-2021</a:t>
            </a:fld>
            <a:endParaRPr lang="en-IN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D09D-8923-40FE-A185-B73EC4967C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y slide ">
  <p:cSld name="my slide 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Google Shape;14;p2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-3082834" y="0"/>
            <a:ext cx="18001460" cy="6975567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1" name="Google Shape;15;p2"/>
          <p:cNvSpPr txBox="1">
            <a:spLocks noGrp="1"/>
          </p:cNvSpPr>
          <p:nvPr>
            <p:ph type="ftr" idx="11"/>
          </p:nvPr>
        </p:nvSpPr>
        <p:spPr>
          <a:xfrm>
            <a:off x="8251371" y="48379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8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1DBE-0E6A-4528-B52A-295C10EB4E8A}" type="datetimeFigureOut">
              <a:rPr lang="en-IN" smtClean="0"/>
              <a:pPr/>
              <a:t>28-02-2021</a:t>
            </a:fld>
            <a:endParaRPr lang="en-IN"/>
          </a:p>
        </p:txBody>
      </p:sp>
      <p:sp>
        <p:nvSpPr>
          <p:cNvPr id="10485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D09D-8923-40FE-A185-B73EC4967C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80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1DBE-0E6A-4528-B52A-295C10EB4E8A}" type="datetimeFigureOut">
              <a:rPr lang="en-IN" smtClean="0"/>
              <a:pPr/>
              <a:t>28-02-2021</a:t>
            </a:fld>
            <a:endParaRPr lang="en-IN"/>
          </a:p>
        </p:txBody>
      </p:sp>
      <p:sp>
        <p:nvSpPr>
          <p:cNvPr id="10486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D09D-8923-40FE-A185-B73EC4967C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85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86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8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1DBE-0E6A-4528-B52A-295C10EB4E8A}" type="datetimeFigureOut">
              <a:rPr lang="en-IN" smtClean="0"/>
              <a:pPr/>
              <a:t>28-02-2021</a:t>
            </a:fld>
            <a:endParaRPr lang="en-IN"/>
          </a:p>
        </p:txBody>
      </p:sp>
      <p:sp>
        <p:nvSpPr>
          <p:cNvPr id="104868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8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D09D-8923-40FE-A185-B73EC4967C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91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2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4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1DBE-0E6A-4528-B52A-295C10EB4E8A}" type="datetimeFigureOut">
              <a:rPr lang="en-IN" smtClean="0"/>
              <a:pPr/>
              <a:t>28-02-2021</a:t>
            </a:fld>
            <a:endParaRPr lang="en-IN"/>
          </a:p>
        </p:txBody>
      </p:sp>
      <p:sp>
        <p:nvSpPr>
          <p:cNvPr id="104869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9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D09D-8923-40FE-A185-B73EC4967C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6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1DBE-0E6A-4528-B52A-295C10EB4E8A}" type="datetimeFigureOut">
              <a:rPr lang="en-IN" smtClean="0"/>
              <a:pPr/>
              <a:t>28-02-2021</a:t>
            </a:fld>
            <a:endParaRPr lang="en-IN"/>
          </a:p>
        </p:txBody>
      </p:sp>
      <p:sp>
        <p:nvSpPr>
          <p:cNvPr id="104866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D09D-8923-40FE-A185-B73EC4967C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1DBE-0E6A-4528-B52A-295C10EB4E8A}" type="datetimeFigureOut">
              <a:rPr lang="en-IN" smtClean="0"/>
              <a:pPr/>
              <a:t>28-02-2021</a:t>
            </a:fld>
            <a:endParaRPr lang="en-IN"/>
          </a:p>
        </p:txBody>
      </p:sp>
      <p:sp>
        <p:nvSpPr>
          <p:cNvPr id="104869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0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D09D-8923-40FE-A185-B73EC4967C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02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1DBE-0E6A-4528-B52A-295C10EB4E8A}" type="datetimeFigureOut">
              <a:rPr lang="en-IN" smtClean="0"/>
              <a:pPr/>
              <a:t>28-02-2021</a:t>
            </a:fld>
            <a:endParaRPr lang="en-IN"/>
          </a:p>
        </p:txBody>
      </p:sp>
      <p:sp>
        <p:nvSpPr>
          <p:cNvPr id="104870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0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D09D-8923-40FE-A185-B73EC4967C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69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104867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41DBE-0E6A-4528-B52A-295C10EB4E8A}" type="datetimeFigureOut">
              <a:rPr lang="en-IN" smtClean="0"/>
              <a:pPr/>
              <a:t>28-02-2021</a:t>
            </a:fld>
            <a:endParaRPr lang="en-IN"/>
          </a:p>
        </p:txBody>
      </p:sp>
      <p:sp>
        <p:nvSpPr>
          <p:cNvPr id="104867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7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D09D-8923-40FE-A185-B73EC4967CD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41DBE-0E6A-4528-B52A-295C10EB4E8A}" type="datetimeFigureOut">
              <a:rPr lang="en-IN" smtClean="0"/>
              <a:pPr/>
              <a:t>28-02-2021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BD09D-8923-40FE-A185-B73EC4967CD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Google Shape;332;p57"/>
          <p:cNvSpPr txBox="1"/>
          <p:nvPr/>
        </p:nvSpPr>
        <p:spPr>
          <a:xfrm>
            <a:off x="-174170" y="699797"/>
            <a:ext cx="6839338" cy="4217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2776"/>
              </a:buClr>
              <a:buSzPts val="3600"/>
            </a:pPr>
            <a:r>
              <a:rPr lang="en-US" sz="3600" b="1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Time Series Forecasting </a:t>
            </a:r>
            <a:endParaRPr dirty="0"/>
          </a:p>
          <a:p>
            <a:pPr>
              <a:buClr>
                <a:srgbClr val="002776"/>
              </a:buClr>
              <a:buSzPts val="3600"/>
            </a:pPr>
            <a:r>
              <a:rPr lang="en-US" sz="3600" b="1" dirty="0">
                <a:solidFill>
                  <a:srgbClr val="002776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lang="en-US" sz="1200" b="1" dirty="0">
              <a:solidFill>
                <a:srgbClr val="002776"/>
              </a:solidFill>
              <a:latin typeface="Georgia" panose="02040502050405020303" pitchFamily="18" charset="0"/>
              <a:ea typeface="Verdana"/>
              <a:cs typeface="Verdana"/>
              <a:sym typeface="Verdana"/>
            </a:endParaRPr>
          </a:p>
          <a:p>
            <a:pPr>
              <a:buClr>
                <a:srgbClr val="002776"/>
              </a:buClr>
              <a:buSzPts val="3600"/>
            </a:pPr>
            <a:r>
              <a:rPr lang="en-US" b="1" dirty="0">
                <a:latin typeface="Georgia" panose="02040502050405020303" pitchFamily="18" charset="0"/>
                <a:ea typeface="Verdana"/>
                <a:sym typeface="Verdana"/>
              </a:rPr>
              <a:t>Group Members:</a:t>
            </a:r>
          </a:p>
          <a:p>
            <a:pPr>
              <a:buClr>
                <a:srgbClr val="002776"/>
              </a:buClr>
              <a:buSzPts val="3600"/>
            </a:pPr>
            <a:endParaRPr lang="en-US" dirty="0">
              <a:latin typeface="Georgia" panose="02040502050405020303" pitchFamily="18" charset="0"/>
              <a:ea typeface="Verdana"/>
              <a:sym typeface="Verdana"/>
            </a:endParaRPr>
          </a:p>
          <a:p>
            <a:pPr>
              <a:buClr>
                <a:srgbClr val="002776"/>
              </a:buClr>
              <a:buSzPts val="3600"/>
            </a:pPr>
            <a:r>
              <a:rPr lang="en-US" dirty="0">
                <a:latin typeface="Georgia" panose="02040502050405020303" pitchFamily="18" charset="0"/>
                <a:ea typeface="Verdana"/>
                <a:sym typeface="Verdana"/>
              </a:rPr>
              <a:t>1- </a:t>
            </a:r>
            <a:r>
              <a:rPr lang="en-US" dirty="0" err="1">
                <a:latin typeface="Georgia" panose="02040502050405020303" pitchFamily="18" charset="0"/>
                <a:ea typeface="Verdana"/>
                <a:sym typeface="Verdana"/>
              </a:rPr>
              <a:t>Shreeraj</a:t>
            </a:r>
            <a:r>
              <a:rPr lang="en-US" dirty="0">
                <a:latin typeface="Georgia" panose="02040502050405020303" pitchFamily="18" charset="0"/>
                <a:ea typeface="Verdana"/>
                <a:sym typeface="Verdana"/>
              </a:rPr>
              <a:t> Kadam</a:t>
            </a:r>
          </a:p>
          <a:p>
            <a:pPr>
              <a:buClr>
                <a:srgbClr val="002776"/>
              </a:buClr>
              <a:buSzPts val="3600"/>
            </a:pPr>
            <a:r>
              <a:rPr lang="en-US" dirty="0">
                <a:latin typeface="Georgia" panose="02040502050405020303" pitchFamily="18" charset="0"/>
              </a:rPr>
              <a:t>2- Swapnil Kulkarni</a:t>
            </a:r>
          </a:p>
          <a:p>
            <a:pPr>
              <a:buClr>
                <a:srgbClr val="002776"/>
              </a:buClr>
              <a:buSzPts val="3600"/>
            </a:pPr>
            <a:r>
              <a:rPr lang="en-US" dirty="0">
                <a:latin typeface="Georgia" panose="02040502050405020303" pitchFamily="18" charset="0"/>
              </a:rPr>
              <a:t>3- Prateek Das</a:t>
            </a:r>
          </a:p>
          <a:p>
            <a:pPr>
              <a:buClr>
                <a:srgbClr val="002776"/>
              </a:buClr>
              <a:buSzPts val="3600"/>
            </a:pPr>
            <a:r>
              <a:rPr lang="en-US" dirty="0">
                <a:latin typeface="Georgia" panose="02040502050405020303" pitchFamily="18" charset="0"/>
              </a:rPr>
              <a:t>4- Ravi  Bagul</a:t>
            </a:r>
          </a:p>
          <a:p>
            <a:pPr>
              <a:buClr>
                <a:srgbClr val="002776"/>
              </a:buClr>
              <a:buSzPts val="3600"/>
            </a:pPr>
            <a:r>
              <a:rPr lang="en-US" dirty="0">
                <a:latin typeface="Georgia" panose="02040502050405020303" pitchFamily="18" charset="0"/>
              </a:rPr>
              <a:t>5- Gokul </a:t>
            </a:r>
            <a:r>
              <a:rPr lang="en-US" dirty="0" err="1">
                <a:latin typeface="Georgia" panose="02040502050405020303" pitchFamily="18" charset="0"/>
              </a:rPr>
              <a:t>Avhad</a:t>
            </a:r>
            <a:endParaRPr lang="en-US" dirty="0">
              <a:latin typeface="Georgia" panose="02040502050405020303" pitchFamily="18" charset="0"/>
            </a:endParaRPr>
          </a:p>
          <a:p>
            <a:pPr>
              <a:buClr>
                <a:srgbClr val="002776"/>
              </a:buClr>
              <a:buSzPts val="3600"/>
            </a:pPr>
            <a:r>
              <a:rPr lang="en-US" dirty="0">
                <a:latin typeface="Georgia" panose="02040502050405020303" pitchFamily="18" charset="0"/>
              </a:rPr>
              <a:t>6- Pawan Shetty</a:t>
            </a:r>
            <a:endParaRPr dirty="0">
              <a:latin typeface="Georgia" panose="02040502050405020303" pitchFamily="18" charset="0"/>
            </a:endParaRPr>
          </a:p>
          <a:p>
            <a:pPr>
              <a:buClr>
                <a:srgbClr val="002776"/>
              </a:buClr>
              <a:buSzPts val="2400"/>
            </a:pPr>
            <a:endParaRPr dirty="0">
              <a:latin typeface="Georgia" panose="02040502050405020303" pitchFamily="18" charset="0"/>
            </a:endParaRPr>
          </a:p>
          <a:p>
            <a:pPr>
              <a:buClr>
                <a:srgbClr val="002776"/>
              </a:buClr>
              <a:buSzPts val="2400"/>
            </a:pPr>
            <a:r>
              <a:rPr lang="en-US" b="1" dirty="0">
                <a:latin typeface="Georgia" panose="02040502050405020303" pitchFamily="18" charset="0"/>
                <a:ea typeface="Verdana"/>
                <a:sym typeface="Verdana"/>
              </a:rPr>
              <a:t>Project Mentor</a:t>
            </a:r>
            <a:r>
              <a:rPr lang="en-US" dirty="0">
                <a:latin typeface="Georgia" panose="02040502050405020303" pitchFamily="18" charset="0"/>
                <a:ea typeface="Verdana"/>
                <a:sym typeface="Verdana"/>
              </a:rPr>
              <a:t> – Ms. </a:t>
            </a:r>
            <a:r>
              <a:rPr lang="en-US" dirty="0" err="1">
                <a:latin typeface="Georgia" panose="02040502050405020303" pitchFamily="18" charset="0"/>
                <a:ea typeface="Verdana"/>
                <a:sym typeface="Verdana"/>
              </a:rPr>
              <a:t>Munmum</a:t>
            </a:r>
            <a:r>
              <a:rPr lang="en-US" dirty="0">
                <a:latin typeface="Georgia" panose="02040502050405020303" pitchFamily="18" charset="0"/>
                <a:ea typeface="Verdana"/>
                <a:sym typeface="Verdana"/>
              </a:rPr>
              <a:t> Bhagat</a:t>
            </a:r>
          </a:p>
          <a:p>
            <a:pPr>
              <a:buClr>
                <a:srgbClr val="002776"/>
              </a:buClr>
              <a:buSzPts val="2400"/>
            </a:pPr>
            <a:endParaRPr lang="en-US" dirty="0">
              <a:latin typeface="Verdana"/>
              <a:ea typeface="Verdana"/>
              <a:sym typeface="Verdana"/>
            </a:endParaRPr>
          </a:p>
          <a:p>
            <a:pPr>
              <a:buClr>
                <a:srgbClr val="002776"/>
              </a:buClr>
              <a:buSzPts val="2400"/>
            </a:pPr>
            <a:endParaRPr lang="en-US" sz="2400" b="1" dirty="0">
              <a:solidFill>
                <a:srgbClr val="002776"/>
              </a:solidFill>
              <a:latin typeface="Verdana"/>
              <a:ea typeface="Verdana"/>
              <a:sym typeface="Verdana"/>
            </a:endParaRPr>
          </a:p>
          <a:p>
            <a:pPr>
              <a:buClr>
                <a:srgbClr val="002776"/>
              </a:buClr>
              <a:buSzPts val="2400"/>
            </a:pPr>
            <a:endParaRPr lang="en-US" sz="2400" b="1" dirty="0">
              <a:solidFill>
                <a:srgbClr val="002776"/>
              </a:solidFill>
              <a:latin typeface="Verdana"/>
              <a:ea typeface="Verdana"/>
              <a:sym typeface="Verdana"/>
            </a:endParaRPr>
          </a:p>
          <a:p>
            <a:pPr>
              <a:buClr>
                <a:srgbClr val="002776"/>
              </a:buClr>
              <a:buSzPts val="2400"/>
            </a:pPr>
            <a:endParaRPr dirty="0"/>
          </a:p>
        </p:txBody>
      </p:sp>
      <p:pic>
        <p:nvPicPr>
          <p:cNvPr id="2097153" name="Google Shape;333;p57"/>
          <p:cNvPicPr preferRelativeResize="0">
            <a:picLocks/>
          </p:cNvPicPr>
          <p:nvPr/>
        </p:nvPicPr>
        <p:blipFill rotWithShape="1">
          <a:blip r:embed="rId3" cstate="print">
            <a:alphaModFix/>
          </a:blip>
          <a:srcRect/>
          <a:stretch>
            <a:fillRect/>
          </a:stretch>
        </p:blipFill>
        <p:spPr>
          <a:xfrm>
            <a:off x="9224065" y="102560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3" name="Google Shape;334;p57"/>
          <p:cNvSpPr txBox="1"/>
          <p:nvPr/>
        </p:nvSpPr>
        <p:spPr>
          <a:xfrm>
            <a:off x="4220901" y="5266481"/>
            <a:ext cx="33566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dirty="0"/>
          </a:p>
        </p:txBody>
      </p:sp>
      <p:pic>
        <p:nvPicPr>
          <p:cNvPr id="2097154" name="Graphic 2" descr="Bar char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886" y="1632856"/>
            <a:ext cx="4366727" cy="33683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Google Shape;370;p62"/>
          <p:cNvSpPr txBox="1"/>
          <p:nvPr/>
        </p:nvSpPr>
        <p:spPr>
          <a:xfrm>
            <a:off x="1524001" y="0"/>
            <a:ext cx="8503149" cy="858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2776"/>
              </a:buClr>
              <a:buSzPts val="2800"/>
            </a:pPr>
            <a:r>
              <a:rPr lang="en-US" sz="2800" b="1" dirty="0">
                <a:solidFill>
                  <a:srgbClr val="002060"/>
                </a:solidFill>
              </a:rPr>
              <a:t>Plots Created during the process of EDA</a:t>
            </a:r>
          </a:p>
          <a:p>
            <a:pPr>
              <a:buClr>
                <a:srgbClr val="002776"/>
              </a:buClr>
              <a:buSzPts val="2800"/>
            </a:pPr>
            <a:endParaRPr dirty="0"/>
          </a:p>
        </p:txBody>
      </p:sp>
      <p:sp>
        <p:nvSpPr>
          <p:cNvPr id="1048630" name="Google Shape;371;p62"/>
          <p:cNvSpPr/>
          <p:nvPr/>
        </p:nvSpPr>
        <p:spPr>
          <a:xfrm>
            <a:off x="1663808" y="958781"/>
            <a:ext cx="8533972" cy="558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 algn="just">
              <a:buClr>
                <a:srgbClr val="385623"/>
              </a:buClr>
              <a:buSzPts val="1600"/>
              <a:buFont typeface="Arial"/>
              <a:buChar char="•"/>
            </a:pPr>
            <a:endParaRPr lang="en-US" sz="1700" dirty="0">
              <a:solidFill>
                <a:srgbClr val="385623"/>
              </a:solidFill>
              <a:latin typeface="Georgia" panose="02040502050405020303" pitchFamily="18" charset="0"/>
              <a:ea typeface="Verdana"/>
              <a:sym typeface="Verdana"/>
            </a:endParaRPr>
          </a:p>
          <a:p>
            <a:pPr marL="285750" indent="-285750" algn="just">
              <a:buClr>
                <a:srgbClr val="385623"/>
              </a:buClr>
              <a:buSzPts val="1600"/>
              <a:buFont typeface="Arial"/>
              <a:buChar char="•"/>
            </a:pPr>
            <a:endParaRPr lang="en-US" sz="1700" dirty="0">
              <a:solidFill>
                <a:srgbClr val="385623"/>
              </a:solidFill>
              <a:latin typeface="Georgia" panose="02040502050405020303" pitchFamily="18" charset="0"/>
              <a:ea typeface="Verdana"/>
              <a:sym typeface="Verdana"/>
            </a:endParaRPr>
          </a:p>
          <a:p>
            <a:pPr marL="285750" indent="-285750" algn="just">
              <a:buClr>
                <a:srgbClr val="385623"/>
              </a:buClr>
              <a:buSzPts val="1600"/>
              <a:buFont typeface="Arial"/>
              <a:buChar char="•"/>
            </a:pPr>
            <a:endParaRPr lang="en-US" sz="1700" dirty="0">
              <a:solidFill>
                <a:srgbClr val="385623"/>
              </a:solidFill>
              <a:latin typeface="Georgia" panose="02040502050405020303" pitchFamily="18" charset="0"/>
              <a:ea typeface="Verdana"/>
              <a:sym typeface="Verdana"/>
            </a:endParaRPr>
          </a:p>
          <a:p>
            <a:pPr marL="285750" indent="-285750" algn="just">
              <a:buClr>
                <a:srgbClr val="385623"/>
              </a:buClr>
              <a:buSzPts val="1600"/>
              <a:buFont typeface="Arial"/>
              <a:buChar char="•"/>
            </a:pPr>
            <a:endParaRPr lang="en-US" sz="1600" dirty="0">
              <a:solidFill>
                <a:srgbClr val="385623"/>
              </a:solidFill>
              <a:latin typeface="Georgia" panose="02040502050405020303" pitchFamily="18" charset="0"/>
              <a:ea typeface="Verdana"/>
              <a:sym typeface="Verdana"/>
            </a:endParaRPr>
          </a:p>
          <a:p>
            <a:pPr algn="just">
              <a:buClr>
                <a:srgbClr val="385623"/>
              </a:buClr>
              <a:buSzPts val="1600"/>
            </a:pPr>
            <a:r>
              <a:rPr lang="en-US" dirty="0">
                <a:latin typeface="Georgia" panose="02040502050405020303" pitchFamily="18" charset="0"/>
              </a:rPr>
              <a:t> </a:t>
            </a:r>
            <a:endParaRPr dirty="0">
              <a:latin typeface="Georgia" panose="02040502050405020303" pitchFamily="18" charset="0"/>
            </a:endParaRPr>
          </a:p>
          <a:p>
            <a:pPr marL="285750" indent="-184150" algn="just">
              <a:buClr>
                <a:schemeClr val="dk1"/>
              </a:buClr>
              <a:buSzPts val="1600"/>
            </a:pPr>
            <a:endParaRPr sz="1600" i="1" dirty="0">
              <a:solidFill>
                <a:srgbClr val="385623"/>
              </a:solidFill>
              <a:latin typeface="Georgia" panose="02040502050405020303" pitchFamily="18" charset="0"/>
              <a:ea typeface="Verdana"/>
              <a:cs typeface="Verdana"/>
              <a:sym typeface="Verdana"/>
            </a:endParaRPr>
          </a:p>
          <a:p>
            <a:pPr algn="just"/>
            <a:endParaRPr sz="1600" i="1" dirty="0">
              <a:solidFill>
                <a:srgbClr val="385623"/>
              </a:solidFill>
              <a:latin typeface="Georgia" panose="02040502050405020303" pitchFamily="18" charset="0"/>
              <a:ea typeface="Verdana"/>
              <a:cs typeface="Verdana"/>
              <a:sym typeface="Verdana"/>
            </a:endParaRPr>
          </a:p>
          <a:p>
            <a:pPr lvl="1" algn="just"/>
            <a:endParaRPr sz="1600" i="1" dirty="0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97168" name="Google Shape;372;p62"/>
          <p:cNvPicPr preferRelativeResize="0">
            <a:picLocks/>
          </p:cNvPicPr>
          <p:nvPr/>
        </p:nvPicPr>
        <p:blipFill rotWithShape="1">
          <a:blip r:embed="rId3" cstate="print">
            <a:alphaModFix/>
          </a:blip>
          <a:srcRect/>
          <a:stretch>
            <a:fillRect/>
          </a:stretch>
        </p:blipFill>
        <p:spPr>
          <a:xfrm>
            <a:off x="9295755" y="100246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31" name="Google Shape;373;p62"/>
          <p:cNvSpPr txBox="1"/>
          <p:nvPr/>
        </p:nvSpPr>
        <p:spPr>
          <a:xfrm>
            <a:off x="1791129" y="611848"/>
            <a:ext cx="7710544" cy="75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dirty="0"/>
          </a:p>
          <a:p>
            <a:r>
              <a:rPr lang="en-US" b="1" dirty="0"/>
              <a:t>Weekday wise distribution using a line chart</a:t>
            </a:r>
            <a:endParaRPr lang="en-US" dirty="0"/>
          </a:p>
          <a:p>
            <a:endParaRPr dirty="0"/>
          </a:p>
        </p:txBody>
      </p:sp>
      <p:pic>
        <p:nvPicPr>
          <p:cNvPr id="2097169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954" y="1326143"/>
            <a:ext cx="7175241" cy="484725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3683" y="1017917"/>
            <a:ext cx="11136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2060"/>
                </a:solidFill>
                <a:latin typeface="Arial Black" pitchFamily="34" charset="0"/>
              </a:rPr>
              <a:t>Making data uniformly spaced</a:t>
            </a:r>
          </a:p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7365" y="2027207"/>
            <a:ext cx="5512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400" dirty="0" smtClean="0"/>
              <a:t>Data contains 2617 values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NA values present is 244</a:t>
            </a:r>
          </a:p>
          <a:p>
            <a:pPr marL="342900" indent="-342900"/>
            <a:r>
              <a:rPr lang="en-US" sz="2400" dirty="0" smtClean="0"/>
              <a:t>3) 	Filled the </a:t>
            </a:r>
            <a:r>
              <a:rPr lang="en-US" sz="2400" dirty="0" err="1" smtClean="0"/>
              <a:t>na</a:t>
            </a:r>
            <a:r>
              <a:rPr lang="en-US" sz="2400" dirty="0" smtClean="0"/>
              <a:t> values interpolate method.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" y="1346200"/>
            <a:ext cx="11847513" cy="416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90113"/>
            <a:ext cx="11179834" cy="52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1102" y="2286000"/>
            <a:ext cx="7608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1) The Data is not stationary , Data is made stationary via seasonal differencing.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61449" y="1155940"/>
            <a:ext cx="35195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  <a:latin typeface="Arial Black" pitchFamily="34" charset="0"/>
              </a:rPr>
              <a:t>Additional EDA</a:t>
            </a:r>
            <a:endParaRPr lang="en-US" sz="3200" dirty="0">
              <a:solidFill>
                <a:srgbClr val="002060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1923068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rial Rounded MT Bold" pitchFamily="34" charset="0"/>
              </a:rPr>
              <a:t>ADF statistic: -14.064971</a:t>
            </a:r>
          </a:p>
          <a:p>
            <a:r>
              <a:rPr lang="en-US" sz="2800" dirty="0" smtClean="0">
                <a:latin typeface="Arial Rounded MT Bold" pitchFamily="34" charset="0"/>
              </a:rPr>
              <a:t>p-value:0.000000</a:t>
            </a:r>
          </a:p>
          <a:p>
            <a:r>
              <a:rPr lang="en-US" sz="2800" dirty="0" smtClean="0">
                <a:latin typeface="Arial Rounded MT Bold" pitchFamily="34" charset="0"/>
              </a:rPr>
              <a:t>Critical Values:</a:t>
            </a:r>
          </a:p>
          <a:p>
            <a:r>
              <a:rPr lang="en-US" sz="2800" dirty="0" smtClean="0">
                <a:latin typeface="Arial Rounded MT Bold" pitchFamily="34" charset="0"/>
              </a:rPr>
              <a:t>	1%:-3.433</a:t>
            </a:r>
          </a:p>
          <a:p>
            <a:r>
              <a:rPr lang="en-US" sz="2800" dirty="0" smtClean="0">
                <a:latin typeface="Arial Rounded MT Bold" pitchFamily="34" charset="0"/>
              </a:rPr>
              <a:t>	5%:-2.863</a:t>
            </a:r>
          </a:p>
          <a:p>
            <a:r>
              <a:rPr lang="en-US" sz="2800" dirty="0" smtClean="0">
                <a:latin typeface="Arial Rounded MT Bold" pitchFamily="34" charset="0"/>
              </a:rPr>
              <a:t>	10%:-2.567</a:t>
            </a:r>
            <a:endParaRPr lang="en-US" sz="2800" dirty="0">
              <a:latin typeface="Arial Rounded MT Bold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27901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rgbClr val="002060"/>
                </a:solidFill>
                <a:latin typeface="Arial Black" pitchFamily="34" charset="0"/>
              </a:rPr>
              <a:t>Adfuller</a:t>
            </a:r>
            <a:r>
              <a:rPr lang="en-US" sz="3200" dirty="0" smtClean="0">
                <a:solidFill>
                  <a:srgbClr val="002060"/>
                </a:solidFill>
                <a:latin typeface="Arial Black" pitchFamily="34" charset="0"/>
              </a:rPr>
              <a:t> Test Results</a:t>
            </a:r>
          </a:p>
          <a:p>
            <a:pPr algn="ctr"/>
            <a:endParaRPr lang="en-US" sz="3200" dirty="0">
              <a:solidFill>
                <a:srgbClr val="002060"/>
              </a:solidFill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637229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 Rounded MT Bold" pitchFamily="34" charset="0"/>
              </a:rPr>
              <a:t>This proved that the data is stationary</a:t>
            </a:r>
          </a:p>
          <a:p>
            <a:endParaRPr lang="en-US" sz="2800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7261" y="707367"/>
            <a:ext cx="8893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2060"/>
                </a:solidFill>
                <a:latin typeface="Arial Black" pitchFamily="34" charset="0"/>
              </a:rPr>
              <a:t>Time plot after making Data stationary</a:t>
            </a:r>
            <a:endParaRPr lang="en-US" sz="2800" dirty="0">
              <a:solidFill>
                <a:srgbClr val="002060"/>
              </a:solidFill>
              <a:latin typeface="Arial Black" pitchFamily="34" charset="0"/>
            </a:endParaRPr>
          </a:p>
        </p:txBody>
      </p:sp>
      <p:pic>
        <p:nvPicPr>
          <p:cNvPr id="3" name="Picture 2" descr="Figure 2021-02-28 0853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995" y="1854396"/>
            <a:ext cx="8945593" cy="359749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7261" y="707367"/>
            <a:ext cx="88938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2060"/>
                </a:solidFill>
                <a:latin typeface="Arial Black" pitchFamily="34" charset="0"/>
              </a:rPr>
              <a:t>ACF and PACF plots</a:t>
            </a:r>
          </a:p>
          <a:p>
            <a:pPr algn="ctr"/>
            <a:endParaRPr lang="en-US" sz="2800" dirty="0">
              <a:solidFill>
                <a:srgbClr val="002060"/>
              </a:solidFill>
              <a:latin typeface="Arial Black" pitchFamily="34" charset="0"/>
            </a:endParaRPr>
          </a:p>
        </p:txBody>
      </p:sp>
      <p:pic>
        <p:nvPicPr>
          <p:cNvPr id="3" name="Picture 2" descr="Figure 2021-02-28 0858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99" y="1752809"/>
            <a:ext cx="5572664" cy="3352381"/>
          </a:xfrm>
          <a:prstGeom prst="rect">
            <a:avLst/>
          </a:prstGeom>
        </p:spPr>
      </p:pic>
      <p:pic>
        <p:nvPicPr>
          <p:cNvPr id="4" name="Picture 3" descr="Figure 2021-02-28 0858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766" y="1752809"/>
            <a:ext cx="5607170" cy="335238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7261" y="707367"/>
            <a:ext cx="8893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2060"/>
                </a:solidFill>
                <a:latin typeface="Arial Black" pitchFamily="34" charset="0"/>
              </a:rPr>
              <a:t>Decomposition plot</a:t>
            </a:r>
            <a:endParaRPr lang="en-US" sz="2800" dirty="0">
              <a:solidFill>
                <a:srgbClr val="002060"/>
              </a:solidFill>
              <a:latin typeface="Arial Black" pitchFamily="34" charset="0"/>
            </a:endParaRPr>
          </a:p>
        </p:txBody>
      </p:sp>
      <p:pic>
        <p:nvPicPr>
          <p:cNvPr id="3" name="Picture 2" descr="Figure 2021-02-28 0900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283" y="1651222"/>
            <a:ext cx="8816195" cy="355555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7261" y="707367"/>
            <a:ext cx="8893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002060"/>
                </a:solidFill>
                <a:latin typeface="Arial Black" pitchFamily="34" charset="0"/>
              </a:rPr>
              <a:t>Model Building</a:t>
            </a:r>
            <a:endParaRPr lang="en-US" sz="2800" dirty="0">
              <a:solidFill>
                <a:srgbClr val="002060"/>
              </a:solidFill>
              <a:latin typeface="Arial Black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08958" y="1593131"/>
          <a:ext cx="4977442" cy="500607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84408"/>
                <a:gridCol w="2493034"/>
              </a:tblGrid>
              <a:tr h="5605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RMSE Value</a:t>
                      </a:r>
                      <a:endParaRPr lang="en-US" dirty="0"/>
                    </a:p>
                  </a:txBody>
                  <a:tcPr/>
                </a:tc>
              </a:tr>
              <a:tr h="5605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Linear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200.134</a:t>
                      </a:r>
                      <a:endParaRPr lang="en-US" dirty="0"/>
                    </a:p>
                  </a:txBody>
                  <a:tcPr/>
                </a:tc>
              </a:tr>
              <a:tr h="5605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Exponential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170.712</a:t>
                      </a:r>
                      <a:endParaRPr lang="en-US" dirty="0"/>
                    </a:p>
                  </a:txBody>
                  <a:tcPr/>
                </a:tc>
              </a:tr>
              <a:tr h="5605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Quadratic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250.34435</a:t>
                      </a:r>
                      <a:endParaRPr lang="en-US" dirty="0"/>
                    </a:p>
                  </a:txBody>
                  <a:tcPr/>
                </a:tc>
              </a:tr>
              <a:tr h="5605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Additive seasonality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120.784</a:t>
                      </a:r>
                      <a:endParaRPr lang="en-US" dirty="0"/>
                    </a:p>
                  </a:txBody>
                  <a:tcPr/>
                </a:tc>
              </a:tr>
              <a:tr h="7344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Additive Seasonality Quadratic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160.236</a:t>
                      </a:r>
                      <a:endParaRPr lang="en-US" dirty="0"/>
                    </a:p>
                  </a:txBody>
                  <a:tcPr/>
                </a:tc>
              </a:tr>
              <a:tr h="7344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Multiplicative Seasonality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114.442</a:t>
                      </a:r>
                      <a:endParaRPr lang="en-US" dirty="0"/>
                    </a:p>
                  </a:txBody>
                  <a:tcPr/>
                </a:tc>
              </a:tr>
              <a:tr h="7344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Multiplicative Additive Seasonality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109.334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613583" y="1517717"/>
          <a:ext cx="4977442" cy="50998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84408"/>
                <a:gridCol w="2493034"/>
              </a:tblGrid>
              <a:tr h="4253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RMSE Value</a:t>
                      </a:r>
                      <a:endParaRPr lang="en-US" dirty="0"/>
                    </a:p>
                  </a:txBody>
                  <a:tcPr/>
                </a:tc>
              </a:tr>
              <a:tr h="7444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Simple Exponential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98.1</a:t>
                      </a:r>
                      <a:endParaRPr lang="en-US" dirty="0"/>
                    </a:p>
                  </a:txBody>
                  <a:tcPr/>
                </a:tc>
              </a:tr>
              <a:tr h="4253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Holt 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135.446</a:t>
                      </a:r>
                      <a:endParaRPr lang="en-US" dirty="0"/>
                    </a:p>
                  </a:txBody>
                  <a:tcPr/>
                </a:tc>
              </a:tr>
              <a:tr h="8461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Holts Exp</a:t>
                      </a:r>
                      <a:r>
                        <a:rPr lang="en-US" baseline="0" dirty="0" smtClean="0"/>
                        <a:t> and Additive Seasonality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97.11</a:t>
                      </a:r>
                      <a:endParaRPr lang="en-US" dirty="0"/>
                    </a:p>
                  </a:txBody>
                  <a:tcPr/>
                </a:tc>
              </a:tr>
              <a:tr h="42537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Arima</a:t>
                      </a:r>
                      <a:r>
                        <a:rPr lang="en-US" dirty="0" smtClean="0"/>
                        <a:t> (1,0,1)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80.2</a:t>
                      </a:r>
                      <a:endParaRPr lang="en-US" dirty="0"/>
                    </a:p>
                  </a:txBody>
                  <a:tcPr/>
                </a:tc>
              </a:tr>
              <a:tr h="7444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Arima</a:t>
                      </a:r>
                      <a:r>
                        <a:rPr lang="en-US" dirty="0" smtClean="0"/>
                        <a:t> (1,1,1)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97.1</a:t>
                      </a:r>
                      <a:endParaRPr lang="en-US" dirty="0"/>
                    </a:p>
                  </a:txBody>
                  <a:tcPr/>
                </a:tc>
              </a:tr>
              <a:tr h="74440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Sarima</a:t>
                      </a:r>
                      <a:r>
                        <a:rPr lang="en-US" dirty="0" smtClean="0"/>
                        <a:t> (1,1,1)(1,1,1,24)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56.34</a:t>
                      </a:r>
                      <a:endParaRPr lang="en-US" dirty="0"/>
                    </a:p>
                  </a:txBody>
                  <a:tcPr/>
                </a:tc>
              </a:tr>
              <a:tr h="7444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Sarima</a:t>
                      </a:r>
                      <a:r>
                        <a:rPr lang="en-US" dirty="0" smtClean="0"/>
                        <a:t> (1,0,1)(1,0,1,24)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41.23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339;p58"/>
          <p:cNvSpPr txBox="1"/>
          <p:nvPr/>
        </p:nvSpPr>
        <p:spPr>
          <a:xfrm>
            <a:off x="1524001" y="112649"/>
            <a:ext cx="350712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Business Problem:</a:t>
            </a:r>
            <a:endParaRPr dirty="0"/>
          </a:p>
        </p:txBody>
      </p:sp>
      <p:sp>
        <p:nvSpPr>
          <p:cNvPr id="1048592" name="Google Shape;340;p58"/>
          <p:cNvSpPr txBox="1"/>
          <p:nvPr/>
        </p:nvSpPr>
        <p:spPr>
          <a:xfrm>
            <a:off x="1503765" y="3632941"/>
            <a:ext cx="897904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1" dirty="0"/>
              <a:t>.</a:t>
            </a:r>
            <a:endParaRPr lang="en-US" dirty="0"/>
          </a:p>
          <a:p>
            <a:r>
              <a:rPr lang="en-US" b="1" dirty="0"/>
              <a:t> 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dirty="0"/>
          </a:p>
        </p:txBody>
      </p:sp>
      <p:sp>
        <p:nvSpPr>
          <p:cNvPr id="1048593" name="Google Shape;341;p58"/>
          <p:cNvSpPr txBox="1"/>
          <p:nvPr/>
        </p:nvSpPr>
        <p:spPr>
          <a:xfrm>
            <a:off x="1503765" y="635869"/>
            <a:ext cx="7743463" cy="1677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lang="en-US" sz="1600" dirty="0">
              <a:latin typeface="Georgia" panose="02040502050405020303" pitchFamily="18" charset="0"/>
            </a:endParaRPr>
          </a:p>
          <a:p>
            <a:pPr lvl="0"/>
            <a:r>
              <a:rPr lang="en-US" sz="1600" dirty="0">
                <a:latin typeface="Georgia" panose="02040502050405020303" pitchFamily="18" charset="0"/>
              </a:rPr>
              <a:t>To understand the Air Quality in Delhi, in particular we are looking at the Particulate Matter presence in the Air,  The given date expands for a period of over 4 months. The dataset has hourly measures of PM values</a:t>
            </a:r>
          </a:p>
          <a:p>
            <a:pPr lvl="0"/>
            <a:endParaRPr lang="en-US" sz="1600" dirty="0">
              <a:latin typeface="Georgia" panose="02040502050405020303" pitchFamily="18" charset="0"/>
            </a:endParaRPr>
          </a:p>
          <a:p>
            <a:pPr lvl="0"/>
            <a:r>
              <a:rPr lang="en-US" sz="1600" dirty="0">
                <a:solidFill>
                  <a:srgbClr val="202124"/>
                </a:solidFill>
                <a:latin typeface="Georgia" panose="02040502050405020303" pitchFamily="18" charset="0"/>
              </a:rPr>
              <a:t>(Fine particles (</a:t>
            </a:r>
            <a:r>
              <a:rPr lang="en-US" sz="1600" b="1" dirty="0">
                <a:solidFill>
                  <a:srgbClr val="202124"/>
                </a:solidFill>
                <a:latin typeface="Georgia" panose="02040502050405020303" pitchFamily="18" charset="0"/>
              </a:rPr>
              <a:t>PM</a:t>
            </a:r>
            <a:r>
              <a:rPr lang="en-US" sz="1600" b="1" baseline="-25000" dirty="0">
                <a:solidFill>
                  <a:srgbClr val="202124"/>
                </a:solidFill>
                <a:latin typeface="Georgia" panose="02040502050405020303" pitchFamily="18" charset="0"/>
              </a:rPr>
              <a:t>2.5</a:t>
            </a:r>
            <a:r>
              <a:rPr lang="en-US" sz="1600" dirty="0">
                <a:solidFill>
                  <a:srgbClr val="202124"/>
                </a:solidFill>
                <a:latin typeface="Georgia" panose="02040502050405020303" pitchFamily="18" charset="0"/>
              </a:rPr>
              <a:t>) pose the greatest health risk. These fine particles can get deep into lungs and some may even get into the bloodstream. Exposure to these particles can affect a person's lungs and heart)</a:t>
            </a:r>
            <a:endParaRPr sz="1600" dirty="0">
              <a:latin typeface="Georgia" panose="02040502050405020303" pitchFamily="18" charset="0"/>
            </a:endParaRPr>
          </a:p>
        </p:txBody>
      </p:sp>
      <p:sp>
        <p:nvSpPr>
          <p:cNvPr id="1048594" name="Google Shape;342;p58"/>
          <p:cNvSpPr txBox="1"/>
          <p:nvPr/>
        </p:nvSpPr>
        <p:spPr>
          <a:xfrm>
            <a:off x="1524001" y="2903092"/>
            <a:ext cx="6298163" cy="276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+mj-lt"/>
                <a:ea typeface="Century Gothic"/>
                <a:cs typeface="Century Gothic"/>
                <a:sym typeface="Century Gothic"/>
              </a:rPr>
              <a:t>Objective:</a:t>
            </a:r>
          </a:p>
          <a:p>
            <a:endParaRPr lang="en-US" sz="2400" b="1" dirty="0">
              <a:solidFill>
                <a:schemeClr val="accent5">
                  <a:lumMod val="50000"/>
                </a:schemeClr>
              </a:solidFill>
              <a:latin typeface="+mj-lt"/>
              <a:ea typeface="Century Gothic"/>
              <a:cs typeface="Century Gothic"/>
              <a:sym typeface="Century Gothic"/>
            </a:endParaRPr>
          </a:p>
          <a:p>
            <a:r>
              <a:rPr lang="en-US" sz="1600" dirty="0">
                <a:latin typeface="Georgia" panose="02040502050405020303" pitchFamily="18" charset="0"/>
                <a:ea typeface="Century Gothic"/>
                <a:cs typeface="Century Gothic"/>
                <a:sym typeface="Century Gothic"/>
              </a:rPr>
              <a:t>Our Objective is to predict / forecast the value of PM presence in the air over the period of next 24 hours in Delhi.</a:t>
            </a:r>
          </a:p>
          <a:p>
            <a:endParaRPr lang="en-US" sz="2400" b="1" dirty="0">
              <a:solidFill>
                <a:schemeClr val="accent5">
                  <a:lumMod val="50000"/>
                </a:schemeClr>
              </a:solidFill>
              <a:latin typeface="+mj-lt"/>
              <a:sym typeface="Century Gothic"/>
            </a:endParaRPr>
          </a:p>
          <a:p>
            <a:endParaRPr sz="2400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2097155" name="Google Shape;343;p58"/>
          <p:cNvPicPr preferRelativeResize="0">
            <a:picLocks/>
          </p:cNvPicPr>
          <p:nvPr/>
        </p:nvPicPr>
        <p:blipFill rotWithShape="1">
          <a:blip r:embed="rId3" cstate="print">
            <a:alphaModFix/>
          </a:blip>
          <a:srcRect/>
          <a:stretch>
            <a:fillRect/>
          </a:stretch>
        </p:blipFill>
        <p:spPr>
          <a:xfrm>
            <a:off x="9295755" y="100246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95" name="Google Shape;344;p58"/>
          <p:cNvSpPr txBox="1"/>
          <p:nvPr/>
        </p:nvSpPr>
        <p:spPr>
          <a:xfrm>
            <a:off x="1651323" y="856527"/>
            <a:ext cx="14699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/>
          </a:p>
        </p:txBody>
      </p:sp>
      <p:pic>
        <p:nvPicPr>
          <p:cNvPr id="2097156" name="Graphic 2" descr="Bullsey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0115" y="3013789"/>
            <a:ext cx="1978089" cy="209244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Google Shape;394;p65"/>
          <p:cNvSpPr txBox="1"/>
          <p:nvPr/>
        </p:nvSpPr>
        <p:spPr>
          <a:xfrm>
            <a:off x="4695009" y="2943398"/>
            <a:ext cx="327608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dirty="0"/>
          </a:p>
        </p:txBody>
      </p:sp>
      <p:pic>
        <p:nvPicPr>
          <p:cNvPr id="2097173" name="Google Shape;395;p65"/>
          <p:cNvPicPr preferRelativeResize="0">
            <a:picLocks/>
          </p:cNvPicPr>
          <p:nvPr/>
        </p:nvPicPr>
        <p:blipFill rotWithShape="1">
          <a:blip r:embed="rId3" cstate="print">
            <a:alphaModFix/>
          </a:blip>
          <a:srcRect/>
          <a:stretch>
            <a:fillRect/>
          </a:stretch>
        </p:blipFill>
        <p:spPr>
          <a:xfrm>
            <a:off x="9295755" y="100246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41" name="TextBox 1"/>
          <p:cNvSpPr txBox="1"/>
          <p:nvPr/>
        </p:nvSpPr>
        <p:spPr>
          <a:xfrm>
            <a:off x="1878563" y="511605"/>
            <a:ext cx="724988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Model – </a:t>
            </a:r>
            <a:r>
              <a:rPr lang="en-US" sz="2800" b="1" dirty="0" smtClean="0">
                <a:solidFill>
                  <a:srgbClr val="002060"/>
                </a:solidFill>
              </a:rPr>
              <a:t>SARIMA</a:t>
            </a:r>
            <a:endParaRPr lang="en-US" sz="2800" b="1" dirty="0">
              <a:solidFill>
                <a:srgbClr val="002060"/>
              </a:solidFill>
            </a:endParaRPr>
          </a:p>
          <a:p>
            <a:endParaRPr lang="en-US" sz="2800" b="1" dirty="0">
              <a:solidFill>
                <a:srgbClr val="002060"/>
              </a:solidFill>
            </a:endParaRPr>
          </a:p>
          <a:p>
            <a:endParaRPr lang="en-US" dirty="0"/>
          </a:p>
          <a:p>
            <a:r>
              <a:rPr lang="en-US" sz="1600" b="1" dirty="0">
                <a:latin typeface="Georgia" panose="02040502050405020303" pitchFamily="18" charset="0"/>
              </a:rPr>
              <a:t>Data set details</a:t>
            </a:r>
            <a:r>
              <a:rPr lang="en-US" sz="1600" b="1" dirty="0" smtClean="0">
                <a:latin typeface="Georgia" panose="02040502050405020303" pitchFamily="18" charset="0"/>
              </a:rPr>
              <a:t>:</a:t>
            </a:r>
          </a:p>
          <a:p>
            <a:endParaRPr lang="en-US" sz="1600" b="1" dirty="0">
              <a:latin typeface="Georgia" panose="02040502050405020303" pitchFamily="18" charset="0"/>
            </a:endParaRPr>
          </a:p>
          <a:p>
            <a:r>
              <a:rPr lang="en-US" sz="1600" dirty="0">
                <a:latin typeface="Georgia" panose="02040502050405020303" pitchFamily="18" charset="0"/>
              </a:rPr>
              <a:t>We have segregated our dataset into </a:t>
            </a:r>
            <a:r>
              <a:rPr lang="en-US" sz="1600" dirty="0" smtClean="0">
                <a:latin typeface="Georgia" panose="02040502050405020303" pitchFamily="18" charset="0"/>
              </a:rPr>
              <a:t>70 </a:t>
            </a:r>
            <a:r>
              <a:rPr lang="en-US" sz="1600" dirty="0">
                <a:latin typeface="Georgia" panose="02040502050405020303" pitchFamily="18" charset="0"/>
              </a:rPr>
              <a:t>and </a:t>
            </a:r>
            <a:r>
              <a:rPr lang="en-US" sz="1600" dirty="0" smtClean="0">
                <a:latin typeface="Georgia" panose="02040502050405020303" pitchFamily="18" charset="0"/>
              </a:rPr>
              <a:t>30 </a:t>
            </a:r>
            <a:r>
              <a:rPr lang="en-US" sz="1600" dirty="0">
                <a:latin typeface="Georgia" panose="02040502050405020303" pitchFamily="18" charset="0"/>
              </a:rPr>
              <a:t>%, </a:t>
            </a:r>
            <a:r>
              <a:rPr lang="en-US" sz="1600" dirty="0" smtClean="0">
                <a:latin typeface="Georgia" panose="02040502050405020303" pitchFamily="18" charset="0"/>
              </a:rPr>
              <a:t>70 </a:t>
            </a:r>
            <a:r>
              <a:rPr lang="en-US" sz="1600" dirty="0">
                <a:latin typeface="Georgia" panose="02040502050405020303" pitchFamily="18" charset="0"/>
              </a:rPr>
              <a:t>being for training and </a:t>
            </a:r>
            <a:r>
              <a:rPr lang="en-US" sz="1600" dirty="0" smtClean="0">
                <a:latin typeface="Georgia" panose="02040502050405020303" pitchFamily="18" charset="0"/>
              </a:rPr>
              <a:t>30 </a:t>
            </a:r>
            <a:r>
              <a:rPr lang="en-US" sz="1600" dirty="0">
                <a:latin typeface="Georgia" panose="02040502050405020303" pitchFamily="18" charset="0"/>
              </a:rPr>
              <a:t>being for validation</a:t>
            </a:r>
            <a:r>
              <a:rPr lang="en-US" sz="1600" dirty="0" smtClean="0">
                <a:latin typeface="Georgia" panose="02040502050405020303" pitchFamily="18" charset="0"/>
              </a:rPr>
              <a:t>.</a:t>
            </a:r>
          </a:p>
          <a:p>
            <a:endParaRPr lang="en-US" sz="1600" dirty="0" smtClean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>
              <a:latin typeface="Georgia" panose="02040502050405020303" pitchFamily="18" charset="0"/>
            </a:endParaRP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37328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Arial Black" pitchFamily="34" charset="0"/>
              </a:rPr>
              <a:t>Plot on Original and predicted values </a:t>
            </a:r>
            <a:endParaRPr lang="en-US" dirty="0">
              <a:solidFill>
                <a:srgbClr val="002060"/>
              </a:solidFill>
              <a:latin typeface="Arial Black" pitchFamily="34" charset="0"/>
            </a:endParaRPr>
          </a:p>
        </p:txBody>
      </p:sp>
      <p:pic>
        <p:nvPicPr>
          <p:cNvPr id="4" name="Picture 3" descr="Figure 2021-02-28 1235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44" y="1338607"/>
            <a:ext cx="11528982" cy="475110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37328"/>
            <a:ext cx="1219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Arial Black" pitchFamily="34" charset="0"/>
              </a:rPr>
              <a:t>Forecasted value of next 24 hours ,not present in dataset </a:t>
            </a:r>
            <a:endParaRPr lang="en-US" dirty="0">
              <a:solidFill>
                <a:srgbClr val="002060"/>
              </a:solidFill>
              <a:latin typeface="Arial Black" pitchFamily="34" charset="0"/>
            </a:endParaRPr>
          </a:p>
        </p:txBody>
      </p:sp>
      <p:pic>
        <p:nvPicPr>
          <p:cNvPr id="3" name="Picture 2" descr="Figure 2021-02-27 1229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98" y="1338606"/>
            <a:ext cx="10624008" cy="491136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Google Shape;435;p69"/>
          <p:cNvSpPr txBox="1"/>
          <p:nvPr/>
        </p:nvSpPr>
        <p:spPr>
          <a:xfrm>
            <a:off x="2633354" y="3218297"/>
            <a:ext cx="6925292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Model Deployment using R shiny / Flask or any other method</a:t>
            </a:r>
          </a:p>
        </p:txBody>
      </p:sp>
      <p:pic>
        <p:nvPicPr>
          <p:cNvPr id="2097174" name="Google Shape;436;p69"/>
          <p:cNvPicPr preferRelativeResize="0">
            <a:picLocks/>
          </p:cNvPicPr>
          <p:nvPr/>
        </p:nvPicPr>
        <p:blipFill rotWithShape="1">
          <a:blip r:embed="rId3" cstate="print">
            <a:alphaModFix/>
          </a:blip>
          <a:srcRect/>
          <a:stretch>
            <a:fillRect/>
          </a:stretch>
        </p:blipFill>
        <p:spPr>
          <a:xfrm>
            <a:off x="9295755" y="100246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Google Shape;441;p70"/>
          <p:cNvSpPr txBox="1"/>
          <p:nvPr/>
        </p:nvSpPr>
        <p:spPr>
          <a:xfrm>
            <a:off x="1614782" y="305924"/>
            <a:ext cx="346264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Challenges faced?</a:t>
            </a:r>
          </a:p>
        </p:txBody>
      </p:sp>
      <p:pic>
        <p:nvPicPr>
          <p:cNvPr id="2097175" name="Google Shape;442;p70"/>
          <p:cNvPicPr preferRelativeResize="0">
            <a:picLocks/>
          </p:cNvPicPr>
          <p:nvPr/>
        </p:nvPicPr>
        <p:blipFill rotWithShape="1">
          <a:blip r:embed="rId3" cstate="print">
            <a:alphaModFix/>
          </a:blip>
          <a:srcRect/>
          <a:stretch>
            <a:fillRect/>
          </a:stretch>
        </p:blipFill>
        <p:spPr>
          <a:xfrm>
            <a:off x="9295755" y="100246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48" name="Google Shape;443;p70"/>
          <p:cNvSpPr txBox="1"/>
          <p:nvPr/>
        </p:nvSpPr>
        <p:spPr>
          <a:xfrm>
            <a:off x="1614783" y="3429000"/>
            <a:ext cx="436547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How did you overcome?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Google Shape;448;p71"/>
          <p:cNvSpPr txBox="1"/>
          <p:nvPr/>
        </p:nvSpPr>
        <p:spPr>
          <a:xfrm>
            <a:off x="5123332" y="3137647"/>
            <a:ext cx="202596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</a:p>
        </p:txBody>
      </p:sp>
      <p:pic>
        <p:nvPicPr>
          <p:cNvPr id="2097176" name="Google Shape;449;p71"/>
          <p:cNvPicPr preferRelativeResize="0">
            <a:picLocks/>
          </p:cNvPicPr>
          <p:nvPr/>
        </p:nvPicPr>
        <p:blipFill rotWithShape="1">
          <a:blip r:embed="rId3" cstate="print">
            <a:alphaModFix/>
          </a:blip>
          <a:srcRect/>
          <a:stretch>
            <a:fillRect/>
          </a:stretch>
        </p:blipFill>
        <p:spPr>
          <a:xfrm>
            <a:off x="9295755" y="100246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Google Shape;349;p59"/>
          <p:cNvPicPr preferRelativeResize="0">
            <a:picLocks/>
          </p:cNvPicPr>
          <p:nvPr/>
        </p:nvPicPr>
        <p:blipFill rotWithShape="1">
          <a:blip r:embed="rId3" cstate="print">
            <a:alphaModFix/>
          </a:blip>
          <a:srcRect/>
          <a:stretch>
            <a:fillRect/>
          </a:stretch>
        </p:blipFill>
        <p:spPr>
          <a:xfrm>
            <a:off x="9295755" y="100246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98" name="Google Shape;350;p59"/>
          <p:cNvSpPr txBox="1"/>
          <p:nvPr/>
        </p:nvSpPr>
        <p:spPr>
          <a:xfrm>
            <a:off x="1894391" y="266218"/>
            <a:ext cx="613458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Project Architecture / Project Flow</a:t>
            </a:r>
          </a:p>
        </p:txBody>
      </p:sp>
      <p:graphicFrame>
        <p:nvGraphicFramePr>
          <p:cNvPr id="4194304" name="Diagram 19"/>
          <p:cNvGraphicFramePr>
            <a:graphicFrameLocks/>
          </p:cNvGraphicFramePr>
          <p:nvPr/>
        </p:nvGraphicFramePr>
        <p:xfrm>
          <a:off x="2102498" y="895740"/>
          <a:ext cx="8565502" cy="4565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Google Shape;355;p60"/>
          <p:cNvSpPr txBox="1"/>
          <p:nvPr/>
        </p:nvSpPr>
        <p:spPr>
          <a:xfrm>
            <a:off x="2878238" y="2842267"/>
            <a:ext cx="6435525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Exploratory Data Analysis (EDA) and </a:t>
            </a:r>
          </a:p>
          <a:p>
            <a:r>
              <a:rPr lang="en-US" sz="2800" b="1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</a:p>
        </p:txBody>
      </p:sp>
      <p:pic>
        <p:nvPicPr>
          <p:cNvPr id="2097158" name="Google Shape;356;p60"/>
          <p:cNvPicPr preferRelativeResize="0">
            <a:picLocks/>
          </p:cNvPicPr>
          <p:nvPr/>
        </p:nvPicPr>
        <p:blipFill rotWithShape="1">
          <a:blip r:embed="rId3" cstate="print">
            <a:alphaModFix/>
          </a:blip>
          <a:srcRect/>
          <a:stretch>
            <a:fillRect/>
          </a:stretch>
        </p:blipFill>
        <p:spPr>
          <a:xfrm>
            <a:off x="9295755" y="100246"/>
            <a:ext cx="1187051" cy="41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Google Shape;361;p61"/>
          <p:cNvSpPr txBox="1"/>
          <p:nvPr/>
        </p:nvSpPr>
        <p:spPr>
          <a:xfrm>
            <a:off x="1524000" y="0"/>
            <a:ext cx="302099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Data set details</a:t>
            </a:r>
            <a:endParaRPr dirty="0"/>
          </a:p>
        </p:txBody>
      </p:sp>
      <p:pic>
        <p:nvPicPr>
          <p:cNvPr id="2097159" name="Google Shape;363;p61"/>
          <p:cNvPicPr preferRelativeResize="0">
            <a:picLocks/>
          </p:cNvPicPr>
          <p:nvPr/>
        </p:nvPicPr>
        <p:blipFill rotWithShape="1">
          <a:blip r:embed="rId3" cstate="print">
            <a:alphaModFix/>
          </a:blip>
          <a:srcRect/>
          <a:stretch>
            <a:fillRect/>
          </a:stretch>
        </p:blipFill>
        <p:spPr>
          <a:xfrm>
            <a:off x="9295755" y="100246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05" name="Google Shape;364;p61"/>
          <p:cNvSpPr txBox="1"/>
          <p:nvPr/>
        </p:nvSpPr>
        <p:spPr>
          <a:xfrm>
            <a:off x="1524001" y="568217"/>
            <a:ext cx="15394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dirty="0"/>
          </a:p>
        </p:txBody>
      </p:sp>
      <p:sp>
        <p:nvSpPr>
          <p:cNvPr id="1048606" name="Google Shape;365;p61"/>
          <p:cNvSpPr txBox="1"/>
          <p:nvPr/>
        </p:nvSpPr>
        <p:spPr>
          <a:xfrm>
            <a:off x="1709202" y="831744"/>
            <a:ext cx="3472398" cy="2368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Georgia" panose="02040502050405020303" pitchFamily="18" charset="0"/>
                <a:ea typeface="Century Gothic"/>
                <a:cs typeface="Century Gothic"/>
                <a:sym typeface="Century Gothic"/>
              </a:rPr>
              <a:t>Number of Rows=</a:t>
            </a:r>
            <a:r>
              <a:rPr lang="en-US" sz="1600" b="1" dirty="0">
                <a:solidFill>
                  <a:schemeClr val="dk1"/>
                </a:solidFill>
                <a:latin typeface="Georgia" panose="02040502050405020303" pitchFamily="18" charset="0"/>
                <a:ea typeface="Century Gothic"/>
                <a:cs typeface="Century Gothic"/>
                <a:sym typeface="Century Gothic"/>
              </a:rPr>
              <a:t>2374</a:t>
            </a:r>
            <a:endParaRPr sz="1600" b="1" dirty="0">
              <a:solidFill>
                <a:schemeClr val="dk1"/>
              </a:solidFill>
              <a:latin typeface="Georgia" panose="02040502050405020303" pitchFamily="18" charset="0"/>
              <a:ea typeface="Century Gothic"/>
              <a:cs typeface="Century Gothic"/>
              <a:sym typeface="Century Gothic"/>
            </a:endParaRPr>
          </a:p>
          <a:p>
            <a:r>
              <a:rPr lang="en-US" sz="1600" dirty="0">
                <a:solidFill>
                  <a:schemeClr val="dk1"/>
                </a:solidFill>
                <a:latin typeface="Georgia" panose="02040502050405020303" pitchFamily="18" charset="0"/>
                <a:ea typeface="Century Gothic"/>
                <a:cs typeface="Century Gothic"/>
                <a:sym typeface="Century Gothic"/>
              </a:rPr>
              <a:t>Number of Columns=</a:t>
            </a:r>
            <a:r>
              <a:rPr lang="en-US" sz="1600" b="1" dirty="0">
                <a:solidFill>
                  <a:schemeClr val="dk1"/>
                </a:solidFill>
                <a:latin typeface="Georgia" panose="02040502050405020303" pitchFamily="18" charset="0"/>
                <a:ea typeface="Century Gothic"/>
                <a:cs typeface="Century Gothic"/>
                <a:sym typeface="Century Gothic"/>
              </a:rPr>
              <a:t>2</a:t>
            </a:r>
            <a:endParaRPr lang="en-US" sz="1600" dirty="0">
              <a:solidFill>
                <a:schemeClr val="dk1"/>
              </a:solidFill>
              <a:latin typeface="Georgia" panose="02040502050405020303" pitchFamily="18" charset="0"/>
              <a:ea typeface="Century Gothic"/>
              <a:cs typeface="Century Gothic"/>
              <a:sym typeface="Century Gothic"/>
            </a:endParaRPr>
          </a:p>
          <a:p>
            <a:r>
              <a:rPr lang="en-US" sz="1600" dirty="0">
                <a:solidFill>
                  <a:schemeClr val="dk1"/>
                </a:solidFill>
                <a:latin typeface="Georgia" panose="02040502050405020303" pitchFamily="18" charset="0"/>
                <a:ea typeface="Century Gothic"/>
                <a:cs typeface="Century Gothic"/>
                <a:sym typeface="Century Gothic"/>
              </a:rPr>
              <a:t>Unique values = </a:t>
            </a:r>
            <a:r>
              <a:rPr lang="en-US" sz="1600" b="1" dirty="0">
                <a:solidFill>
                  <a:schemeClr val="dk1"/>
                </a:solidFill>
                <a:latin typeface="Georgia" panose="02040502050405020303" pitchFamily="18" charset="0"/>
                <a:ea typeface="Century Gothic"/>
                <a:cs typeface="Century Gothic"/>
                <a:sym typeface="Century Gothic"/>
              </a:rPr>
              <a:t>503</a:t>
            </a:r>
            <a:endParaRPr sz="1600" b="1" dirty="0">
              <a:solidFill>
                <a:schemeClr val="dk1"/>
              </a:solidFill>
              <a:latin typeface="Georgia" panose="02040502050405020303" pitchFamily="18" charset="0"/>
              <a:ea typeface="Century Gothic"/>
              <a:cs typeface="Century Gothic"/>
              <a:sym typeface="Century Gothic"/>
            </a:endParaRPr>
          </a:p>
          <a:p>
            <a:r>
              <a:rPr lang="en-US" sz="1600" dirty="0">
                <a:solidFill>
                  <a:schemeClr val="dk1"/>
                </a:solidFill>
                <a:latin typeface="Georgia" panose="02040502050405020303" pitchFamily="18" charset="0"/>
                <a:ea typeface="Century Gothic"/>
                <a:cs typeface="Century Gothic"/>
                <a:sym typeface="Century Gothic"/>
              </a:rPr>
              <a:t>Date ranges : </a:t>
            </a:r>
            <a:r>
              <a:rPr lang="en-US" sz="1600" b="1" dirty="0">
                <a:solidFill>
                  <a:schemeClr val="dk1"/>
                </a:solidFill>
                <a:latin typeface="Georgia" panose="02040502050405020303" pitchFamily="18" charset="0"/>
                <a:ea typeface="Century Gothic"/>
                <a:cs typeface="Century Gothic"/>
                <a:sym typeface="Century Gothic"/>
              </a:rPr>
              <a:t>01-01-2018 to</a:t>
            </a:r>
          </a:p>
          <a:p>
            <a:r>
              <a:rPr lang="en-US" sz="1600" b="1" dirty="0">
                <a:solidFill>
                  <a:schemeClr val="dk1"/>
                </a:solidFill>
                <a:latin typeface="Georgia" panose="02040502050405020303" pitchFamily="18" charset="0"/>
                <a:ea typeface="Century Gothic"/>
                <a:cs typeface="Century Gothic"/>
                <a:sym typeface="Century Gothic"/>
              </a:rPr>
              <a:t> 20-04-2018</a:t>
            </a:r>
            <a:endParaRPr sz="1600" b="1" dirty="0">
              <a:latin typeface="Georgia" panose="02040502050405020303" pitchFamily="18" charset="0"/>
            </a:endParaRPr>
          </a:p>
          <a:p>
            <a:r>
              <a:rPr lang="en-US" sz="1600" dirty="0">
                <a:solidFill>
                  <a:schemeClr val="dk1"/>
                </a:solidFill>
                <a:latin typeface="Georgia" panose="02040502050405020303" pitchFamily="18" charset="0"/>
                <a:ea typeface="Century Gothic"/>
                <a:cs typeface="Century Gothic"/>
                <a:sym typeface="Century Gothic"/>
              </a:rPr>
              <a:t>Missing values : </a:t>
            </a:r>
            <a:r>
              <a:rPr lang="en-US" sz="1600" b="1" dirty="0">
                <a:solidFill>
                  <a:schemeClr val="dk1"/>
                </a:solidFill>
                <a:latin typeface="Georgia" panose="02040502050405020303" pitchFamily="18" charset="0"/>
                <a:ea typeface="Century Gothic"/>
                <a:cs typeface="Century Gothic"/>
                <a:sym typeface="Century Gothic"/>
              </a:rPr>
              <a:t>80</a:t>
            </a:r>
          </a:p>
          <a:p>
            <a:r>
              <a:rPr lang="en-US" sz="1600" dirty="0">
                <a:latin typeface="Georgia" panose="02040502050405020303" pitchFamily="18" charset="0"/>
              </a:rPr>
              <a:t>Column Names-</a:t>
            </a:r>
            <a:r>
              <a:rPr lang="en-US" sz="1600" b="1" dirty="0">
                <a:latin typeface="Georgia" panose="02040502050405020303" pitchFamily="18" charset="0"/>
              </a:rPr>
              <a:t> Dates and PM25</a:t>
            </a:r>
            <a:endParaRPr sz="1600" b="1" dirty="0">
              <a:latin typeface="Georgia" panose="02040502050405020303" pitchFamily="18" charset="0"/>
            </a:endParaRPr>
          </a:p>
          <a:p>
            <a:endParaRPr dirty="0"/>
          </a:p>
        </p:txBody>
      </p:sp>
      <p:pic>
        <p:nvPicPr>
          <p:cNvPr id="2097160" name="Picture 6" descr="Screenshot (2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181" y="831744"/>
            <a:ext cx="4833257" cy="44773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Google Shape;370;p62"/>
          <p:cNvSpPr txBox="1"/>
          <p:nvPr/>
        </p:nvSpPr>
        <p:spPr>
          <a:xfrm>
            <a:off x="1524001" y="0"/>
            <a:ext cx="8503149" cy="858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2776"/>
              </a:buClr>
              <a:buSzPts val="2800"/>
            </a:pPr>
            <a:r>
              <a:rPr lang="en-US" sz="2800" b="1" dirty="0">
                <a:solidFill>
                  <a:srgbClr val="002776"/>
                </a:solidFill>
                <a:latin typeface="Arial"/>
                <a:ea typeface="Arial"/>
                <a:cs typeface="Arial"/>
                <a:sym typeface="Arial"/>
              </a:rPr>
              <a:t>Exploratory Data Analysis (EDA)</a:t>
            </a:r>
            <a:endParaRPr dirty="0"/>
          </a:p>
        </p:txBody>
      </p:sp>
      <p:sp>
        <p:nvSpPr>
          <p:cNvPr id="1048610" name="Google Shape;371;p62"/>
          <p:cNvSpPr/>
          <p:nvPr/>
        </p:nvSpPr>
        <p:spPr>
          <a:xfrm>
            <a:off x="1663808" y="958781"/>
            <a:ext cx="8533972" cy="558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Clr>
                <a:srgbClr val="385623"/>
              </a:buClr>
              <a:buSzPts val="1600"/>
            </a:pPr>
            <a:r>
              <a:rPr lang="en-US" b="1" dirty="0">
                <a:latin typeface="Georgia" panose="02040502050405020303" pitchFamily="18" charset="0"/>
                <a:ea typeface="Verdana"/>
                <a:sym typeface="Verdana"/>
              </a:rPr>
              <a:t>In EDA, we have noted the following -</a:t>
            </a:r>
          </a:p>
          <a:p>
            <a:pPr marL="285750" indent="-285750" algn="just">
              <a:buClr>
                <a:srgbClr val="385623"/>
              </a:buClr>
              <a:buSzPts val="1600"/>
              <a:buFont typeface="Arial"/>
              <a:buChar char="•"/>
            </a:pPr>
            <a:endParaRPr lang="en-US" sz="1600" i="1" dirty="0">
              <a:latin typeface="Georgia" panose="02040502050405020303" pitchFamily="18" charset="0"/>
              <a:ea typeface="Verdana"/>
              <a:sym typeface="Verdana"/>
            </a:endParaRPr>
          </a:p>
          <a:p>
            <a:pPr marL="285750" indent="-285750" algn="just">
              <a:buClr>
                <a:srgbClr val="385623"/>
              </a:buClr>
              <a:buSzPts val="1600"/>
              <a:buFont typeface="Arial"/>
              <a:buChar char="•"/>
            </a:pPr>
            <a:r>
              <a:rPr lang="en-US" sz="1700" dirty="0">
                <a:latin typeface="Georgia" panose="02040502050405020303" pitchFamily="18" charset="0"/>
                <a:ea typeface="Verdana"/>
                <a:sym typeface="Verdana"/>
              </a:rPr>
              <a:t>There are about </a:t>
            </a:r>
            <a:r>
              <a:rPr lang="en-US" sz="1700" b="1" dirty="0">
                <a:latin typeface="Georgia" panose="02040502050405020303" pitchFamily="18" charset="0"/>
                <a:ea typeface="Verdana"/>
                <a:sym typeface="Verdana"/>
              </a:rPr>
              <a:t>80 missing </a:t>
            </a:r>
            <a:r>
              <a:rPr lang="en-US" sz="1700" dirty="0">
                <a:latin typeface="Georgia" panose="02040502050405020303" pitchFamily="18" charset="0"/>
                <a:ea typeface="Verdana"/>
                <a:sym typeface="Verdana"/>
              </a:rPr>
              <a:t>values pm25 column</a:t>
            </a:r>
          </a:p>
          <a:p>
            <a:pPr marL="285750" indent="-285750" algn="just">
              <a:buClr>
                <a:srgbClr val="385623"/>
              </a:buClr>
              <a:buSzPts val="1600"/>
              <a:buFont typeface="Arial"/>
              <a:buChar char="•"/>
            </a:pPr>
            <a:endParaRPr sz="1700" dirty="0">
              <a:latin typeface="Georgia" panose="02040502050405020303" pitchFamily="18" charset="0"/>
              <a:ea typeface="Verdana"/>
              <a:cs typeface="Verdana"/>
              <a:sym typeface="Verdana"/>
            </a:endParaRPr>
          </a:p>
          <a:p>
            <a:pPr marL="285750" indent="-285750" algn="just">
              <a:buClr>
                <a:srgbClr val="385623"/>
              </a:buClr>
              <a:buSzPts val="1600"/>
              <a:buFont typeface="Arial"/>
              <a:buChar char="•"/>
            </a:pPr>
            <a:r>
              <a:rPr lang="en-US" sz="1700" dirty="0">
                <a:latin typeface="Georgia" panose="02040502050405020303" pitchFamily="18" charset="0"/>
                <a:ea typeface="Verdana"/>
                <a:sym typeface="Verdana"/>
              </a:rPr>
              <a:t>There is a </a:t>
            </a:r>
            <a:r>
              <a:rPr lang="en-US" sz="1700" b="1" dirty="0">
                <a:latin typeface="Georgia" panose="02040502050405020303" pitchFamily="18" charset="0"/>
                <a:ea typeface="Verdana"/>
                <a:sym typeface="Verdana"/>
              </a:rPr>
              <a:t>negative trend </a:t>
            </a:r>
            <a:r>
              <a:rPr lang="en-US" sz="1700" dirty="0">
                <a:latin typeface="Georgia" panose="02040502050405020303" pitchFamily="18" charset="0"/>
                <a:ea typeface="Verdana"/>
                <a:sym typeface="Verdana"/>
              </a:rPr>
              <a:t>in pm25.</a:t>
            </a:r>
          </a:p>
          <a:p>
            <a:pPr marL="285750" indent="-285750" algn="just">
              <a:buClr>
                <a:srgbClr val="385623"/>
              </a:buClr>
              <a:buSzPts val="1600"/>
              <a:buFont typeface="Arial"/>
              <a:buChar char="•"/>
            </a:pPr>
            <a:endParaRPr lang="en-US" sz="1700" dirty="0">
              <a:latin typeface="Georgia" panose="02040502050405020303" pitchFamily="18" charset="0"/>
              <a:ea typeface="Verdana"/>
              <a:sym typeface="Verdana"/>
            </a:endParaRPr>
          </a:p>
          <a:p>
            <a:pPr marL="285750" indent="-285750" algn="just">
              <a:buClr>
                <a:srgbClr val="385623"/>
              </a:buClr>
              <a:buSzPts val="1600"/>
              <a:buFont typeface="Arial"/>
              <a:buChar char="•"/>
            </a:pPr>
            <a:r>
              <a:rPr lang="en-US" sz="1700" dirty="0">
                <a:latin typeface="Georgia" panose="02040502050405020303" pitchFamily="18" charset="0"/>
                <a:ea typeface="Verdana"/>
                <a:sym typeface="Verdana"/>
              </a:rPr>
              <a:t>The PM25 values are </a:t>
            </a:r>
            <a:r>
              <a:rPr lang="en-US" sz="1700" b="1" dirty="0">
                <a:latin typeface="Georgia" panose="02040502050405020303" pitchFamily="18" charset="0"/>
                <a:ea typeface="Verdana"/>
                <a:sym typeface="Verdana"/>
              </a:rPr>
              <a:t>significantly higher</a:t>
            </a:r>
            <a:r>
              <a:rPr lang="en-US" sz="1700" dirty="0">
                <a:latin typeface="Georgia" panose="02040502050405020303" pitchFamily="18" charset="0"/>
                <a:ea typeface="Verdana"/>
                <a:sym typeface="Verdana"/>
              </a:rPr>
              <a:t> during the </a:t>
            </a:r>
            <a:r>
              <a:rPr lang="en-US" sz="1700" b="1" dirty="0">
                <a:latin typeface="Georgia" panose="02040502050405020303" pitchFamily="18" charset="0"/>
                <a:ea typeface="Verdana"/>
                <a:sym typeface="Verdana"/>
              </a:rPr>
              <a:t>late hours of the day</a:t>
            </a:r>
            <a:r>
              <a:rPr lang="en-US" sz="1700" dirty="0">
                <a:latin typeface="Georgia" panose="02040502050405020303" pitchFamily="18" charset="0"/>
                <a:ea typeface="Verdana"/>
                <a:sym typeface="Verdana"/>
              </a:rPr>
              <a:t>, which contradicts the idea that “pm25 values should be higher during the peak office hours”</a:t>
            </a:r>
          </a:p>
          <a:p>
            <a:pPr marL="285750" indent="-285750" algn="just">
              <a:buClr>
                <a:srgbClr val="385623"/>
              </a:buClr>
              <a:buSzPts val="1600"/>
              <a:buFont typeface="Arial"/>
              <a:buChar char="•"/>
            </a:pPr>
            <a:endParaRPr lang="en-US" sz="1700" dirty="0">
              <a:latin typeface="Georgia" panose="02040502050405020303" pitchFamily="18" charset="0"/>
              <a:ea typeface="Verdana"/>
              <a:sym typeface="Verdana"/>
            </a:endParaRPr>
          </a:p>
          <a:p>
            <a:pPr marL="285750" indent="-285750" algn="just">
              <a:buClr>
                <a:srgbClr val="385623"/>
              </a:buClr>
              <a:buSzPts val="1600"/>
              <a:buFont typeface="Arial"/>
              <a:buChar char="•"/>
            </a:pPr>
            <a:r>
              <a:rPr lang="en-US" sz="1700" dirty="0">
                <a:latin typeface="Georgia" panose="02040502050405020303" pitchFamily="18" charset="0"/>
                <a:ea typeface="Verdana"/>
                <a:sym typeface="Verdana"/>
              </a:rPr>
              <a:t>There is a seasonality trend.</a:t>
            </a:r>
          </a:p>
          <a:p>
            <a:pPr marL="285750" indent="-285750" algn="just">
              <a:buClr>
                <a:srgbClr val="385623"/>
              </a:buClr>
              <a:buSzPts val="1600"/>
              <a:buFont typeface="Arial"/>
              <a:buChar char="•"/>
            </a:pPr>
            <a:endParaRPr lang="en-US" sz="1700" dirty="0">
              <a:latin typeface="Georgia" panose="02040502050405020303" pitchFamily="18" charset="0"/>
              <a:ea typeface="Verdana"/>
              <a:sym typeface="Verdana"/>
            </a:endParaRPr>
          </a:p>
          <a:p>
            <a:pPr marL="285750" indent="-285750" algn="just">
              <a:buClr>
                <a:srgbClr val="385623"/>
              </a:buClr>
              <a:buSzPts val="1600"/>
              <a:buFont typeface="Arial"/>
              <a:buChar char="•"/>
            </a:pPr>
            <a:r>
              <a:rPr lang="en-US" sz="1700" dirty="0">
                <a:latin typeface="Georgia" panose="02040502050405020303" pitchFamily="18" charset="0"/>
                <a:ea typeface="Verdana"/>
                <a:sym typeface="Verdana"/>
              </a:rPr>
              <a:t>Once the </a:t>
            </a:r>
            <a:r>
              <a:rPr lang="en-US" sz="1700" b="1" dirty="0">
                <a:latin typeface="Georgia" panose="02040502050405020303" pitchFamily="18" charset="0"/>
                <a:ea typeface="Verdana"/>
                <a:sym typeface="Verdana"/>
              </a:rPr>
              <a:t>NA values are imputed</a:t>
            </a:r>
            <a:r>
              <a:rPr lang="en-US" sz="1700" dirty="0">
                <a:latin typeface="Georgia" panose="02040502050405020303" pitchFamily="18" charset="0"/>
                <a:ea typeface="Verdana"/>
                <a:sym typeface="Verdana"/>
              </a:rPr>
              <a:t>, the line chart shows a </a:t>
            </a:r>
            <a:r>
              <a:rPr lang="en-US" sz="1700" b="1" dirty="0">
                <a:latin typeface="Georgia" panose="02040502050405020303" pitchFamily="18" charset="0"/>
                <a:ea typeface="Verdana"/>
                <a:sym typeface="Verdana"/>
              </a:rPr>
              <a:t>negative trend </a:t>
            </a:r>
            <a:r>
              <a:rPr lang="en-US" sz="1700" dirty="0">
                <a:latin typeface="Georgia" panose="02040502050405020303" pitchFamily="18" charset="0"/>
                <a:ea typeface="Verdana"/>
                <a:sym typeface="Verdana"/>
              </a:rPr>
              <a:t>as well</a:t>
            </a:r>
          </a:p>
          <a:p>
            <a:pPr marL="285750" indent="-285750" algn="just">
              <a:buClr>
                <a:srgbClr val="385623"/>
              </a:buClr>
              <a:buSzPts val="1600"/>
              <a:buFont typeface="Arial"/>
              <a:buChar char="•"/>
            </a:pPr>
            <a:r>
              <a:rPr lang="en-US" sz="1700" dirty="0">
                <a:latin typeface="Georgia" panose="02040502050405020303" pitchFamily="18" charset="0"/>
                <a:ea typeface="Verdana"/>
                <a:sym typeface="Verdana"/>
              </a:rPr>
              <a:t> </a:t>
            </a:r>
          </a:p>
          <a:p>
            <a:pPr marL="285750" indent="-285750" algn="just">
              <a:buClr>
                <a:srgbClr val="385623"/>
              </a:buClr>
              <a:buSzPts val="1600"/>
              <a:buFont typeface="Arial"/>
              <a:buChar char="•"/>
            </a:pPr>
            <a:r>
              <a:rPr lang="en-US" sz="1700" dirty="0">
                <a:latin typeface="Georgia" panose="02040502050405020303" pitchFamily="18" charset="0"/>
                <a:ea typeface="Verdana"/>
                <a:sym typeface="Verdana"/>
              </a:rPr>
              <a:t>Imputation of the missing numbers have been done using </a:t>
            </a:r>
            <a:r>
              <a:rPr lang="en-US" sz="1700" b="1" dirty="0">
                <a:latin typeface="Georgia" panose="02040502050405020303" pitchFamily="18" charset="0"/>
                <a:ea typeface="Verdana"/>
                <a:sym typeface="Verdana"/>
              </a:rPr>
              <a:t>interpolation technique.</a:t>
            </a:r>
          </a:p>
          <a:p>
            <a:pPr marL="285750" indent="-285750" algn="just">
              <a:buClr>
                <a:srgbClr val="385623"/>
              </a:buClr>
              <a:buSzPts val="1600"/>
              <a:buFont typeface="Arial"/>
              <a:buChar char="•"/>
            </a:pPr>
            <a:endParaRPr lang="en-US" sz="1700" b="1" dirty="0">
              <a:latin typeface="Georgia" panose="02040502050405020303" pitchFamily="18" charset="0"/>
              <a:ea typeface="Verdana"/>
              <a:sym typeface="Verdana"/>
            </a:endParaRPr>
          </a:p>
          <a:p>
            <a:pPr marL="285750" indent="-285750" algn="just">
              <a:buClr>
                <a:srgbClr val="385623"/>
              </a:buClr>
              <a:buSzPts val="1600"/>
              <a:buFont typeface="Arial"/>
              <a:buChar char="•"/>
            </a:pPr>
            <a:r>
              <a:rPr lang="en-US" sz="1700" dirty="0">
                <a:latin typeface="Georgia" panose="02040502050405020303" pitchFamily="18" charset="0"/>
                <a:ea typeface="Verdana"/>
                <a:sym typeface="Verdana"/>
              </a:rPr>
              <a:t>On analysis of day wise data it seems that </a:t>
            </a:r>
            <a:r>
              <a:rPr lang="en-US" sz="1700" b="1" dirty="0">
                <a:latin typeface="Georgia" panose="02040502050405020303" pitchFamily="18" charset="0"/>
                <a:ea typeface="Verdana"/>
                <a:sym typeface="Verdana"/>
              </a:rPr>
              <a:t>Thursday</a:t>
            </a:r>
            <a:r>
              <a:rPr lang="en-US" sz="1700" dirty="0">
                <a:latin typeface="Georgia" panose="02040502050405020303" pitchFamily="18" charset="0"/>
                <a:ea typeface="Verdana"/>
                <a:sym typeface="Verdana"/>
              </a:rPr>
              <a:t> is one weekday when the PM value seems to be </a:t>
            </a:r>
            <a:r>
              <a:rPr lang="en-US" sz="1700" b="1" dirty="0">
                <a:latin typeface="Georgia" panose="02040502050405020303" pitchFamily="18" charset="0"/>
                <a:ea typeface="Verdana"/>
                <a:sym typeface="Verdana"/>
              </a:rPr>
              <a:t>higher</a:t>
            </a:r>
            <a:r>
              <a:rPr lang="en-US" sz="1700" dirty="0">
                <a:latin typeface="Georgia" panose="02040502050405020303" pitchFamily="18" charset="0"/>
                <a:ea typeface="Verdana"/>
                <a:sym typeface="Verdana"/>
              </a:rPr>
              <a:t>.</a:t>
            </a:r>
          </a:p>
          <a:p>
            <a:pPr marL="285750" indent="-285750" algn="just">
              <a:buClr>
                <a:srgbClr val="385623"/>
              </a:buClr>
              <a:buSzPts val="1600"/>
              <a:buFont typeface="Arial"/>
              <a:buChar char="•"/>
            </a:pPr>
            <a:endParaRPr lang="en-US" sz="1700" dirty="0">
              <a:latin typeface="Georgia" panose="02040502050405020303" pitchFamily="18" charset="0"/>
              <a:ea typeface="Verdana"/>
              <a:sym typeface="Verdana"/>
            </a:endParaRPr>
          </a:p>
          <a:p>
            <a:pPr marL="285750" indent="-285750" algn="just">
              <a:buClr>
                <a:srgbClr val="385623"/>
              </a:buClr>
              <a:buSzPts val="1600"/>
              <a:buFont typeface="Arial"/>
              <a:buChar char="•"/>
            </a:pPr>
            <a:r>
              <a:rPr lang="en-US" sz="1700" dirty="0">
                <a:latin typeface="Georgia" panose="02040502050405020303" pitchFamily="18" charset="0"/>
                <a:ea typeface="Verdana"/>
                <a:sym typeface="Verdana"/>
              </a:rPr>
              <a:t>There seems to be </a:t>
            </a:r>
            <a:r>
              <a:rPr lang="en-US" sz="1700" b="1" dirty="0">
                <a:latin typeface="Georgia" panose="02040502050405020303" pitchFamily="18" charset="0"/>
                <a:ea typeface="Verdana"/>
                <a:sym typeface="Verdana"/>
              </a:rPr>
              <a:t>no outliers</a:t>
            </a:r>
          </a:p>
          <a:p>
            <a:pPr marL="285750" indent="-285750" algn="just">
              <a:buClr>
                <a:srgbClr val="385623"/>
              </a:buClr>
              <a:buSzPts val="1600"/>
              <a:buFont typeface="Arial"/>
              <a:buChar char="•"/>
            </a:pPr>
            <a:endParaRPr lang="en-US" sz="1700" dirty="0">
              <a:solidFill>
                <a:srgbClr val="385623"/>
              </a:solidFill>
              <a:latin typeface="Georgia" panose="02040502050405020303" pitchFamily="18" charset="0"/>
              <a:ea typeface="Verdana"/>
              <a:sym typeface="Verdana"/>
            </a:endParaRPr>
          </a:p>
          <a:p>
            <a:pPr marL="285750" indent="-285750" algn="just">
              <a:buClr>
                <a:srgbClr val="385623"/>
              </a:buClr>
              <a:buSzPts val="1600"/>
              <a:buFont typeface="Arial"/>
              <a:buChar char="•"/>
            </a:pPr>
            <a:endParaRPr lang="en-US" sz="1700" dirty="0">
              <a:solidFill>
                <a:srgbClr val="385623"/>
              </a:solidFill>
              <a:latin typeface="Georgia" panose="02040502050405020303" pitchFamily="18" charset="0"/>
              <a:ea typeface="Verdana"/>
              <a:sym typeface="Verdana"/>
            </a:endParaRPr>
          </a:p>
          <a:p>
            <a:pPr marL="285750" indent="-285750" algn="just">
              <a:buClr>
                <a:srgbClr val="385623"/>
              </a:buClr>
              <a:buSzPts val="1600"/>
              <a:buFont typeface="Arial"/>
              <a:buChar char="•"/>
            </a:pPr>
            <a:endParaRPr lang="en-US" sz="1700" dirty="0">
              <a:solidFill>
                <a:srgbClr val="385623"/>
              </a:solidFill>
              <a:latin typeface="Georgia" panose="02040502050405020303" pitchFamily="18" charset="0"/>
              <a:ea typeface="Verdana"/>
              <a:sym typeface="Verdana"/>
            </a:endParaRPr>
          </a:p>
          <a:p>
            <a:pPr marL="285750" indent="-285750" algn="just">
              <a:buClr>
                <a:srgbClr val="385623"/>
              </a:buClr>
              <a:buSzPts val="1600"/>
              <a:buFont typeface="Arial"/>
              <a:buChar char="•"/>
            </a:pPr>
            <a:endParaRPr lang="en-US" sz="1600" dirty="0">
              <a:solidFill>
                <a:srgbClr val="385623"/>
              </a:solidFill>
              <a:latin typeface="Georgia" panose="02040502050405020303" pitchFamily="18" charset="0"/>
              <a:ea typeface="Verdana"/>
              <a:sym typeface="Verdana"/>
            </a:endParaRPr>
          </a:p>
          <a:p>
            <a:pPr algn="just">
              <a:buClr>
                <a:srgbClr val="385623"/>
              </a:buClr>
              <a:buSzPts val="1600"/>
            </a:pPr>
            <a:r>
              <a:rPr lang="en-US" dirty="0">
                <a:latin typeface="Georgia" panose="02040502050405020303" pitchFamily="18" charset="0"/>
              </a:rPr>
              <a:t> </a:t>
            </a:r>
            <a:endParaRPr dirty="0">
              <a:latin typeface="Georgia" panose="02040502050405020303" pitchFamily="18" charset="0"/>
            </a:endParaRPr>
          </a:p>
          <a:p>
            <a:pPr marL="285750" indent="-184150" algn="just">
              <a:buClr>
                <a:schemeClr val="dk1"/>
              </a:buClr>
              <a:buSzPts val="1600"/>
            </a:pPr>
            <a:endParaRPr sz="1600" i="1" dirty="0">
              <a:solidFill>
                <a:srgbClr val="385623"/>
              </a:solidFill>
              <a:latin typeface="Georgia" panose="02040502050405020303" pitchFamily="18" charset="0"/>
              <a:ea typeface="Verdana"/>
              <a:cs typeface="Verdana"/>
              <a:sym typeface="Verdana"/>
            </a:endParaRPr>
          </a:p>
          <a:p>
            <a:pPr algn="just"/>
            <a:endParaRPr sz="1600" i="1" dirty="0">
              <a:solidFill>
                <a:srgbClr val="385623"/>
              </a:solidFill>
              <a:latin typeface="Georgia" panose="02040502050405020303" pitchFamily="18" charset="0"/>
              <a:ea typeface="Verdana"/>
              <a:cs typeface="Verdana"/>
              <a:sym typeface="Verdana"/>
            </a:endParaRPr>
          </a:p>
          <a:p>
            <a:pPr lvl="1" algn="just"/>
            <a:endParaRPr sz="1600" i="1" dirty="0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97161" name="Google Shape;372;p62"/>
          <p:cNvPicPr preferRelativeResize="0">
            <a:picLocks/>
          </p:cNvPicPr>
          <p:nvPr/>
        </p:nvPicPr>
        <p:blipFill rotWithShape="1">
          <a:blip r:embed="rId3" cstate="print">
            <a:alphaModFix/>
          </a:blip>
          <a:srcRect/>
          <a:stretch>
            <a:fillRect/>
          </a:stretch>
        </p:blipFill>
        <p:spPr>
          <a:xfrm>
            <a:off x="9295755" y="100246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11" name="Google Shape;373;p62"/>
          <p:cNvSpPr txBox="1"/>
          <p:nvPr/>
        </p:nvSpPr>
        <p:spPr>
          <a:xfrm>
            <a:off x="1791130" y="511604"/>
            <a:ext cx="25802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Google Shape;370;p62"/>
          <p:cNvSpPr txBox="1"/>
          <p:nvPr/>
        </p:nvSpPr>
        <p:spPr>
          <a:xfrm>
            <a:off x="1524001" y="0"/>
            <a:ext cx="8503149" cy="858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2776"/>
              </a:buClr>
              <a:buSzPts val="2800"/>
            </a:pPr>
            <a:r>
              <a:rPr lang="en-US" sz="2800" b="1" dirty="0">
                <a:solidFill>
                  <a:srgbClr val="002060"/>
                </a:solidFill>
              </a:rPr>
              <a:t>Plots Created during the process of EDA</a:t>
            </a:r>
          </a:p>
          <a:p>
            <a:pPr>
              <a:buClr>
                <a:srgbClr val="002776"/>
              </a:buClr>
              <a:buSzPts val="2800"/>
            </a:pPr>
            <a:endParaRPr dirty="0"/>
          </a:p>
        </p:txBody>
      </p:sp>
      <p:sp>
        <p:nvSpPr>
          <p:cNvPr id="1048615" name="Google Shape;371;p62"/>
          <p:cNvSpPr/>
          <p:nvPr/>
        </p:nvSpPr>
        <p:spPr>
          <a:xfrm>
            <a:off x="1663808" y="958781"/>
            <a:ext cx="8533972" cy="558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 algn="just">
              <a:buClr>
                <a:srgbClr val="385623"/>
              </a:buClr>
              <a:buSzPts val="1600"/>
              <a:buFont typeface="Arial"/>
              <a:buChar char="•"/>
            </a:pPr>
            <a:endParaRPr lang="en-US" sz="1700" dirty="0">
              <a:solidFill>
                <a:srgbClr val="385623"/>
              </a:solidFill>
              <a:latin typeface="Georgia" panose="02040502050405020303" pitchFamily="18" charset="0"/>
              <a:ea typeface="Verdana"/>
              <a:sym typeface="Verdana"/>
            </a:endParaRPr>
          </a:p>
          <a:p>
            <a:pPr marL="285750" indent="-285750" algn="just">
              <a:buClr>
                <a:srgbClr val="385623"/>
              </a:buClr>
              <a:buSzPts val="1600"/>
              <a:buFont typeface="Arial"/>
              <a:buChar char="•"/>
            </a:pPr>
            <a:endParaRPr lang="en-US" sz="1700" dirty="0">
              <a:solidFill>
                <a:srgbClr val="385623"/>
              </a:solidFill>
              <a:latin typeface="Georgia" panose="02040502050405020303" pitchFamily="18" charset="0"/>
              <a:ea typeface="Verdana"/>
              <a:sym typeface="Verdana"/>
            </a:endParaRPr>
          </a:p>
          <a:p>
            <a:pPr marL="285750" indent="-285750" algn="just">
              <a:buClr>
                <a:srgbClr val="385623"/>
              </a:buClr>
              <a:buSzPts val="1600"/>
              <a:buFont typeface="Arial"/>
              <a:buChar char="•"/>
            </a:pPr>
            <a:endParaRPr lang="en-US" sz="1700" dirty="0">
              <a:solidFill>
                <a:srgbClr val="385623"/>
              </a:solidFill>
              <a:latin typeface="Georgia" panose="02040502050405020303" pitchFamily="18" charset="0"/>
              <a:ea typeface="Verdana"/>
              <a:sym typeface="Verdana"/>
            </a:endParaRPr>
          </a:p>
          <a:p>
            <a:pPr marL="285750" indent="-285750" algn="just">
              <a:buClr>
                <a:srgbClr val="385623"/>
              </a:buClr>
              <a:buSzPts val="1600"/>
              <a:buFont typeface="Arial"/>
              <a:buChar char="•"/>
            </a:pPr>
            <a:endParaRPr lang="en-US" sz="1600" dirty="0">
              <a:solidFill>
                <a:srgbClr val="385623"/>
              </a:solidFill>
              <a:latin typeface="Georgia" panose="02040502050405020303" pitchFamily="18" charset="0"/>
              <a:ea typeface="Verdana"/>
              <a:sym typeface="Verdana"/>
            </a:endParaRPr>
          </a:p>
          <a:p>
            <a:pPr algn="just">
              <a:buClr>
                <a:srgbClr val="385623"/>
              </a:buClr>
              <a:buSzPts val="1600"/>
            </a:pPr>
            <a:r>
              <a:rPr lang="en-US" dirty="0">
                <a:latin typeface="Georgia" panose="02040502050405020303" pitchFamily="18" charset="0"/>
              </a:rPr>
              <a:t> </a:t>
            </a:r>
            <a:endParaRPr dirty="0">
              <a:latin typeface="Georgia" panose="02040502050405020303" pitchFamily="18" charset="0"/>
            </a:endParaRPr>
          </a:p>
          <a:p>
            <a:pPr marL="285750" indent="-184150" algn="just">
              <a:buClr>
                <a:schemeClr val="dk1"/>
              </a:buClr>
              <a:buSzPts val="1600"/>
            </a:pPr>
            <a:endParaRPr sz="1600" i="1" dirty="0">
              <a:solidFill>
                <a:srgbClr val="385623"/>
              </a:solidFill>
              <a:latin typeface="Georgia" panose="02040502050405020303" pitchFamily="18" charset="0"/>
              <a:ea typeface="Verdana"/>
              <a:cs typeface="Verdana"/>
              <a:sym typeface="Verdana"/>
            </a:endParaRPr>
          </a:p>
          <a:p>
            <a:pPr algn="just"/>
            <a:endParaRPr sz="1600" i="1" dirty="0">
              <a:solidFill>
                <a:srgbClr val="385623"/>
              </a:solidFill>
              <a:latin typeface="Georgia" panose="02040502050405020303" pitchFamily="18" charset="0"/>
              <a:ea typeface="Verdana"/>
              <a:cs typeface="Verdana"/>
              <a:sym typeface="Verdana"/>
            </a:endParaRPr>
          </a:p>
          <a:p>
            <a:pPr lvl="1" algn="just"/>
            <a:endParaRPr sz="1600" i="1" dirty="0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97162" name="Google Shape;372;p62"/>
          <p:cNvPicPr preferRelativeResize="0">
            <a:picLocks/>
          </p:cNvPicPr>
          <p:nvPr/>
        </p:nvPicPr>
        <p:blipFill rotWithShape="1">
          <a:blip r:embed="rId3" cstate="print">
            <a:alphaModFix/>
          </a:blip>
          <a:srcRect/>
          <a:stretch>
            <a:fillRect/>
          </a:stretch>
        </p:blipFill>
        <p:spPr>
          <a:xfrm>
            <a:off x="9295755" y="100246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16" name="Google Shape;373;p62"/>
          <p:cNvSpPr txBox="1"/>
          <p:nvPr/>
        </p:nvSpPr>
        <p:spPr>
          <a:xfrm>
            <a:off x="1791129" y="511604"/>
            <a:ext cx="7710544" cy="858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dirty="0"/>
          </a:p>
          <a:p>
            <a:r>
              <a:rPr lang="en-US" dirty="0"/>
              <a:t>A Line chart </a:t>
            </a:r>
            <a:r>
              <a:rPr lang="en-US" b="1" dirty="0"/>
              <a:t>post imputation</a:t>
            </a:r>
            <a:r>
              <a:rPr lang="en-US" dirty="0"/>
              <a:t> of the missing values, this clearly shows a </a:t>
            </a:r>
            <a:r>
              <a:rPr lang="en-US" b="1" dirty="0"/>
              <a:t>decreasing trend</a:t>
            </a:r>
            <a:r>
              <a:rPr lang="en-US" dirty="0"/>
              <a:t>. The </a:t>
            </a:r>
            <a:r>
              <a:rPr lang="en-US" b="1" dirty="0"/>
              <a:t>x axis </a:t>
            </a:r>
            <a:r>
              <a:rPr lang="en-US" dirty="0"/>
              <a:t>has the </a:t>
            </a:r>
            <a:r>
              <a:rPr lang="en-US" b="1" dirty="0"/>
              <a:t>months</a:t>
            </a:r>
            <a:r>
              <a:rPr lang="en-US" dirty="0"/>
              <a:t>, and the </a:t>
            </a:r>
            <a:r>
              <a:rPr lang="en-US" b="1" dirty="0"/>
              <a:t>y axis</a:t>
            </a:r>
            <a:r>
              <a:rPr lang="en-US" dirty="0"/>
              <a:t> has the </a:t>
            </a:r>
            <a:r>
              <a:rPr lang="en-US" b="1" dirty="0"/>
              <a:t>pm 25 values.</a:t>
            </a:r>
            <a:r>
              <a:rPr lang="en-US" dirty="0"/>
              <a:t>  </a:t>
            </a:r>
          </a:p>
          <a:p>
            <a:endParaRPr dirty="0"/>
          </a:p>
        </p:txBody>
      </p:sp>
      <p:pic>
        <p:nvPicPr>
          <p:cNvPr id="209716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221" y="1590176"/>
            <a:ext cx="7081935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Google Shape;370;p62"/>
          <p:cNvSpPr txBox="1"/>
          <p:nvPr/>
        </p:nvSpPr>
        <p:spPr>
          <a:xfrm>
            <a:off x="1524001" y="0"/>
            <a:ext cx="8503149" cy="858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2776"/>
              </a:buClr>
              <a:buSzPts val="2800"/>
            </a:pPr>
            <a:r>
              <a:rPr lang="en-US" sz="2800" b="1" dirty="0">
                <a:solidFill>
                  <a:srgbClr val="002060"/>
                </a:solidFill>
              </a:rPr>
              <a:t>Plots Created during the process of EDA</a:t>
            </a:r>
          </a:p>
          <a:p>
            <a:pPr>
              <a:buClr>
                <a:srgbClr val="002776"/>
              </a:buClr>
              <a:buSzPts val="2800"/>
            </a:pPr>
            <a:endParaRPr dirty="0"/>
          </a:p>
        </p:txBody>
      </p:sp>
      <p:sp>
        <p:nvSpPr>
          <p:cNvPr id="1048620" name="Google Shape;371;p62"/>
          <p:cNvSpPr/>
          <p:nvPr/>
        </p:nvSpPr>
        <p:spPr>
          <a:xfrm>
            <a:off x="1663808" y="958781"/>
            <a:ext cx="8533972" cy="558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 algn="just">
              <a:buClr>
                <a:srgbClr val="385623"/>
              </a:buClr>
              <a:buSzPts val="1600"/>
              <a:buFont typeface="Arial"/>
              <a:buChar char="•"/>
            </a:pPr>
            <a:endParaRPr lang="en-US" sz="1700" dirty="0">
              <a:solidFill>
                <a:srgbClr val="385623"/>
              </a:solidFill>
              <a:latin typeface="Georgia" panose="02040502050405020303" pitchFamily="18" charset="0"/>
              <a:ea typeface="Verdana"/>
              <a:sym typeface="Verdana"/>
            </a:endParaRPr>
          </a:p>
          <a:p>
            <a:pPr marL="285750" indent="-285750" algn="just">
              <a:buClr>
                <a:srgbClr val="385623"/>
              </a:buClr>
              <a:buSzPts val="1600"/>
              <a:buFont typeface="Arial"/>
              <a:buChar char="•"/>
            </a:pPr>
            <a:endParaRPr lang="en-US" sz="1700" dirty="0">
              <a:solidFill>
                <a:srgbClr val="385623"/>
              </a:solidFill>
              <a:latin typeface="Georgia" panose="02040502050405020303" pitchFamily="18" charset="0"/>
              <a:ea typeface="Verdana"/>
              <a:sym typeface="Verdana"/>
            </a:endParaRPr>
          </a:p>
          <a:p>
            <a:pPr marL="285750" indent="-285750" algn="just">
              <a:buClr>
                <a:srgbClr val="385623"/>
              </a:buClr>
              <a:buSzPts val="1600"/>
              <a:buFont typeface="Arial"/>
              <a:buChar char="•"/>
            </a:pPr>
            <a:endParaRPr lang="en-US" sz="1700" dirty="0">
              <a:solidFill>
                <a:srgbClr val="385623"/>
              </a:solidFill>
              <a:latin typeface="Georgia" panose="02040502050405020303" pitchFamily="18" charset="0"/>
              <a:ea typeface="Verdana"/>
              <a:sym typeface="Verdana"/>
            </a:endParaRPr>
          </a:p>
          <a:p>
            <a:pPr marL="285750" indent="-285750" algn="just">
              <a:buClr>
                <a:srgbClr val="385623"/>
              </a:buClr>
              <a:buSzPts val="1600"/>
              <a:buFont typeface="Arial"/>
              <a:buChar char="•"/>
            </a:pPr>
            <a:endParaRPr lang="en-US" sz="1600" dirty="0">
              <a:solidFill>
                <a:srgbClr val="385623"/>
              </a:solidFill>
              <a:latin typeface="Georgia" panose="02040502050405020303" pitchFamily="18" charset="0"/>
              <a:ea typeface="Verdana"/>
              <a:sym typeface="Verdana"/>
            </a:endParaRPr>
          </a:p>
          <a:p>
            <a:pPr algn="just">
              <a:buClr>
                <a:srgbClr val="385623"/>
              </a:buClr>
              <a:buSzPts val="1600"/>
            </a:pPr>
            <a:r>
              <a:rPr lang="en-US" dirty="0">
                <a:latin typeface="Georgia" panose="02040502050405020303" pitchFamily="18" charset="0"/>
              </a:rPr>
              <a:t> </a:t>
            </a:r>
            <a:endParaRPr dirty="0">
              <a:latin typeface="Georgia" panose="02040502050405020303" pitchFamily="18" charset="0"/>
            </a:endParaRPr>
          </a:p>
          <a:p>
            <a:pPr marL="285750" indent="-184150" algn="just">
              <a:buClr>
                <a:schemeClr val="dk1"/>
              </a:buClr>
              <a:buSzPts val="1600"/>
            </a:pPr>
            <a:endParaRPr sz="1600" i="1" dirty="0">
              <a:solidFill>
                <a:srgbClr val="385623"/>
              </a:solidFill>
              <a:latin typeface="Georgia" panose="02040502050405020303" pitchFamily="18" charset="0"/>
              <a:ea typeface="Verdana"/>
              <a:cs typeface="Verdana"/>
              <a:sym typeface="Verdana"/>
            </a:endParaRPr>
          </a:p>
          <a:p>
            <a:pPr algn="just"/>
            <a:endParaRPr sz="1600" i="1" dirty="0">
              <a:solidFill>
                <a:srgbClr val="385623"/>
              </a:solidFill>
              <a:latin typeface="Georgia" panose="02040502050405020303" pitchFamily="18" charset="0"/>
              <a:ea typeface="Verdana"/>
              <a:cs typeface="Verdana"/>
              <a:sym typeface="Verdana"/>
            </a:endParaRPr>
          </a:p>
          <a:p>
            <a:pPr lvl="1" algn="just"/>
            <a:endParaRPr sz="1600" i="1" dirty="0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97164" name="Google Shape;372;p62"/>
          <p:cNvPicPr preferRelativeResize="0">
            <a:picLocks/>
          </p:cNvPicPr>
          <p:nvPr/>
        </p:nvPicPr>
        <p:blipFill rotWithShape="1">
          <a:blip r:embed="rId3" cstate="print">
            <a:alphaModFix/>
          </a:blip>
          <a:srcRect/>
          <a:stretch>
            <a:fillRect/>
          </a:stretch>
        </p:blipFill>
        <p:spPr>
          <a:xfrm>
            <a:off x="9295755" y="100246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21" name="Google Shape;373;p62"/>
          <p:cNvSpPr txBox="1"/>
          <p:nvPr/>
        </p:nvSpPr>
        <p:spPr>
          <a:xfrm>
            <a:off x="1791129" y="511604"/>
            <a:ext cx="7710544" cy="858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dirty="0"/>
          </a:p>
          <a:p>
            <a:r>
              <a:rPr lang="en-US" dirty="0"/>
              <a:t>A box plot showing the average of the PM values. There seems to be </a:t>
            </a:r>
            <a:r>
              <a:rPr lang="en-US" b="1" dirty="0"/>
              <a:t>no outliers</a:t>
            </a:r>
            <a:r>
              <a:rPr lang="en-US" dirty="0"/>
              <a:t>.</a:t>
            </a:r>
          </a:p>
          <a:p>
            <a:endParaRPr dirty="0"/>
          </a:p>
        </p:txBody>
      </p:sp>
      <p:pic>
        <p:nvPicPr>
          <p:cNvPr id="2097165" name="Picture 6" descr="box 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0425" y="1881744"/>
            <a:ext cx="7031735" cy="43636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Google Shape;370;p62"/>
          <p:cNvSpPr txBox="1"/>
          <p:nvPr/>
        </p:nvSpPr>
        <p:spPr>
          <a:xfrm>
            <a:off x="1524001" y="0"/>
            <a:ext cx="8503149" cy="858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002776"/>
              </a:buClr>
              <a:buSzPts val="2800"/>
            </a:pPr>
            <a:r>
              <a:rPr lang="en-US" sz="2800" b="1" dirty="0">
                <a:solidFill>
                  <a:srgbClr val="002060"/>
                </a:solidFill>
              </a:rPr>
              <a:t>Plots Created during the process of EDA</a:t>
            </a:r>
          </a:p>
          <a:p>
            <a:pPr>
              <a:buClr>
                <a:srgbClr val="002776"/>
              </a:buClr>
              <a:buSzPts val="2800"/>
            </a:pPr>
            <a:endParaRPr dirty="0"/>
          </a:p>
        </p:txBody>
      </p:sp>
      <p:sp>
        <p:nvSpPr>
          <p:cNvPr id="1048625" name="Google Shape;371;p62"/>
          <p:cNvSpPr/>
          <p:nvPr/>
        </p:nvSpPr>
        <p:spPr>
          <a:xfrm>
            <a:off x="1663808" y="958781"/>
            <a:ext cx="8533972" cy="558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 algn="just">
              <a:buClr>
                <a:srgbClr val="385623"/>
              </a:buClr>
              <a:buSzPts val="1600"/>
              <a:buFont typeface="Arial"/>
              <a:buChar char="•"/>
            </a:pPr>
            <a:endParaRPr lang="en-US" sz="1700" dirty="0">
              <a:solidFill>
                <a:srgbClr val="385623"/>
              </a:solidFill>
              <a:latin typeface="Georgia" panose="02040502050405020303" pitchFamily="18" charset="0"/>
              <a:ea typeface="Verdana"/>
              <a:sym typeface="Verdana"/>
            </a:endParaRPr>
          </a:p>
          <a:p>
            <a:pPr marL="285750" indent="-285750" algn="just">
              <a:buClr>
                <a:srgbClr val="385623"/>
              </a:buClr>
              <a:buSzPts val="1600"/>
              <a:buFont typeface="Arial"/>
              <a:buChar char="•"/>
            </a:pPr>
            <a:endParaRPr lang="en-US" sz="1700" dirty="0">
              <a:solidFill>
                <a:srgbClr val="385623"/>
              </a:solidFill>
              <a:latin typeface="Georgia" panose="02040502050405020303" pitchFamily="18" charset="0"/>
              <a:ea typeface="Verdana"/>
              <a:sym typeface="Verdana"/>
            </a:endParaRPr>
          </a:p>
          <a:p>
            <a:pPr marL="285750" indent="-285750" algn="just">
              <a:buClr>
                <a:srgbClr val="385623"/>
              </a:buClr>
              <a:buSzPts val="1600"/>
              <a:buFont typeface="Arial"/>
              <a:buChar char="•"/>
            </a:pPr>
            <a:endParaRPr lang="en-US" sz="1700" dirty="0">
              <a:solidFill>
                <a:srgbClr val="385623"/>
              </a:solidFill>
              <a:latin typeface="Georgia" panose="02040502050405020303" pitchFamily="18" charset="0"/>
              <a:ea typeface="Verdana"/>
              <a:sym typeface="Verdana"/>
            </a:endParaRPr>
          </a:p>
          <a:p>
            <a:pPr marL="285750" indent="-285750" algn="just">
              <a:buClr>
                <a:srgbClr val="385623"/>
              </a:buClr>
              <a:buSzPts val="1600"/>
              <a:buFont typeface="Arial"/>
              <a:buChar char="•"/>
            </a:pPr>
            <a:endParaRPr lang="en-US" sz="1600" dirty="0">
              <a:solidFill>
                <a:srgbClr val="385623"/>
              </a:solidFill>
              <a:latin typeface="Georgia" panose="02040502050405020303" pitchFamily="18" charset="0"/>
              <a:ea typeface="Verdana"/>
              <a:sym typeface="Verdana"/>
            </a:endParaRPr>
          </a:p>
          <a:p>
            <a:pPr algn="just">
              <a:buClr>
                <a:srgbClr val="385623"/>
              </a:buClr>
              <a:buSzPts val="1600"/>
            </a:pPr>
            <a:r>
              <a:rPr lang="en-US" dirty="0">
                <a:latin typeface="Georgia" panose="02040502050405020303" pitchFamily="18" charset="0"/>
              </a:rPr>
              <a:t> </a:t>
            </a:r>
            <a:endParaRPr dirty="0">
              <a:latin typeface="Georgia" panose="02040502050405020303" pitchFamily="18" charset="0"/>
            </a:endParaRPr>
          </a:p>
          <a:p>
            <a:pPr marL="285750" indent="-184150" algn="just">
              <a:buClr>
                <a:schemeClr val="dk1"/>
              </a:buClr>
              <a:buSzPts val="1600"/>
            </a:pPr>
            <a:endParaRPr sz="1600" i="1" dirty="0">
              <a:solidFill>
                <a:srgbClr val="385623"/>
              </a:solidFill>
              <a:latin typeface="Georgia" panose="02040502050405020303" pitchFamily="18" charset="0"/>
              <a:ea typeface="Verdana"/>
              <a:cs typeface="Verdana"/>
              <a:sym typeface="Verdana"/>
            </a:endParaRPr>
          </a:p>
          <a:p>
            <a:pPr algn="just"/>
            <a:endParaRPr sz="1600" i="1" dirty="0">
              <a:solidFill>
                <a:srgbClr val="385623"/>
              </a:solidFill>
              <a:latin typeface="Georgia" panose="02040502050405020303" pitchFamily="18" charset="0"/>
              <a:ea typeface="Verdana"/>
              <a:cs typeface="Verdana"/>
              <a:sym typeface="Verdana"/>
            </a:endParaRPr>
          </a:p>
          <a:p>
            <a:pPr lvl="1" algn="just"/>
            <a:endParaRPr sz="1600" i="1" dirty="0">
              <a:solidFill>
                <a:srgbClr val="38562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97166" name="Google Shape;372;p62"/>
          <p:cNvPicPr preferRelativeResize="0">
            <a:picLocks/>
          </p:cNvPicPr>
          <p:nvPr/>
        </p:nvPicPr>
        <p:blipFill rotWithShape="1">
          <a:blip r:embed="rId3" cstate="print">
            <a:alphaModFix/>
          </a:blip>
          <a:srcRect/>
          <a:stretch>
            <a:fillRect/>
          </a:stretch>
        </p:blipFill>
        <p:spPr>
          <a:xfrm>
            <a:off x="9295755" y="100246"/>
            <a:ext cx="1187051" cy="411359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26" name="Google Shape;373;p62"/>
          <p:cNvSpPr txBox="1"/>
          <p:nvPr/>
        </p:nvSpPr>
        <p:spPr>
          <a:xfrm>
            <a:off x="1791129" y="611848"/>
            <a:ext cx="7710544" cy="75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US" dirty="0"/>
          </a:p>
          <a:p>
            <a:r>
              <a:rPr lang="en-US" b="1" dirty="0"/>
              <a:t>Heat Map</a:t>
            </a:r>
            <a:r>
              <a:rPr lang="en-US" dirty="0"/>
              <a:t>-  Made to check the distribution of the data..</a:t>
            </a:r>
          </a:p>
          <a:p>
            <a:endParaRPr dirty="0"/>
          </a:p>
        </p:txBody>
      </p:sp>
      <p:pic>
        <p:nvPicPr>
          <p:cNvPr id="2097167" name="Picture 7" descr="heatmap p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202099" y="-539498"/>
            <a:ext cx="3521239" cy="79369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640</Words>
  <Application>Microsoft Office PowerPoint</Application>
  <PresentationFormat>Custom</PresentationFormat>
  <Paragraphs>171</Paragraphs>
  <Slides>25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Pawan Shetty</dc:creator>
  <cp:lastModifiedBy>Shreeraj Kadam</cp:lastModifiedBy>
  <cp:revision>24</cp:revision>
  <dcterms:created xsi:type="dcterms:W3CDTF">2021-02-13T21:47:32Z</dcterms:created>
  <dcterms:modified xsi:type="dcterms:W3CDTF">2021-02-28T07:34:42Z</dcterms:modified>
</cp:coreProperties>
</file>