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7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19410231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18636341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EFDBF-30A3-4E76-94F4-1D4E1CC7F56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252192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02EE4C-066C-41B6-A605-014BAC23B5AB}"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20747208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02EE4C-066C-41B6-A605-014BAC23B5AB}"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EFDBF-30A3-4E76-94F4-1D4E1CC7F56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12533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302EE4C-066C-41B6-A605-014BAC23B5AB}"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27273703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63554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3808312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3887358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02EE4C-066C-41B6-A605-014BAC23B5AB}"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19910462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02EE4C-066C-41B6-A605-014BAC23B5AB}"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42908396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2EE4C-066C-41B6-A605-014BAC23B5AB}"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10053675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02EE4C-066C-41B6-A605-014BAC23B5AB}"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37292818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02EE4C-066C-41B6-A605-014BAC23B5AB}"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18608005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2EE4C-066C-41B6-A605-014BAC23B5AB}"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164607357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02EE4C-066C-41B6-A605-014BAC23B5AB}"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DBEFDBF-30A3-4E76-94F4-1D4E1CC7F56E}" type="slidenum">
              <a:rPr lang="en-IN" smtClean="0"/>
              <a:t>‹#›</a:t>
            </a:fld>
            <a:endParaRPr lang="en-IN"/>
          </a:p>
        </p:txBody>
      </p:sp>
    </p:spTree>
    <p:extLst>
      <p:ext uri="{BB962C8B-B14F-4D97-AF65-F5344CB8AC3E}">
        <p14:creationId xmlns:p14="http://schemas.microsoft.com/office/powerpoint/2010/main" val="827990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302EE4C-066C-41B6-A605-014BAC23B5AB}" type="datetimeFigureOut">
              <a:rPr lang="en-IN" smtClean="0"/>
              <a:t>08-04-2025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DBEFDBF-30A3-4E76-94F4-1D4E1CC7F56E}" type="slidenum">
              <a:rPr lang="en-IN" smtClean="0"/>
              <a:t>‹#›</a:t>
            </a:fld>
            <a:endParaRPr lang="en-IN"/>
          </a:p>
        </p:txBody>
      </p:sp>
    </p:spTree>
    <p:extLst>
      <p:ext uri="{BB962C8B-B14F-4D97-AF65-F5344CB8AC3E}">
        <p14:creationId xmlns:p14="http://schemas.microsoft.com/office/powerpoint/2010/main" val="1304387958"/>
      </p:ext>
    </p:extLst>
  </p:cSld>
  <p:clrMap bg1="lt1" tx1="dk1" bg2="lt2" tx2="dk2" accent1="accent1" accent2="accent2" accent3="accent3" accent4="accent4" accent5="accent5" accent6="accent6" hlink="hlink" folHlink="folHlink"/>
  <p:sldLayoutIdLst>
    <p:sldLayoutId id="2147484280" r:id="rId1"/>
    <p:sldLayoutId id="2147484281" r:id="rId2"/>
    <p:sldLayoutId id="2147484282" r:id="rId3"/>
    <p:sldLayoutId id="2147484283" r:id="rId4"/>
    <p:sldLayoutId id="2147484284" r:id="rId5"/>
    <p:sldLayoutId id="2147484285" r:id="rId6"/>
    <p:sldLayoutId id="2147484286" r:id="rId7"/>
    <p:sldLayoutId id="2147484287" r:id="rId8"/>
    <p:sldLayoutId id="2147484288" r:id="rId9"/>
    <p:sldLayoutId id="2147484289" r:id="rId10"/>
    <p:sldLayoutId id="2147484290" r:id="rId11"/>
    <p:sldLayoutId id="2147484291" r:id="rId12"/>
    <p:sldLayoutId id="2147484292" r:id="rId13"/>
    <p:sldLayoutId id="2147484293" r:id="rId14"/>
    <p:sldLayoutId id="2147484294" r:id="rId15"/>
    <p:sldLayoutId id="2147484295" r:id="rId16"/>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B8C9-2B44-4D97-F671-346B92A2DD5D}"/>
              </a:ext>
            </a:extLst>
          </p:cNvPr>
          <p:cNvSpPr>
            <a:spLocks noGrp="1"/>
          </p:cNvSpPr>
          <p:nvPr>
            <p:ph type="ctrTitle"/>
          </p:nvPr>
        </p:nvSpPr>
        <p:spPr>
          <a:xfrm>
            <a:off x="314630" y="216310"/>
            <a:ext cx="11484079" cy="825909"/>
          </a:xfrm>
        </p:spPr>
        <p:txBody>
          <a:bodyPr>
            <a:noAutofit/>
          </a:bodyPr>
          <a:lstStyle/>
          <a:p>
            <a:pPr algn="ctr"/>
            <a:r>
              <a:rPr lang="en-IN" sz="4400" b="1" dirty="0"/>
              <a:t>WELCOME TO WALMART PROJECT REPORT</a:t>
            </a:r>
          </a:p>
        </p:txBody>
      </p:sp>
      <p:sp>
        <p:nvSpPr>
          <p:cNvPr id="3" name="Subtitle 2">
            <a:extLst>
              <a:ext uri="{FF2B5EF4-FFF2-40B4-BE49-F238E27FC236}">
                <a16:creationId xmlns:a16="http://schemas.microsoft.com/office/drawing/2014/main" id="{49E72284-B0E1-40F1-2E36-C3319C813FC4}"/>
              </a:ext>
            </a:extLst>
          </p:cNvPr>
          <p:cNvSpPr>
            <a:spLocks noGrp="1"/>
          </p:cNvSpPr>
          <p:nvPr>
            <p:ph type="subTitle" idx="1"/>
          </p:nvPr>
        </p:nvSpPr>
        <p:spPr>
          <a:xfrm>
            <a:off x="1956619" y="1651819"/>
            <a:ext cx="5142271" cy="4847302"/>
          </a:xfrm>
        </p:spPr>
        <p:txBody>
          <a:bodyPr/>
          <a:lstStyle/>
          <a:p>
            <a:r>
              <a:rPr lang="en-IN" b="1" i="1" dirty="0">
                <a:solidFill>
                  <a:srgbClr val="002060"/>
                </a:solidFill>
              </a:rPr>
              <a:t>Contents of the Report </a:t>
            </a:r>
          </a:p>
          <a:p>
            <a:pPr marL="342900" indent="-342900">
              <a:buAutoNum type="arabicPeriod"/>
            </a:pPr>
            <a:r>
              <a:rPr lang="en-IN" b="1" i="1" dirty="0">
                <a:solidFill>
                  <a:srgbClr val="002060"/>
                </a:solidFill>
              </a:rPr>
              <a:t>Introduction </a:t>
            </a:r>
          </a:p>
          <a:p>
            <a:pPr marL="342900" indent="-342900">
              <a:buAutoNum type="arabicPeriod"/>
            </a:pPr>
            <a:r>
              <a:rPr lang="en-IN" b="1" i="1" dirty="0">
                <a:solidFill>
                  <a:srgbClr val="002060"/>
                </a:solidFill>
              </a:rPr>
              <a:t>Problem Definition</a:t>
            </a:r>
          </a:p>
          <a:p>
            <a:pPr marL="342900" indent="-342900">
              <a:buAutoNum type="arabicPeriod"/>
            </a:pPr>
            <a:r>
              <a:rPr lang="en-IN" b="1" i="1" dirty="0">
                <a:solidFill>
                  <a:srgbClr val="002060"/>
                </a:solidFill>
              </a:rPr>
              <a:t>Exploratory Data Analysis</a:t>
            </a:r>
          </a:p>
          <a:p>
            <a:pPr marL="342900" indent="-342900">
              <a:buAutoNum type="arabicPeriod"/>
            </a:pPr>
            <a:r>
              <a:rPr lang="en-IN" b="1" i="1" dirty="0">
                <a:solidFill>
                  <a:srgbClr val="002060"/>
                </a:solidFill>
              </a:rPr>
              <a:t>Data Preprocessing</a:t>
            </a:r>
          </a:p>
          <a:p>
            <a:pPr marL="342900" indent="-342900">
              <a:buAutoNum type="arabicPeriod"/>
            </a:pPr>
            <a:r>
              <a:rPr lang="en-IN" b="1" i="1" dirty="0">
                <a:solidFill>
                  <a:srgbClr val="002060"/>
                </a:solidFill>
              </a:rPr>
              <a:t>Model Selection </a:t>
            </a:r>
          </a:p>
          <a:p>
            <a:pPr marL="342900" indent="-342900">
              <a:buAutoNum type="arabicPeriod"/>
            </a:pPr>
            <a:r>
              <a:rPr lang="en-IN" b="1" i="1" dirty="0">
                <a:solidFill>
                  <a:srgbClr val="002060"/>
                </a:solidFill>
              </a:rPr>
              <a:t>Model Evaluation </a:t>
            </a:r>
          </a:p>
          <a:p>
            <a:pPr marL="342900" indent="-342900">
              <a:buAutoNum type="arabicPeriod"/>
            </a:pPr>
            <a:r>
              <a:rPr lang="en-IN" b="1" i="1" dirty="0">
                <a:solidFill>
                  <a:srgbClr val="002060"/>
                </a:solidFill>
              </a:rPr>
              <a:t>Model Deployment</a:t>
            </a:r>
          </a:p>
          <a:p>
            <a:pPr marL="342900" indent="-342900">
              <a:buAutoNum type="arabicPeriod"/>
            </a:pPr>
            <a:r>
              <a:rPr lang="en-IN" b="1" i="1" dirty="0">
                <a:solidFill>
                  <a:srgbClr val="002060"/>
                </a:solidFill>
              </a:rPr>
              <a:t>Conclusion</a:t>
            </a:r>
          </a:p>
        </p:txBody>
      </p:sp>
      <p:pic>
        <p:nvPicPr>
          <p:cNvPr id="5" name="Picture 4">
            <a:extLst>
              <a:ext uri="{FF2B5EF4-FFF2-40B4-BE49-F238E27FC236}">
                <a16:creationId xmlns:a16="http://schemas.microsoft.com/office/drawing/2014/main" id="{4C6E281E-EF6D-10C7-98A3-A97FAB5AA4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863" y="1554110"/>
            <a:ext cx="2469039" cy="1382662"/>
          </a:xfrm>
          <a:prstGeom prst="rect">
            <a:avLst/>
          </a:prstGeom>
        </p:spPr>
      </p:pic>
      <p:pic>
        <p:nvPicPr>
          <p:cNvPr id="7" name="Picture 6">
            <a:extLst>
              <a:ext uri="{FF2B5EF4-FFF2-40B4-BE49-F238E27FC236}">
                <a16:creationId xmlns:a16="http://schemas.microsoft.com/office/drawing/2014/main" id="{6638343F-8D4D-3981-67EA-DA939130C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7373" y="2839092"/>
            <a:ext cx="1846526" cy="2026338"/>
          </a:xfrm>
          <a:prstGeom prst="rect">
            <a:avLst/>
          </a:prstGeom>
        </p:spPr>
      </p:pic>
      <p:pic>
        <p:nvPicPr>
          <p:cNvPr id="9" name="Picture 8">
            <a:extLst>
              <a:ext uri="{FF2B5EF4-FFF2-40B4-BE49-F238E27FC236}">
                <a16:creationId xmlns:a16="http://schemas.microsoft.com/office/drawing/2014/main" id="{AE5EBF4D-9AA6-8501-03A0-C340D050FC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5535" y="4206610"/>
            <a:ext cx="1581028" cy="1581028"/>
          </a:xfrm>
          <a:prstGeom prst="rect">
            <a:avLst/>
          </a:prstGeom>
          <a:noFill/>
        </p:spPr>
      </p:pic>
    </p:spTree>
    <p:extLst>
      <p:ext uri="{BB962C8B-B14F-4D97-AF65-F5344CB8AC3E}">
        <p14:creationId xmlns:p14="http://schemas.microsoft.com/office/powerpoint/2010/main" val="23060136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0B94A-7850-F8A9-7453-368A5CBDD4B8}"/>
              </a:ext>
            </a:extLst>
          </p:cNvPr>
          <p:cNvSpPr txBox="1"/>
          <p:nvPr/>
        </p:nvSpPr>
        <p:spPr>
          <a:xfrm>
            <a:off x="1691148" y="412954"/>
            <a:ext cx="8082117" cy="707886"/>
          </a:xfrm>
          <a:prstGeom prst="rect">
            <a:avLst/>
          </a:prstGeom>
          <a:noFill/>
        </p:spPr>
        <p:txBody>
          <a:bodyPr wrap="square" rtlCol="0">
            <a:spAutoFit/>
          </a:bodyPr>
          <a:lstStyle/>
          <a:p>
            <a:pPr algn="ctr"/>
            <a:r>
              <a:rPr lang="en-IN" sz="4000" b="1" u="sng" dirty="0">
                <a:effectLst>
                  <a:outerShdw blurRad="38100" dist="38100" dir="2700000" algn="tl">
                    <a:srgbClr val="000000">
                      <a:alpha val="43137"/>
                    </a:srgbClr>
                  </a:outerShdw>
                </a:effectLst>
              </a:rPr>
              <a:t>INTRODUCTION</a:t>
            </a:r>
            <a:r>
              <a:rPr lang="en-IN" sz="3600" b="1" u="sng" dirty="0">
                <a:effectLst>
                  <a:outerShdw blurRad="38100" dist="38100" dir="2700000" algn="tl">
                    <a:srgbClr val="000000">
                      <a:alpha val="43137"/>
                    </a:srgbClr>
                  </a:outerShdw>
                </a:effectLst>
              </a:rPr>
              <a:t> </a:t>
            </a:r>
          </a:p>
        </p:txBody>
      </p:sp>
      <p:sp>
        <p:nvSpPr>
          <p:cNvPr id="3" name="TextBox 2">
            <a:extLst>
              <a:ext uri="{FF2B5EF4-FFF2-40B4-BE49-F238E27FC236}">
                <a16:creationId xmlns:a16="http://schemas.microsoft.com/office/drawing/2014/main" id="{7A61C35F-96A6-021C-7549-EDCF26658D57}"/>
              </a:ext>
            </a:extLst>
          </p:cNvPr>
          <p:cNvSpPr txBox="1"/>
          <p:nvPr/>
        </p:nvSpPr>
        <p:spPr>
          <a:xfrm>
            <a:off x="1927122" y="1582994"/>
            <a:ext cx="7393858" cy="4524315"/>
          </a:xfrm>
          <a:prstGeom prst="rect">
            <a:avLst/>
          </a:prstGeom>
          <a:noFill/>
        </p:spPr>
        <p:txBody>
          <a:bodyPr wrap="square" rtlCol="0">
            <a:spAutoFit/>
          </a:bodyPr>
          <a:lstStyle/>
          <a:p>
            <a:r>
              <a:rPr lang="en-IN" sz="2400" dirty="0"/>
              <a:t>Walmart Dataset consist of many feature such as ‘store’ ,‘weekly sales’ ,’unemployment’ , ‘CPI’ , temperature …., etc. As we have 45 stores in the dataset , and analysis revolves around these stores. By exploring the dataset it is found that this a “Time Series Data”. </a:t>
            </a:r>
          </a:p>
          <a:p>
            <a:endParaRPr lang="en-IN" sz="2400" dirty="0"/>
          </a:p>
          <a:p>
            <a:r>
              <a:rPr lang="en-IN" sz="2400" dirty="0"/>
              <a:t>                                                        And most important feature in data set is ‘weekly sales’ which is associated with Date and store relatively, therefore we are using the time series techniques and algorithms for this dataset.</a:t>
            </a:r>
          </a:p>
        </p:txBody>
      </p:sp>
    </p:spTree>
    <p:extLst>
      <p:ext uri="{BB962C8B-B14F-4D97-AF65-F5344CB8AC3E}">
        <p14:creationId xmlns:p14="http://schemas.microsoft.com/office/powerpoint/2010/main" val="883718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103DF0-C9A9-53BE-FA6A-79D2D907A3BD}"/>
              </a:ext>
            </a:extLst>
          </p:cNvPr>
          <p:cNvSpPr txBox="1"/>
          <p:nvPr/>
        </p:nvSpPr>
        <p:spPr>
          <a:xfrm>
            <a:off x="1730477" y="757084"/>
            <a:ext cx="8868697" cy="707886"/>
          </a:xfrm>
          <a:prstGeom prst="rect">
            <a:avLst/>
          </a:prstGeom>
          <a:noFill/>
        </p:spPr>
        <p:txBody>
          <a:bodyPr wrap="square" rtlCol="0">
            <a:spAutoFit/>
          </a:bodyPr>
          <a:lstStyle/>
          <a:p>
            <a:pPr algn="ctr"/>
            <a:r>
              <a:rPr lang="en-IN" sz="4000" b="1" u="sng" dirty="0">
                <a:effectLst>
                  <a:outerShdw blurRad="38100" dist="38100" dir="2700000" algn="tl">
                    <a:srgbClr val="000000">
                      <a:alpha val="43137"/>
                    </a:srgbClr>
                  </a:outerShdw>
                </a:effectLst>
              </a:rPr>
              <a:t>Problem Definition</a:t>
            </a:r>
          </a:p>
        </p:txBody>
      </p:sp>
      <p:sp>
        <p:nvSpPr>
          <p:cNvPr id="3" name="TextBox 2">
            <a:extLst>
              <a:ext uri="{FF2B5EF4-FFF2-40B4-BE49-F238E27FC236}">
                <a16:creationId xmlns:a16="http://schemas.microsoft.com/office/drawing/2014/main" id="{0635635F-C183-F1A3-DDEB-4382CDB12647}"/>
              </a:ext>
            </a:extLst>
          </p:cNvPr>
          <p:cNvSpPr txBox="1"/>
          <p:nvPr/>
        </p:nvSpPr>
        <p:spPr>
          <a:xfrm>
            <a:off x="1140542" y="1769806"/>
            <a:ext cx="9861755" cy="4093428"/>
          </a:xfrm>
          <a:prstGeom prst="rect">
            <a:avLst/>
          </a:prstGeom>
          <a:noFill/>
        </p:spPr>
        <p:txBody>
          <a:bodyPr wrap="square" rtlCol="0">
            <a:spAutoFit/>
          </a:bodyPr>
          <a:lstStyle/>
          <a:p>
            <a:r>
              <a:rPr lang="en-GB" sz="2000" dirty="0"/>
              <a:t>1.</a:t>
            </a:r>
          </a:p>
          <a:p>
            <a:pPr marL="342900" indent="-342900">
              <a:buAutoNum type="alphaLcPeriod"/>
            </a:pPr>
            <a:r>
              <a:rPr lang="en-GB" sz="2000" dirty="0"/>
              <a:t>If the weekly sales are affected by the unemployment rate, if yes - which stores are suffering the most?</a:t>
            </a:r>
          </a:p>
          <a:p>
            <a:pPr marL="342900" indent="-342900">
              <a:buAutoNum type="alphaLcPeriod"/>
            </a:pPr>
            <a:r>
              <a:rPr lang="en-GB" sz="2000" dirty="0"/>
              <a:t>If the weekly sales show a seasonal trend, when and what could be the reason?</a:t>
            </a:r>
          </a:p>
          <a:p>
            <a:pPr marL="342900" indent="-342900">
              <a:buAutoNum type="alphaLcPeriod"/>
            </a:pPr>
            <a:r>
              <a:rPr lang="en-GB" sz="2000" dirty="0"/>
              <a:t>Does temperature affect the weekly sales in any manner?</a:t>
            </a:r>
          </a:p>
          <a:p>
            <a:pPr marL="342900" indent="-342900">
              <a:buAutoNum type="alphaLcPeriod"/>
            </a:pPr>
            <a:r>
              <a:rPr lang="en-GB" sz="2000" dirty="0"/>
              <a:t>How is the Consumer Price index affecting the weekly sales of various stores?</a:t>
            </a:r>
          </a:p>
          <a:p>
            <a:pPr marL="342900" indent="-342900">
              <a:buAutoNum type="alphaLcPeriod"/>
            </a:pPr>
            <a:r>
              <a:rPr lang="en-GB" sz="2000" dirty="0"/>
              <a:t>Top performing stores according to the historical data.</a:t>
            </a:r>
          </a:p>
          <a:p>
            <a:pPr marL="342900" indent="-342900">
              <a:buAutoNum type="alphaLcPeriod"/>
            </a:pPr>
            <a:r>
              <a:rPr lang="en-GB" sz="2000" dirty="0"/>
              <a:t>The worst performing store, and how significant is the difference between the highest and lowest performing stores.</a:t>
            </a:r>
          </a:p>
          <a:p>
            <a:pPr marL="342900" indent="-342900">
              <a:buAutoNum type="alphaLcPeriod"/>
            </a:pPr>
            <a:endParaRPr lang="en-GB" sz="2000" dirty="0"/>
          </a:p>
          <a:p>
            <a:r>
              <a:rPr lang="en-IN" sz="2000" dirty="0"/>
              <a:t>2. Prediction for Weekly Sales for upcoming 12 weeks.</a:t>
            </a:r>
          </a:p>
        </p:txBody>
      </p:sp>
    </p:spTree>
    <p:extLst>
      <p:ext uri="{BB962C8B-B14F-4D97-AF65-F5344CB8AC3E}">
        <p14:creationId xmlns:p14="http://schemas.microsoft.com/office/powerpoint/2010/main" val="397315987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60CA9B-C02E-51A7-42DE-147352418FA9}"/>
              </a:ext>
            </a:extLst>
          </p:cNvPr>
          <p:cNvSpPr txBox="1"/>
          <p:nvPr/>
        </p:nvSpPr>
        <p:spPr>
          <a:xfrm>
            <a:off x="1750142" y="678426"/>
            <a:ext cx="8858864" cy="584775"/>
          </a:xfrm>
          <a:prstGeom prst="rect">
            <a:avLst/>
          </a:prstGeom>
          <a:noFill/>
        </p:spPr>
        <p:txBody>
          <a:bodyPr wrap="square" rtlCol="0">
            <a:spAutoFit/>
          </a:bodyPr>
          <a:lstStyle/>
          <a:p>
            <a:pPr algn="ctr"/>
            <a:r>
              <a:rPr lang="en-IN" sz="3200" b="1" u="sng" dirty="0">
                <a:effectLst>
                  <a:outerShdw blurRad="38100" dist="38100" dir="2700000" algn="tl">
                    <a:srgbClr val="000000">
                      <a:alpha val="43137"/>
                    </a:srgbClr>
                  </a:outerShdw>
                </a:effectLst>
              </a:rPr>
              <a:t>Exploratory Data Analysis</a:t>
            </a:r>
          </a:p>
        </p:txBody>
      </p:sp>
      <p:sp>
        <p:nvSpPr>
          <p:cNvPr id="3" name="TextBox 2">
            <a:extLst>
              <a:ext uri="{FF2B5EF4-FFF2-40B4-BE49-F238E27FC236}">
                <a16:creationId xmlns:a16="http://schemas.microsoft.com/office/drawing/2014/main" id="{9D4574E9-8639-35CB-0C28-BABDBF651DBB}"/>
              </a:ext>
            </a:extLst>
          </p:cNvPr>
          <p:cNvSpPr txBox="1"/>
          <p:nvPr/>
        </p:nvSpPr>
        <p:spPr>
          <a:xfrm>
            <a:off x="1209367" y="1602658"/>
            <a:ext cx="9399639" cy="5032147"/>
          </a:xfrm>
          <a:prstGeom prst="rect">
            <a:avLst/>
          </a:prstGeom>
          <a:noFill/>
        </p:spPr>
        <p:txBody>
          <a:bodyPr wrap="square" rtlCol="0">
            <a:spAutoFit/>
          </a:bodyPr>
          <a:lstStyle/>
          <a:p>
            <a:pPr marL="342900" indent="-342900">
              <a:buAutoNum type="arabicPeriod"/>
            </a:pPr>
            <a:r>
              <a:rPr lang="en-IN" sz="1900" dirty="0"/>
              <a:t>Walmart Dataset was present in csv format and used ‘pandas’ for importing it.</a:t>
            </a:r>
          </a:p>
          <a:p>
            <a:pPr marL="342900" indent="-342900">
              <a:buAutoNum type="arabicPeriod"/>
            </a:pPr>
            <a:endParaRPr lang="en-IN" sz="1900" dirty="0"/>
          </a:p>
          <a:p>
            <a:r>
              <a:rPr lang="en-IN" sz="1900" dirty="0"/>
              <a:t>2. Df.info() is used to check the information about the dataset , and insights were there was no null values and ‘date’ column datatype was in int64.</a:t>
            </a:r>
          </a:p>
          <a:p>
            <a:endParaRPr lang="en-IN" sz="1900" dirty="0"/>
          </a:p>
          <a:p>
            <a:r>
              <a:rPr lang="en-IN" sz="1900" dirty="0"/>
              <a:t>3. </a:t>
            </a:r>
            <a:r>
              <a:rPr lang="en-IN" sz="1900" dirty="0" err="1"/>
              <a:t>df.duplicated</a:t>
            </a:r>
            <a:r>
              <a:rPr lang="en-IN" sz="1900" dirty="0"/>
              <a:t>().sum() is used to check the duplicated values and no duplicates were found.</a:t>
            </a:r>
          </a:p>
          <a:p>
            <a:endParaRPr lang="en-IN" sz="1900" dirty="0"/>
          </a:p>
          <a:p>
            <a:r>
              <a:rPr lang="en-IN" sz="1900" dirty="0"/>
              <a:t>4. </a:t>
            </a:r>
            <a:r>
              <a:rPr lang="en-IN" sz="1900" dirty="0" err="1"/>
              <a:t>Groupby</a:t>
            </a:r>
            <a:r>
              <a:rPr lang="en-IN" sz="1900" dirty="0"/>
              <a:t> function is used to check the record count for each store.</a:t>
            </a:r>
          </a:p>
          <a:p>
            <a:endParaRPr lang="en-IN" sz="1900" dirty="0"/>
          </a:p>
          <a:p>
            <a:r>
              <a:rPr lang="en-IN" sz="1900" dirty="0"/>
              <a:t>5. Random library is used for the selection of 5 random stores for further analysis.</a:t>
            </a:r>
          </a:p>
          <a:p>
            <a:endParaRPr lang="en-IN" sz="1900" dirty="0"/>
          </a:p>
          <a:p>
            <a:r>
              <a:rPr lang="en-IN" sz="1900" dirty="0"/>
              <a:t>6. Random selected stores are mapped to store 1,2,3,4,5 for ease applications.</a:t>
            </a:r>
          </a:p>
          <a:p>
            <a:endParaRPr lang="en-IN" dirty="0"/>
          </a:p>
          <a:p>
            <a:endParaRPr lang="en-IN" dirty="0"/>
          </a:p>
        </p:txBody>
      </p:sp>
    </p:spTree>
    <p:extLst>
      <p:ext uri="{BB962C8B-B14F-4D97-AF65-F5344CB8AC3E}">
        <p14:creationId xmlns:p14="http://schemas.microsoft.com/office/powerpoint/2010/main" val="21981297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F55922-60CC-AEE6-248D-A871BBCB25DB}"/>
              </a:ext>
            </a:extLst>
          </p:cNvPr>
          <p:cNvSpPr txBox="1"/>
          <p:nvPr/>
        </p:nvSpPr>
        <p:spPr>
          <a:xfrm>
            <a:off x="1283110" y="194535"/>
            <a:ext cx="9291483" cy="584775"/>
          </a:xfrm>
          <a:prstGeom prst="rect">
            <a:avLst/>
          </a:prstGeom>
          <a:noFill/>
        </p:spPr>
        <p:txBody>
          <a:bodyPr wrap="square" rtlCol="0">
            <a:spAutoFit/>
          </a:bodyPr>
          <a:lstStyle/>
          <a:p>
            <a:pPr algn="ctr"/>
            <a:r>
              <a:rPr lang="en-GB" sz="3200" b="1" u="sng" dirty="0">
                <a:effectLst>
                  <a:outerShdw blurRad="38100" dist="38100" dir="2700000" algn="tl">
                    <a:srgbClr val="000000">
                      <a:alpha val="43137"/>
                    </a:srgbClr>
                  </a:outerShdw>
                </a:effectLst>
              </a:rPr>
              <a:t>Problems with Insights</a:t>
            </a:r>
            <a:endParaRPr lang="en-IN" sz="3200" b="1" u="sng"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70AA79D-1CE7-84C4-B8C9-1E18DB6428F2}"/>
              </a:ext>
            </a:extLst>
          </p:cNvPr>
          <p:cNvSpPr txBox="1"/>
          <p:nvPr/>
        </p:nvSpPr>
        <p:spPr>
          <a:xfrm>
            <a:off x="575186" y="1199536"/>
            <a:ext cx="11312014" cy="5909310"/>
          </a:xfrm>
          <a:prstGeom prst="rect">
            <a:avLst/>
          </a:prstGeom>
          <a:noFill/>
        </p:spPr>
        <p:txBody>
          <a:bodyPr wrap="square" rtlCol="0">
            <a:spAutoFit/>
          </a:bodyPr>
          <a:lstStyle/>
          <a:p>
            <a:pPr marL="342900" indent="-342900">
              <a:buAutoNum type="arabicParenR"/>
            </a:pPr>
            <a:r>
              <a:rPr lang="en-GB" b="1" dirty="0">
                <a:solidFill>
                  <a:srgbClr val="002060"/>
                </a:solidFill>
                <a:effectLst/>
                <a:latin typeface="Consolas" panose="020B0609020204030204" pitchFamily="49" charset="0"/>
              </a:rPr>
              <a:t>a. If the weekly sales are affected by the unemployment rate, if yes - which stores are suffering the most?</a:t>
            </a:r>
          </a:p>
          <a:p>
            <a:r>
              <a:rPr lang="en-GB" b="1" dirty="0">
                <a:solidFill>
                  <a:srgbClr val="00B0F0"/>
                </a:solidFill>
                <a:effectLst/>
                <a:latin typeface="Consolas" panose="020B0609020204030204" pitchFamily="49" charset="0"/>
              </a:rPr>
              <a:t>Insights – there is weak negative relationship b/w unemployment rate and weekly</a:t>
            </a:r>
            <a:r>
              <a:rPr lang="en-GB" b="1" dirty="0">
                <a:solidFill>
                  <a:srgbClr val="00B0F0"/>
                </a:solidFill>
                <a:latin typeface="Consolas" panose="020B0609020204030204" pitchFamily="49" charset="0"/>
              </a:rPr>
              <a:t> sales. But this relationship is more suffered by Store_5 and there is decline in unemployment rate in Store_5 as compared to any other stores.</a:t>
            </a:r>
          </a:p>
          <a:p>
            <a:endParaRPr lang="en-GB" b="1" dirty="0">
              <a:solidFill>
                <a:srgbClr val="000080"/>
              </a:solidFill>
              <a:effectLst/>
              <a:latin typeface="Consolas" panose="020B0609020204030204" pitchFamily="49" charset="0"/>
            </a:endParaRPr>
          </a:p>
          <a:p>
            <a:r>
              <a:rPr lang="en-GB" b="1" dirty="0">
                <a:solidFill>
                  <a:srgbClr val="002060"/>
                </a:solidFill>
                <a:effectLst/>
                <a:latin typeface="Consolas" panose="020B0609020204030204" pitchFamily="49" charset="0"/>
              </a:rPr>
              <a:t>1) b. If the weekly sales show a seasonal trend, when and what could be the reason?</a:t>
            </a:r>
            <a:endParaRPr lang="en-GB" b="0" dirty="0">
              <a:solidFill>
                <a:srgbClr val="002060"/>
              </a:solidFill>
              <a:effectLst/>
              <a:latin typeface="Consolas" panose="020B0609020204030204" pitchFamily="49" charset="0"/>
            </a:endParaRPr>
          </a:p>
          <a:p>
            <a:pPr>
              <a:buNone/>
            </a:pPr>
            <a:r>
              <a:rPr lang="en-GB" b="1" dirty="0">
                <a:solidFill>
                  <a:srgbClr val="00B0F0"/>
                </a:solidFill>
                <a:effectLst/>
                <a:latin typeface="Consolas" panose="020B0609020204030204" pitchFamily="49" charset="0"/>
              </a:rPr>
              <a:t>Insights - All store follows a seasonal trend except Store_5==(Store 42).</a:t>
            </a:r>
            <a:r>
              <a:rPr lang="en-GB" dirty="0">
                <a:solidFill>
                  <a:srgbClr val="00B0F0"/>
                </a:solidFill>
                <a:latin typeface="Consolas" panose="020B0609020204030204" pitchFamily="49" charset="0"/>
              </a:rPr>
              <a:t> </a:t>
            </a:r>
            <a:br>
              <a:rPr lang="en-GB" dirty="0">
                <a:solidFill>
                  <a:srgbClr val="00B0F0"/>
                </a:solidFill>
                <a:latin typeface="Consolas" panose="020B0609020204030204" pitchFamily="49" charset="0"/>
              </a:rPr>
            </a:br>
            <a:r>
              <a:rPr lang="en-GB" b="1" dirty="0">
                <a:solidFill>
                  <a:srgbClr val="00B0F0"/>
                </a:solidFill>
                <a:effectLst/>
                <a:latin typeface="Consolas" panose="020B0609020204030204" pitchFamily="49" charset="0"/>
              </a:rPr>
              <a:t>The Seasonality shows that there is high Sales in store at time form mid-November to late December.</a:t>
            </a:r>
            <a:endParaRPr lang="en-GB" b="0" dirty="0">
              <a:solidFill>
                <a:srgbClr val="00B0F0"/>
              </a:solidFill>
              <a:effectLst/>
              <a:latin typeface="Consolas" panose="020B0609020204030204" pitchFamily="49" charset="0"/>
            </a:endParaRPr>
          </a:p>
          <a:p>
            <a:endParaRPr lang="en-GB" b="1" dirty="0">
              <a:solidFill>
                <a:srgbClr val="000080"/>
              </a:solidFill>
              <a:effectLst/>
              <a:latin typeface="Consolas" panose="020B0609020204030204" pitchFamily="49" charset="0"/>
            </a:endParaRPr>
          </a:p>
          <a:p>
            <a:r>
              <a:rPr lang="en-GB" b="1" dirty="0">
                <a:solidFill>
                  <a:srgbClr val="002060"/>
                </a:solidFill>
                <a:latin typeface="Consolas" panose="020B0609020204030204" pitchFamily="49" charset="0"/>
              </a:rPr>
              <a:t>1) c. </a:t>
            </a:r>
            <a:r>
              <a:rPr lang="en-GB" b="1" dirty="0">
                <a:solidFill>
                  <a:srgbClr val="002060"/>
                </a:solidFill>
                <a:effectLst/>
                <a:latin typeface="Consolas" panose="020B0609020204030204" pitchFamily="49" charset="0"/>
              </a:rPr>
              <a:t>Does temperature affect the weekly sales in any manner?</a:t>
            </a:r>
            <a:endParaRPr lang="en-GB" b="0" dirty="0">
              <a:solidFill>
                <a:srgbClr val="002060"/>
              </a:solidFill>
              <a:effectLst/>
              <a:latin typeface="Consolas" panose="020B0609020204030204" pitchFamily="49" charset="0"/>
            </a:endParaRPr>
          </a:p>
          <a:p>
            <a:r>
              <a:rPr lang="en-GB" b="1" dirty="0">
                <a:solidFill>
                  <a:srgbClr val="00B0F0"/>
                </a:solidFill>
                <a:latin typeface="Consolas" panose="020B0609020204030204" pitchFamily="49" charset="0"/>
              </a:rPr>
              <a:t>Insights – As there no strong evidences that temperature affects the weekly sales and relationship values are very weak side.</a:t>
            </a:r>
            <a:endParaRPr lang="en-GB" b="1" dirty="0">
              <a:solidFill>
                <a:srgbClr val="00B0F0"/>
              </a:solidFill>
              <a:effectLst/>
              <a:latin typeface="Consolas" panose="020B0609020204030204" pitchFamily="49" charset="0"/>
            </a:endParaRPr>
          </a:p>
          <a:p>
            <a:endParaRPr lang="en-GB" b="1" dirty="0">
              <a:solidFill>
                <a:srgbClr val="00B050"/>
              </a:solidFill>
              <a:latin typeface="Consolas" panose="020B0609020204030204" pitchFamily="49" charset="0"/>
            </a:endParaRPr>
          </a:p>
          <a:p>
            <a:r>
              <a:rPr lang="en-GB" b="1" dirty="0">
                <a:solidFill>
                  <a:srgbClr val="002060"/>
                </a:solidFill>
                <a:effectLst/>
                <a:latin typeface="Consolas" panose="020B0609020204030204" pitchFamily="49" charset="0"/>
              </a:rPr>
              <a:t>1) d. How is the Consumer Price index affecting the weekly sales of various stores?</a:t>
            </a:r>
          </a:p>
          <a:p>
            <a:r>
              <a:rPr lang="en-GB" b="1" dirty="0">
                <a:solidFill>
                  <a:srgbClr val="00B0F0"/>
                </a:solidFill>
                <a:effectLst/>
                <a:latin typeface="Consolas" panose="020B0609020204030204" pitchFamily="49" charset="0"/>
              </a:rPr>
              <a:t>Insights - Store 2 and Store 5 have weak positive relationship with CPI and Weekly Sales and others are near to zero. So in our dataset it is possible that some store may have slight positive relationship with CPI and </a:t>
            </a:r>
            <a:r>
              <a:rPr lang="en-GB" b="1" dirty="0" err="1">
                <a:solidFill>
                  <a:srgbClr val="00B0F0"/>
                </a:solidFill>
                <a:effectLst/>
                <a:latin typeface="Consolas" panose="020B0609020204030204" pitchFamily="49" charset="0"/>
              </a:rPr>
              <a:t>Weekly_Sales</a:t>
            </a:r>
            <a:r>
              <a:rPr lang="en-GB" b="1" dirty="0">
                <a:solidFill>
                  <a:srgbClr val="00B0F0"/>
                </a:solidFill>
                <a:effectLst/>
                <a:latin typeface="Consolas" panose="020B0609020204030204" pitchFamily="49" charset="0"/>
              </a:rPr>
              <a:t> but majority of stores have a zero correlation.</a:t>
            </a:r>
            <a:endParaRPr lang="en-GB" b="0" dirty="0">
              <a:solidFill>
                <a:srgbClr val="00B0F0"/>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3911764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C101151-E770-C5D0-C00A-0F1E33E3EBE6}"/>
              </a:ext>
            </a:extLst>
          </p:cNvPr>
          <p:cNvSpPr txBox="1"/>
          <p:nvPr/>
        </p:nvSpPr>
        <p:spPr>
          <a:xfrm>
            <a:off x="1986117" y="452283"/>
            <a:ext cx="8878529" cy="584775"/>
          </a:xfrm>
          <a:prstGeom prst="rect">
            <a:avLst/>
          </a:prstGeom>
          <a:noFill/>
        </p:spPr>
        <p:txBody>
          <a:bodyPr wrap="square" rtlCol="0">
            <a:spAutoFit/>
          </a:bodyPr>
          <a:lstStyle/>
          <a:p>
            <a:pPr algn="ctr"/>
            <a:r>
              <a:rPr lang="en-GB" sz="3200" b="1" u="sng" dirty="0">
                <a:effectLst>
                  <a:outerShdw blurRad="38100" dist="38100" dir="2700000" algn="tl">
                    <a:srgbClr val="000000">
                      <a:alpha val="43137"/>
                    </a:srgbClr>
                  </a:outerShdw>
                </a:effectLst>
              </a:rPr>
              <a:t>Problems with Insights </a:t>
            </a:r>
            <a:endParaRPr lang="en-IN" sz="3200" b="1" u="sng"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DD81173D-38F5-33DA-E856-E75BAD1E9AC6}"/>
              </a:ext>
            </a:extLst>
          </p:cNvPr>
          <p:cNvSpPr txBox="1"/>
          <p:nvPr/>
        </p:nvSpPr>
        <p:spPr>
          <a:xfrm>
            <a:off x="560439" y="1406013"/>
            <a:ext cx="11366090" cy="1200329"/>
          </a:xfrm>
          <a:prstGeom prst="rect">
            <a:avLst/>
          </a:prstGeom>
          <a:noFill/>
        </p:spPr>
        <p:txBody>
          <a:bodyPr wrap="square" numCol="2" rtlCol="0">
            <a:spAutoFit/>
          </a:bodyPr>
          <a:lstStyle/>
          <a:p>
            <a:pPr marL="342900" indent="-342900">
              <a:buFontTx/>
              <a:buAutoNum type="arabicParenR"/>
            </a:pPr>
            <a:r>
              <a:rPr lang="en-GB" b="1" dirty="0">
                <a:solidFill>
                  <a:srgbClr val="002060"/>
                </a:solidFill>
              </a:rPr>
              <a:t>e.</a:t>
            </a:r>
            <a:r>
              <a:rPr lang="en-GB" b="1" dirty="0">
                <a:solidFill>
                  <a:srgbClr val="002060"/>
                </a:solidFill>
                <a:effectLst/>
                <a:latin typeface="Consolas" panose="020B0609020204030204" pitchFamily="49" charset="0"/>
              </a:rPr>
              <a:t> Top performing stores according to the historical data ?</a:t>
            </a:r>
          </a:p>
          <a:p>
            <a:endParaRPr lang="en-GB" b="1" dirty="0">
              <a:solidFill>
                <a:srgbClr val="002060"/>
              </a:solidFill>
            </a:endParaRPr>
          </a:p>
          <a:p>
            <a:pPr marL="342900" indent="-342900">
              <a:buAutoNum type="arabicParenR"/>
            </a:pPr>
            <a:endParaRPr lang="en-GB" b="1" dirty="0">
              <a:solidFill>
                <a:srgbClr val="002060"/>
              </a:solidFill>
            </a:endParaRPr>
          </a:p>
          <a:p>
            <a:pPr marL="342900" indent="-342900">
              <a:buFontTx/>
              <a:buAutoNum type="arabicParenR"/>
            </a:pPr>
            <a:r>
              <a:rPr lang="en-IN" b="1" dirty="0">
                <a:solidFill>
                  <a:srgbClr val="002060"/>
                </a:solidFill>
              </a:rPr>
              <a:t>f. </a:t>
            </a:r>
            <a:r>
              <a:rPr lang="en-GB" b="1" dirty="0">
                <a:solidFill>
                  <a:srgbClr val="002060"/>
                </a:solidFill>
                <a:effectLst/>
                <a:latin typeface="Consolas" panose="020B0609020204030204" pitchFamily="49" charset="0"/>
              </a:rPr>
              <a:t>The worst performing store, and how significant is the difference between the highest and lowest performing stores ?</a:t>
            </a:r>
          </a:p>
        </p:txBody>
      </p:sp>
      <p:pic>
        <p:nvPicPr>
          <p:cNvPr id="10" name="Picture 9">
            <a:extLst>
              <a:ext uri="{FF2B5EF4-FFF2-40B4-BE49-F238E27FC236}">
                <a16:creationId xmlns:a16="http://schemas.microsoft.com/office/drawing/2014/main" id="{CECB37B2-CCA2-81B5-AC04-0CF0CB8D88AF}"/>
              </a:ext>
            </a:extLst>
          </p:cNvPr>
          <p:cNvPicPr>
            <a:picLocks noChangeAspect="1"/>
          </p:cNvPicPr>
          <p:nvPr/>
        </p:nvPicPr>
        <p:blipFill>
          <a:blip r:embed="rId2"/>
          <a:stretch>
            <a:fillRect/>
          </a:stretch>
        </p:blipFill>
        <p:spPr>
          <a:xfrm>
            <a:off x="1630935" y="2171824"/>
            <a:ext cx="2901735" cy="3993002"/>
          </a:xfrm>
          <a:prstGeom prst="rect">
            <a:avLst/>
          </a:prstGeom>
        </p:spPr>
      </p:pic>
      <p:pic>
        <p:nvPicPr>
          <p:cNvPr id="14" name="Picture 13">
            <a:extLst>
              <a:ext uri="{FF2B5EF4-FFF2-40B4-BE49-F238E27FC236}">
                <a16:creationId xmlns:a16="http://schemas.microsoft.com/office/drawing/2014/main" id="{E7261114-F2FE-B5D2-47F0-C68ABF6AFB2E}"/>
              </a:ext>
            </a:extLst>
          </p:cNvPr>
          <p:cNvPicPr>
            <a:picLocks noChangeAspect="1"/>
          </p:cNvPicPr>
          <p:nvPr/>
        </p:nvPicPr>
        <p:blipFill>
          <a:blip r:embed="rId3"/>
          <a:stretch>
            <a:fillRect/>
          </a:stretch>
        </p:blipFill>
        <p:spPr>
          <a:xfrm>
            <a:off x="6096000" y="2456959"/>
            <a:ext cx="5742039" cy="3948758"/>
          </a:xfrm>
          <a:prstGeom prst="rect">
            <a:avLst/>
          </a:prstGeom>
        </p:spPr>
      </p:pic>
    </p:spTree>
    <p:extLst>
      <p:ext uri="{BB962C8B-B14F-4D97-AF65-F5344CB8AC3E}">
        <p14:creationId xmlns:p14="http://schemas.microsoft.com/office/powerpoint/2010/main" val="35573926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15F7C-6554-A901-C252-78FAA984FE9D}"/>
              </a:ext>
            </a:extLst>
          </p:cNvPr>
          <p:cNvSpPr txBox="1"/>
          <p:nvPr/>
        </p:nvSpPr>
        <p:spPr>
          <a:xfrm>
            <a:off x="1661652" y="296267"/>
            <a:ext cx="9999406" cy="954107"/>
          </a:xfrm>
          <a:prstGeom prst="rect">
            <a:avLst/>
          </a:prstGeom>
          <a:noFill/>
        </p:spPr>
        <p:txBody>
          <a:bodyPr wrap="square">
            <a:spAutoFit/>
          </a:bodyPr>
          <a:lstStyle/>
          <a:p>
            <a:r>
              <a:rPr lang="en-GB" sz="2800" b="1" u="sng" dirty="0">
                <a:effectLst>
                  <a:outerShdw blurRad="38100" dist="38100" dir="2700000" algn="tl">
                    <a:srgbClr val="000000">
                      <a:alpha val="43137"/>
                    </a:srgbClr>
                  </a:outerShdw>
                </a:effectLst>
                <a:latin typeface="Consolas" panose="020B0609020204030204" pitchFamily="49" charset="0"/>
              </a:rPr>
              <a:t>Use predictive modelling techniques to forecast the sales for each store for the next 12 weeks.</a:t>
            </a:r>
          </a:p>
        </p:txBody>
      </p:sp>
      <p:sp>
        <p:nvSpPr>
          <p:cNvPr id="5" name="TextBox 4">
            <a:extLst>
              <a:ext uri="{FF2B5EF4-FFF2-40B4-BE49-F238E27FC236}">
                <a16:creationId xmlns:a16="http://schemas.microsoft.com/office/drawing/2014/main" id="{D4134A13-45D1-7650-2BE0-CEEC9A30D4A5}"/>
              </a:ext>
            </a:extLst>
          </p:cNvPr>
          <p:cNvSpPr txBox="1"/>
          <p:nvPr/>
        </p:nvSpPr>
        <p:spPr>
          <a:xfrm>
            <a:off x="501445" y="1504335"/>
            <a:ext cx="11090787" cy="5078313"/>
          </a:xfrm>
          <a:prstGeom prst="rect">
            <a:avLst/>
          </a:prstGeom>
          <a:noFill/>
        </p:spPr>
        <p:txBody>
          <a:bodyPr wrap="square" rtlCol="0">
            <a:spAutoFit/>
          </a:bodyPr>
          <a:lstStyle/>
          <a:p>
            <a:pPr marL="342900" indent="-342900">
              <a:buAutoNum type="arabicPeriod"/>
            </a:pPr>
            <a:r>
              <a:rPr lang="en-GB" b="1" dirty="0">
                <a:solidFill>
                  <a:srgbClr val="0070C0"/>
                </a:solidFill>
              </a:rPr>
              <a:t>Select five random stores by the help of random library and used </a:t>
            </a:r>
            <a:r>
              <a:rPr lang="en-GB" b="1" dirty="0" err="1">
                <a:solidFill>
                  <a:srgbClr val="0070C0"/>
                </a:solidFill>
              </a:rPr>
              <a:t>random.seed</a:t>
            </a:r>
            <a:r>
              <a:rPr lang="en-GB" b="1" dirty="0">
                <a:solidFill>
                  <a:srgbClr val="0070C0"/>
                </a:solidFill>
              </a:rPr>
              <a:t>() , Selected stores are Store 5,14,10,20,45 .</a:t>
            </a:r>
          </a:p>
          <a:p>
            <a:endParaRPr lang="en-GB" b="1" dirty="0">
              <a:solidFill>
                <a:srgbClr val="0070C0"/>
              </a:solidFill>
            </a:endParaRPr>
          </a:p>
          <a:p>
            <a:r>
              <a:rPr lang="en-GB" b="1" dirty="0">
                <a:solidFill>
                  <a:srgbClr val="0070C0"/>
                </a:solidFill>
              </a:rPr>
              <a:t>2.  Created some functions for code reusability and reduce the length of codes,</a:t>
            </a:r>
          </a:p>
          <a:p>
            <a:endParaRPr lang="en-GB" dirty="0"/>
          </a:p>
          <a:p>
            <a:pPr marL="342900" indent="-342900">
              <a:buAutoNum type="alphaLcParenR"/>
            </a:pPr>
            <a:r>
              <a:rPr lang="en-GB" b="1" dirty="0"/>
              <a:t>‘decompose_visual’ – </a:t>
            </a:r>
            <a:r>
              <a:rPr lang="en-GB" dirty="0"/>
              <a:t>this function is used for seasonal decomposition of data and very          useful for analysing trend , seasonality and residual </a:t>
            </a:r>
          </a:p>
          <a:p>
            <a:pPr marL="342900" indent="-342900">
              <a:buAutoNum type="alphaLcParenR"/>
            </a:pPr>
            <a:r>
              <a:rPr lang="en-IN" b="1" dirty="0"/>
              <a:t>‘adf_test’ -  </a:t>
            </a:r>
            <a:r>
              <a:rPr lang="en-IN" dirty="0"/>
              <a:t>this function is used for checking the stationarity of time series data based on a test of augmented dicky-fuller test. Where null hypothesis says that data is not stationary and vice versa for alternate hypothesis</a:t>
            </a:r>
          </a:p>
          <a:p>
            <a:pPr marL="342900" indent="-342900">
              <a:buAutoNum type="alphaLcParenR"/>
            </a:pPr>
            <a:r>
              <a:rPr lang="en-IN" b="1" dirty="0"/>
              <a:t>‘kpss_test’ – </a:t>
            </a:r>
            <a:r>
              <a:rPr lang="en-IN" dirty="0"/>
              <a:t>this function is also used for checking the stationarity of time series data based on </a:t>
            </a:r>
            <a:r>
              <a:rPr lang="en-IN" b="0" i="0" dirty="0">
                <a:solidFill>
                  <a:srgbClr val="001D35"/>
                </a:solidFill>
                <a:effectLst/>
                <a:latin typeface="+mj-lt"/>
              </a:rPr>
              <a:t>Kwiatkowski-Phillips-Schmidt-Shin test, where the null hypothesis says that data is stationary and vice versa for alternate hypothesis.</a:t>
            </a:r>
          </a:p>
          <a:p>
            <a:pPr marL="342900" indent="-342900">
              <a:buAutoNum type="alphaLcParenR"/>
            </a:pPr>
            <a:r>
              <a:rPr lang="en-IN" b="1" dirty="0">
                <a:solidFill>
                  <a:srgbClr val="001D35"/>
                </a:solidFill>
                <a:latin typeface="+mj-lt"/>
              </a:rPr>
              <a:t>‘acf_pacf_test’ – </a:t>
            </a:r>
            <a:r>
              <a:rPr lang="en-IN" dirty="0">
                <a:solidFill>
                  <a:srgbClr val="001D35"/>
                </a:solidFill>
                <a:latin typeface="+mj-lt"/>
              </a:rPr>
              <a:t>this function gives the acf_plot and pacf_plot of the time series data and helps to determine and lag values of ‘p’ and ‘q’ (AR and MA respectively).</a:t>
            </a:r>
          </a:p>
          <a:p>
            <a:pPr marL="342900" indent="-342900">
              <a:buAutoNum type="alphaLcParenR"/>
            </a:pPr>
            <a:r>
              <a:rPr lang="en-IN" b="1" dirty="0">
                <a:solidFill>
                  <a:srgbClr val="001D35"/>
                </a:solidFill>
                <a:latin typeface="+mj-lt"/>
              </a:rPr>
              <a:t>‘find_best_order’ – </a:t>
            </a:r>
            <a:r>
              <a:rPr lang="en-IN" dirty="0">
                <a:solidFill>
                  <a:srgbClr val="001D35"/>
                </a:solidFill>
                <a:latin typeface="+mj-lt"/>
              </a:rPr>
              <a:t>this function  is used to find the best order of (p,d,q) based on ARIMA model </a:t>
            </a:r>
          </a:p>
          <a:p>
            <a:r>
              <a:rPr lang="en-IN" dirty="0">
                <a:solidFill>
                  <a:srgbClr val="001D35"/>
                </a:solidFill>
                <a:latin typeface="+mj-lt"/>
              </a:rPr>
              <a:t>       by using ‘itertools’ used to create custom ranged tuples for (p,d,q) format, and based on rmse       it gives 10 order of (p,d,q) and selecting order have least rmse value.</a:t>
            </a:r>
            <a:endParaRPr lang="en-IN" dirty="0">
              <a:latin typeface="+mj-lt"/>
            </a:endParaRPr>
          </a:p>
        </p:txBody>
      </p:sp>
    </p:spTree>
    <p:extLst>
      <p:ext uri="{BB962C8B-B14F-4D97-AF65-F5344CB8AC3E}">
        <p14:creationId xmlns:p14="http://schemas.microsoft.com/office/powerpoint/2010/main" val="20436024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D87A28-31CF-41C6-C29A-52FB11CBCF99}"/>
              </a:ext>
            </a:extLst>
          </p:cNvPr>
          <p:cNvSpPr txBox="1"/>
          <p:nvPr/>
        </p:nvSpPr>
        <p:spPr>
          <a:xfrm>
            <a:off x="884903" y="1514168"/>
            <a:ext cx="10579510" cy="4801314"/>
          </a:xfrm>
          <a:prstGeom prst="rect">
            <a:avLst/>
          </a:prstGeom>
          <a:noFill/>
        </p:spPr>
        <p:txBody>
          <a:bodyPr wrap="square" rtlCol="0">
            <a:spAutoFit/>
          </a:bodyPr>
          <a:lstStyle/>
          <a:p>
            <a:pPr marL="342900" indent="-342900">
              <a:buAutoNum type="arabicPeriod"/>
            </a:pPr>
            <a:r>
              <a:rPr lang="en-GB" dirty="0"/>
              <a:t>Using the seasonal decompose to get components of time series data such as trend , seasonality and residual.</a:t>
            </a:r>
          </a:p>
          <a:p>
            <a:pPr marL="342900" indent="-342900">
              <a:buAutoNum type="arabicPeriod"/>
            </a:pPr>
            <a:r>
              <a:rPr lang="en-GB" dirty="0"/>
              <a:t>Checking for the stationarity of the data which tells about the mean and standard deviation of data, if data is stationary, it is directly treated for further analysis.</a:t>
            </a:r>
          </a:p>
          <a:p>
            <a:pPr marL="342900" indent="-342900">
              <a:buAutoNum type="arabicPeriod"/>
            </a:pPr>
            <a:r>
              <a:rPr lang="en-GB" dirty="0"/>
              <a:t>If data found non-stationary then treating non-stationary data with ‘Log Transformation’ and ‘1</a:t>
            </a:r>
            <a:r>
              <a:rPr lang="en-GB" baseline="30000" dirty="0"/>
              <a:t>st</a:t>
            </a:r>
            <a:r>
              <a:rPr lang="en-GB" dirty="0"/>
              <a:t> order differencing’ for making it stationary and again check.</a:t>
            </a:r>
          </a:p>
          <a:p>
            <a:pPr marL="342900" indent="-342900">
              <a:buAutoNum type="arabicPeriod"/>
            </a:pPr>
            <a:r>
              <a:rPr lang="en-GB" dirty="0"/>
              <a:t>Plotting ACF and PACF is used to determine the values of ‘p’ and ‘q’ for the selection of model and order (p,d,q).</a:t>
            </a:r>
          </a:p>
          <a:p>
            <a:pPr marL="342900" indent="-342900">
              <a:buAutoNum type="arabicPeriod"/>
            </a:pPr>
            <a:r>
              <a:rPr lang="en-GB" dirty="0"/>
              <a:t>Using itertools and ranged values of ‘p’ and ‘q’ from ACF and PACF plots is helpful finding the best order for (p,d,q) for our ARIMA model.</a:t>
            </a:r>
          </a:p>
          <a:p>
            <a:pPr marL="342900" indent="-342900">
              <a:buAutoNum type="arabicPeriod"/>
            </a:pPr>
            <a:r>
              <a:rPr lang="en-GB" dirty="0"/>
              <a:t>Using those selected values of p,d,q and building ARIMA model.</a:t>
            </a:r>
          </a:p>
          <a:p>
            <a:pPr marL="342900" indent="-342900">
              <a:buAutoNum type="arabicPeriod"/>
            </a:pPr>
            <a:r>
              <a:rPr lang="en-GB" dirty="0"/>
              <a:t>Forecasting of ARIMA model isn’t satisfied because the data consist of seasonality and it is weekly based data , therefore SARIMAX model performs robust with seasonality.</a:t>
            </a:r>
          </a:p>
          <a:p>
            <a:pPr marL="342900" indent="-342900">
              <a:buAutoNum type="arabicPeriod"/>
            </a:pPr>
            <a:r>
              <a:rPr lang="en-GB" dirty="0"/>
              <a:t>Building SARIMAX model by taking the same order of (</a:t>
            </a:r>
            <a:r>
              <a:rPr lang="en-GB" dirty="0" err="1"/>
              <a:t>p,d,q,s</a:t>
            </a:r>
            <a:r>
              <a:rPr lang="en-GB" dirty="0"/>
              <a:t>) , here ‘s’ stand for seasonality which we can it is ’52 weeks’.</a:t>
            </a:r>
          </a:p>
          <a:p>
            <a:pPr marL="342900" indent="-342900">
              <a:buAutoNum type="arabicPeriod"/>
            </a:pPr>
            <a:r>
              <a:rPr lang="en-GB" dirty="0"/>
              <a:t>Forecasting for 12 weeks for each store by SARIMAX model is more consistent then the ARIMA model.</a:t>
            </a:r>
            <a:endParaRPr lang="en-IN" dirty="0"/>
          </a:p>
        </p:txBody>
      </p:sp>
      <p:sp>
        <p:nvSpPr>
          <p:cNvPr id="4" name="TextBox 3">
            <a:extLst>
              <a:ext uri="{FF2B5EF4-FFF2-40B4-BE49-F238E27FC236}">
                <a16:creationId xmlns:a16="http://schemas.microsoft.com/office/drawing/2014/main" id="{B8F3BDEF-7547-BB74-1FAE-823C18D39F9D}"/>
              </a:ext>
            </a:extLst>
          </p:cNvPr>
          <p:cNvSpPr txBox="1"/>
          <p:nvPr/>
        </p:nvSpPr>
        <p:spPr>
          <a:xfrm>
            <a:off x="1661652" y="344129"/>
            <a:ext cx="8878529" cy="1077218"/>
          </a:xfrm>
          <a:prstGeom prst="rect">
            <a:avLst/>
          </a:prstGeom>
          <a:noFill/>
        </p:spPr>
        <p:txBody>
          <a:bodyPr wrap="square" rtlCol="0">
            <a:spAutoFit/>
          </a:bodyPr>
          <a:lstStyle/>
          <a:p>
            <a:pPr algn="ctr"/>
            <a:r>
              <a:rPr lang="en-GB" sz="3200" b="1" u="sng" dirty="0">
                <a:effectLst>
                  <a:outerShdw blurRad="38100" dist="38100" dir="2700000" algn="tl">
                    <a:srgbClr val="000000">
                      <a:alpha val="43137"/>
                    </a:srgbClr>
                  </a:outerShdw>
                </a:effectLst>
              </a:rPr>
              <a:t>MODEL BUILDING FLOW FOR TIME SERIES DATA OF STORES</a:t>
            </a:r>
            <a:endParaRPr lang="en-IN" sz="32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243275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BAEB5E-1B80-3A34-3D60-12763A927BB8}"/>
              </a:ext>
            </a:extLst>
          </p:cNvPr>
          <p:cNvSpPr txBox="1"/>
          <p:nvPr/>
        </p:nvSpPr>
        <p:spPr>
          <a:xfrm>
            <a:off x="1779639" y="845574"/>
            <a:ext cx="8347587" cy="5170646"/>
          </a:xfrm>
          <a:prstGeom prst="rect">
            <a:avLst/>
          </a:prstGeom>
          <a:noFill/>
        </p:spPr>
        <p:txBody>
          <a:bodyPr wrap="square" rtlCol="0">
            <a:spAutoFit/>
          </a:bodyPr>
          <a:lstStyle/>
          <a:p>
            <a:r>
              <a:rPr lang="en-GB" sz="2200" b="1" u="sng" dirty="0">
                <a:effectLst>
                  <a:outerShdw blurRad="38100" dist="38100" dir="2700000" algn="tl">
                    <a:srgbClr val="000000">
                      <a:alpha val="43137"/>
                    </a:srgbClr>
                  </a:outerShdw>
                </a:effectLst>
              </a:rPr>
              <a:t>MODEL SELECTION – </a:t>
            </a:r>
            <a:r>
              <a:rPr lang="en-GB" sz="2200" b="1" i="1" dirty="0">
                <a:solidFill>
                  <a:srgbClr val="0070C0"/>
                </a:solidFill>
              </a:rPr>
              <a:t>model selection is based on the ACF and PACF plot , whether it is AR , MA , ARMA or ARIMA.</a:t>
            </a:r>
          </a:p>
          <a:p>
            <a:endParaRPr lang="en-GB" sz="2200" b="1" i="1" dirty="0">
              <a:solidFill>
                <a:srgbClr val="0070C0"/>
              </a:solidFill>
            </a:endParaRPr>
          </a:p>
          <a:p>
            <a:r>
              <a:rPr lang="en-GB" sz="2200" b="1" u="sng" dirty="0">
                <a:effectLst>
                  <a:outerShdw blurRad="38100" dist="38100" dir="2700000" algn="tl">
                    <a:srgbClr val="000000">
                      <a:alpha val="43137"/>
                    </a:srgbClr>
                  </a:outerShdw>
                </a:effectLst>
              </a:rPr>
              <a:t>MODEL EVALUATION – </a:t>
            </a:r>
            <a:r>
              <a:rPr lang="en-GB" sz="2200" b="1" i="1" dirty="0">
                <a:solidFill>
                  <a:srgbClr val="0070C0"/>
                </a:solidFill>
              </a:rPr>
              <a:t>model evaluation is done by running with multiple combinations order of (p,d,q) , so that we can get best order with less RMSE.</a:t>
            </a:r>
          </a:p>
          <a:p>
            <a:endParaRPr lang="en-GB" sz="2200" b="1" i="1" dirty="0">
              <a:solidFill>
                <a:srgbClr val="0070C0"/>
              </a:solidFill>
            </a:endParaRPr>
          </a:p>
          <a:p>
            <a:r>
              <a:rPr lang="en-GB" sz="2200" b="1" u="sng" dirty="0">
                <a:effectLst>
                  <a:outerShdw blurRad="38100" dist="38100" dir="2700000" algn="tl">
                    <a:srgbClr val="000000">
                      <a:alpha val="43137"/>
                    </a:srgbClr>
                  </a:outerShdw>
                </a:effectLst>
              </a:rPr>
              <a:t>MODEL DEPLOYMENT – </a:t>
            </a:r>
            <a:r>
              <a:rPr lang="en-GB" sz="2200" b="1" i="1" dirty="0">
                <a:solidFill>
                  <a:srgbClr val="0070C0"/>
                </a:solidFill>
              </a:rPr>
              <a:t>ARIMA model didn’t perform well due to unhandled seasonality in the data , here SARIMAX model comes in a picture and did far better job then ARIMA model.</a:t>
            </a:r>
          </a:p>
          <a:p>
            <a:endParaRPr lang="en-GB" sz="2200" b="1" i="1" dirty="0">
              <a:solidFill>
                <a:srgbClr val="0070C0"/>
              </a:solidFill>
            </a:endParaRPr>
          </a:p>
          <a:p>
            <a:r>
              <a:rPr lang="en-GB" sz="2200" b="1" u="sng" dirty="0">
                <a:effectLst>
                  <a:outerShdw blurRad="38100" dist="38100" dir="2700000" algn="tl">
                    <a:srgbClr val="000000">
                      <a:alpha val="43137"/>
                    </a:srgbClr>
                  </a:outerShdw>
                </a:effectLst>
              </a:rPr>
              <a:t>CONCLUSION – </a:t>
            </a:r>
            <a:r>
              <a:rPr lang="en-GB" sz="2200" b="1" i="1" dirty="0">
                <a:solidFill>
                  <a:srgbClr val="0070C0"/>
                </a:solidFill>
              </a:rPr>
              <a:t>In time series data first checkpoint is stationarity of data , second ones is the ACF and PACF plots for model selection and third is finding the best order and modelling with that order. </a:t>
            </a:r>
            <a:endParaRPr lang="en-IN" sz="2200" b="1" i="1" dirty="0">
              <a:solidFill>
                <a:srgbClr val="0070C0"/>
              </a:solidFill>
            </a:endParaRPr>
          </a:p>
        </p:txBody>
      </p:sp>
    </p:spTree>
    <p:extLst>
      <p:ext uri="{BB962C8B-B14F-4D97-AF65-F5344CB8AC3E}">
        <p14:creationId xmlns:p14="http://schemas.microsoft.com/office/powerpoint/2010/main" val="319303081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611</TotalTime>
  <Words>1269</Words>
  <Application>Microsoft Office PowerPoint</Application>
  <PresentationFormat>Widescreen</PresentationFormat>
  <Paragraphs>81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Consolas</vt:lpstr>
      <vt:lpstr>Wingdings 3</vt:lpstr>
      <vt:lpstr>Wisp</vt:lpstr>
      <vt:lpstr>WELCOME TO WALMART PROJECT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prateek mehra</dc:creator>
  <cp:lastModifiedBy>prateek mehra</cp:lastModifiedBy>
  <cp:revision>11</cp:revision>
  <dcterms:created xsi:type="dcterms:W3CDTF">2025-04-01T17:36:27Z</dcterms:created>
  <dcterms:modified xsi:type="dcterms:W3CDTF">2025-04-08T17:47:53Z</dcterms:modified>
</cp:coreProperties>
</file>