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4" r:id="rId2"/>
    <p:sldId id="385" r:id="rId3"/>
    <p:sldId id="293" r:id="rId4"/>
    <p:sldId id="386" r:id="rId5"/>
    <p:sldId id="387" r:id="rId6"/>
    <p:sldId id="388" r:id="rId7"/>
    <p:sldId id="391" r:id="rId8"/>
    <p:sldId id="392" r:id="rId9"/>
    <p:sldId id="390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389" r:id="rId28"/>
    <p:sldId id="4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6716C-22A1-4636-97E0-0460F118BD6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790FB-2947-4338-80F6-11AE617A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6F85A-6B5D-42E7-9DCE-730467CD9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03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6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4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1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6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9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8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5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6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0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B040-9C90-49C6-A4C9-C40AEC9BB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774A-3F92-4A03-8601-CF7CA936C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55DA-6A86-404F-AFD2-CFFD62349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A90D-5733-4FEC-9E21-86EDD09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2FC1-071F-4DF6-9CD0-D03BCB26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3802-3A63-412B-8DE9-F164AB7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0C71-F6FE-4394-B3E0-EEA9A051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94A76-AB48-4BBF-AFFF-2C056CC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A1BB-58CF-4AF6-96F1-9E0DE5E1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DAC7-0C20-4DEE-82CF-5E39EAFE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BA28-F48A-433E-ADAA-CC1863B1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7A87C-A574-4A90-9BC7-FFA9B6A89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BCBFA-F82A-49C5-A423-8C3CB789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5FAD-49C9-48B9-94A2-5FEAB460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6D94-B773-4FDB-B205-5581DAC2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2B10-1A21-478E-9821-7FF87B2A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37A1-74C1-4764-BE02-88AC6B4E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55BA-A943-4373-A311-29BA02E6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734D-D66E-4F0D-8B12-01CF5F6A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7B5D-79E1-41A0-9AA8-00E56230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236C-6E05-4B73-ACC7-0823F95D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0CD9-B2DA-4FC3-9B7F-7E9AD9AA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4EC-465B-4B35-A538-F39B2337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741F-9AC0-41AB-94C3-C61A621D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9CFA-E597-4EBF-855A-10AE9E5A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C518-F9F6-4724-986F-50363C71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D60E-53A0-422D-8AAE-FFA5B6AC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FE6D-6D63-4698-805D-C73F0CEED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B562-AE39-4060-AD00-684D5644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080D-7177-4A3C-AC26-8C28AA4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0CE4-7B85-4EC3-9D16-75474365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CBD-D47F-4DC6-A848-A38E581B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D3E-666B-467C-9D41-1FFE7005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5755-2999-4FD1-B53D-AB76F38C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5FA4-CEDD-4BE7-861B-CEB86C20A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CB6AD-6DE8-43A5-A83B-84C629557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8DC6-C615-4A29-B9C4-AC1668F77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8E18B-4C51-4168-B181-C61C9087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AC9FC-5A2C-4752-BFA9-99B7E72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4C46-1820-4D4E-BA09-82C9500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337-3153-4171-BBD4-203A6885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77A9A-066C-447B-B6AC-C33CE6B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BB958-D526-4B29-9907-B5BC466F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AACF5-0196-4735-A9DC-C2A4B08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A6C61-0F93-4BCC-95B9-86EB502B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71837-4B6D-4116-9EFF-16EC5A7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8DB6-0DB5-450A-8CA5-5753C2FF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4655-1ECE-477E-B792-59D45B6F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23F9-1030-4346-91A2-53794D45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DE6F6-3AEB-4D6B-B05F-54AAB2CC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16465-4AE1-4498-9908-E0D1EDE3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A48F-FF48-4C91-B341-39939EFE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3EC6-9457-49E6-9F6D-03DB307B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4DE-A6DC-4D57-B1EC-DB23BA2C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AA35F-F06F-4259-8753-2D439DC52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0984-0C38-4A22-86E0-7F74AA91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EFB3-1CF8-4EF5-9A2B-51E0294D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D5D1-B336-4A6F-8C8A-6D12CDE6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F7097-2CD2-46EB-B714-1D9C28CA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AAED2-E8F0-4BD2-8CEA-F3C08045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A83F-D809-4B81-9C63-ACF183C3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40C9-4F96-41D8-B78C-EF3B725BB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B579-8BAD-405B-B431-9C3701E039A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6FBA-50E1-42A7-913E-033A335F7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4AEA-CCFF-4E29-87DD-2055B6A1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667A-449B-49F6-B6AB-CE814A26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93105"/>
            <a:ext cx="12192000" cy="120795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Temporally Constrained Preemptions of Transient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131" y="2560909"/>
            <a:ext cx="11329737" cy="21175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Prateek Sharma, JCS Kadupitiya, Vikram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Jadhao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Systems Engineering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Luddy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 of Informatics, Computing, and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Indiana University, Bloomington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47" y="5234907"/>
            <a:ext cx="1546454" cy="15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3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Preemptions are Not Memoryless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Conventional reliability modeling, memoryless exponential failures: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to model EC2 spot preemptions.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MTTF = 1/Failure-rate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preemption phases -&gt; Memoryless models not applicable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[Figure 1 with Empirical data and classical exponential]</a:t>
            </a:r>
          </a:p>
        </p:txBody>
      </p:sp>
    </p:spTree>
    <p:extLst>
      <p:ext uri="{BB962C8B-B14F-4D97-AF65-F5344CB8AC3E}">
        <p14:creationId xmlns:p14="http://schemas.microsoft.com/office/powerpoint/2010/main" val="113965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Preemptions are Difficult to model with existing failure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10277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we fit preemptions using other failure distributions?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Weibuill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Generalized form of exponential used to model bathtub failures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Gompertz-Makeham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Popular in actuarial science. Captures early deaths and accelerated aging.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[Figure 1 from paper]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constraint -&gt; challenging to fit an existing failure model</a:t>
            </a:r>
          </a:p>
        </p:txBody>
      </p:sp>
    </p:spTree>
    <p:extLst>
      <p:ext uri="{BB962C8B-B14F-4D97-AF65-F5344CB8AC3E}">
        <p14:creationId xmlns:p14="http://schemas.microsoft.com/office/powerpoint/2010/main" val="19730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For Temporally constrained preemptions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Intuition: 2 failure processes.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Classical exponential failures during initial and middle parts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exponential near the deadline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[Equation 1]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model uses four parameters: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τ_1 : rate of preemptions of initial phase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τ_2: preemption rate near deadline (final phase)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Activation time of final phase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Scaling constant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[Animation of the above by adding different parameters would be great ]</a:t>
            </a:r>
          </a:p>
        </p:txBody>
      </p:sp>
    </p:spTree>
    <p:extLst>
      <p:ext uri="{BB962C8B-B14F-4D97-AF65-F5344CB8AC3E}">
        <p14:creationId xmlns:p14="http://schemas.microsoft.com/office/powerpoint/2010/main" val="142270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 using least squares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Able to capture differences between VMs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Figure 2 from earlier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Differentiable everywhere =&gt; preemption density functions 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[Equation 2]</a:t>
            </a:r>
          </a:p>
        </p:txBody>
      </p:sp>
    </p:spTree>
    <p:extLst>
      <p:ext uri="{BB962C8B-B14F-4D97-AF65-F5344CB8AC3E}">
        <p14:creationId xmlns:p14="http://schemas.microsoft.com/office/powerpoint/2010/main" val="10046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Application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Bathtub preemptions significantly different from uniform preemptions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Preemption probability of a job depends on the age of the VM and the job length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 4b ]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Takeaway: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Bathtub preemptions beneficial for jobs &gt; 5 hours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VM “mature”, then run job</a:t>
            </a:r>
          </a:p>
        </p:txBody>
      </p:sp>
    </p:spTree>
    <p:extLst>
      <p:ext uri="{BB962C8B-B14F-4D97-AF65-F5344CB8AC3E}">
        <p14:creationId xmlns:p14="http://schemas.microsoft.com/office/powerpoint/2010/main" val="310269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Scheduling and VM Reuse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Tradeoff faced by jobs: either continue running on an “old” VM, or run on a newly launched VM.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VMs have high initial preemption rate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Reusing a VM: preemption probability depends on age of VM and job length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[Add equation 8]</a:t>
            </a:r>
          </a:p>
        </p:txBody>
      </p:sp>
    </p:spTree>
    <p:extLst>
      <p:ext uri="{BB962C8B-B14F-4D97-AF65-F5344CB8AC3E}">
        <p14:creationId xmlns:p14="http://schemas.microsoft.com/office/powerpoint/2010/main" val="401146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Classic Young-Daly approach: $τ = \sqrt{MTTF*δ}$, where $δ$ is checkpoint write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Non-uniform preemption rates -&gt; rates not ideal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approach: Use Dynamic Programming to compute the “optimal” checkpointing schedule for a job</a:t>
            </a:r>
          </a:p>
        </p:txBody>
      </p:sp>
    </p:spTree>
    <p:extLst>
      <p:ext uri="{BB962C8B-B14F-4D97-AF65-F5344CB8AC3E}">
        <p14:creationId xmlns:p14="http://schemas.microsoft.com/office/powerpoint/2010/main" val="16308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SciSpot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Batch Computing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 system for running scientific computing applications on Preemptible VMs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more sentence here…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[Figure 3 ]</a:t>
            </a:r>
          </a:p>
        </p:txBody>
      </p:sp>
    </p:spTree>
    <p:extLst>
      <p:ext uri="{BB962C8B-B14F-4D97-AF65-F5344CB8AC3E}">
        <p14:creationId xmlns:p14="http://schemas.microsoft.com/office/powerpoint/2010/main" val="352567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workloads: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LULESH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Nanoconfinement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Shapes</a:t>
            </a:r>
          </a:p>
        </p:txBody>
      </p:sp>
    </p:spTree>
    <p:extLst>
      <p:ext uri="{BB962C8B-B14F-4D97-AF65-F5344CB8AC3E}">
        <p14:creationId xmlns:p14="http://schemas.microsoft.com/office/powerpoint/2010/main" val="304848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failure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[Figure 6]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 reuse policy does not launch jobs near the end of the VM’s lifetime.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failure probability is reduced by up to 3x</a:t>
            </a:r>
          </a:p>
        </p:txBody>
      </p:sp>
    </p:spTree>
    <p:extLst>
      <p:ext uri="{BB962C8B-B14F-4D97-AF65-F5344CB8AC3E}">
        <p14:creationId xmlns:p14="http://schemas.microsoft.com/office/powerpoint/2010/main" val="62100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Cloud VMs : Opportunities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Low-cost VMs that can be preempted unilaterally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EC2 spot instances, Google Preemptible VMs, Azure delay sensitive</a:t>
            </a:r>
          </a:p>
        </p:txBody>
      </p:sp>
    </p:spTree>
    <p:extLst>
      <p:ext uri="{BB962C8B-B14F-4D97-AF65-F5344CB8AC3E}">
        <p14:creationId xmlns:p14="http://schemas.microsoft.com/office/powerpoint/2010/main" val="260381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Checkpointing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[Figure 8a]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Checkpointing overhead is lower with our policy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initial high failure rate: higher frequency and overhead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than YD</a:t>
            </a:r>
          </a:p>
        </p:txBody>
      </p:sp>
    </p:spTree>
    <p:extLst>
      <p:ext uri="{BB962C8B-B14F-4D97-AF65-F5344CB8AC3E}">
        <p14:creationId xmlns:p14="http://schemas.microsoft.com/office/powerpoint/2010/main" val="303569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SciSpot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Costs are 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preemptions plus low means overhead is 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Fig 9a]</a:t>
            </a:r>
          </a:p>
        </p:txBody>
      </p:sp>
    </p:spTree>
    <p:extLst>
      <p:ext uri="{BB962C8B-B14F-4D97-AF65-F5344CB8AC3E}">
        <p14:creationId xmlns:p14="http://schemas.microsoft.com/office/powerpoint/2010/main" val="4128779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 price modeling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using google preemptible VMs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Failure modeling</a:t>
            </a:r>
          </a:p>
        </p:txBody>
      </p:sp>
    </p:spTree>
    <p:extLst>
      <p:ext uri="{BB962C8B-B14F-4D97-AF65-F5344CB8AC3E}">
        <p14:creationId xmlns:p14="http://schemas.microsoft.com/office/powerpoint/2010/main" val="150181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preemption characteristics change?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studies the fundamental characteristics of temporally constrained preemptions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model fairly robust as long as general bathtub shape is maintained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drift can be detected when model specifics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models for constrained preemptions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Phase-wise model: Fit separate models to the 2/3 different segments</a:t>
            </a:r>
          </a:p>
        </p:txBody>
      </p:sp>
    </p:spTree>
    <p:extLst>
      <p:ext uri="{BB962C8B-B14F-4D97-AF65-F5344CB8AC3E}">
        <p14:creationId xmlns:p14="http://schemas.microsoft.com/office/powerpoint/2010/main" val="164354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Preemptible VMs: 24 hour lifetime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Temporally constrained preemptions: new type of transient resource availability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study of &gt;1000 preemptions shows bathtub, and not uniform preemptions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multiple failure rate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and checkpointing policies improve job running times by _X.</a:t>
            </a:r>
          </a:p>
        </p:txBody>
      </p:sp>
    </p:spTree>
    <p:extLst>
      <p:ext uri="{BB962C8B-B14F-4D97-AF65-F5344CB8AC3E}">
        <p14:creationId xmlns:p14="http://schemas.microsoft.com/office/powerpoint/2010/main" val="299399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075709"/>
            <a:ext cx="12191999" cy="7065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497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frequently preemptions occur?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for fault-tolerance policies such as periodic checkpointing.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Huge amount of analysis for EC2</a:t>
            </a:r>
          </a:p>
        </p:txBody>
      </p:sp>
    </p:spTree>
    <p:extLst>
      <p:ext uri="{BB962C8B-B14F-4D97-AF65-F5344CB8AC3E}">
        <p14:creationId xmlns:p14="http://schemas.microsoft.com/office/powerpoint/2010/main" val="143190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other transient servers?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Preemption models are different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paper: focus on temporally constrained preemptions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preemptible: 24 hour max lifetime</a:t>
            </a:r>
          </a:p>
        </p:txBody>
      </p:sp>
    </p:spTree>
    <p:extLst>
      <p:ext uri="{BB962C8B-B14F-4D97-AF65-F5344CB8AC3E}">
        <p14:creationId xmlns:p14="http://schemas.microsoft.com/office/powerpoint/2010/main" val="422674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principled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type of preemption model that is not governed by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be memoryless due to temporal constraint</a:t>
            </a:r>
          </a:p>
        </p:txBody>
      </p:sp>
    </p:spTree>
    <p:extLst>
      <p:ext uri="{BB962C8B-B14F-4D97-AF65-F5344CB8AC3E}">
        <p14:creationId xmlns:p14="http://schemas.microsoft.com/office/powerpoint/2010/main" val="7890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How to mitigate preemptions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main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Fault-tolerance (e.g., checkpointing, migration)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selection of VM type (size, location, etc.)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 sound understanding of preemption characteristics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preemption -&gt; MTTF -&gt; optimal checkpointing frequency</a:t>
            </a:r>
          </a:p>
        </p:txBody>
      </p:sp>
    </p:spTree>
    <p:extLst>
      <p:ext uri="{BB962C8B-B14F-4D97-AF65-F5344CB8AC3E}">
        <p14:creationId xmlns:p14="http://schemas.microsoft.com/office/powerpoint/2010/main" val="308369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Preemption Modeling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 spot instances extensively analyzed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Historically, price-based preemption allowed easy modeling of preemptions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/other/ types of transient VMs?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paper: Google Preemptible VMs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Flat price -&gt; price-based approaches not applicable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Distinguishing feature: Maximum lifetime of 24 hours.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Temporally constrained</a:t>
            </a:r>
          </a:p>
        </p:txBody>
      </p:sp>
    </p:spTree>
    <p:extLst>
      <p:ext uri="{BB962C8B-B14F-4D97-AF65-F5344CB8AC3E}">
        <p14:creationId xmlns:p14="http://schemas.microsoft.com/office/powerpoint/2010/main" val="36116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E34789-515F-42C1-950D-49FBDD1A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GCP VMs have different preemption characteristics?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so, what is the impact on applications?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we develop a model for temporally constrained preemptions?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Policies for checkpointing and scheduling based on the model</a:t>
            </a:r>
          </a:p>
        </p:txBody>
      </p:sp>
    </p:spTree>
    <p:extLst>
      <p:ext uri="{BB962C8B-B14F-4D97-AF65-F5344CB8AC3E}">
        <p14:creationId xmlns:p14="http://schemas.microsoft.com/office/powerpoint/2010/main" val="404333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28F9-4924-4A74-A118-D22B7A64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Empirical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Reliability Model for Temporal preemptions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based policies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SciSpot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Evaluation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Work</a:t>
            </a:r>
          </a:p>
        </p:txBody>
      </p:sp>
    </p:spTree>
    <p:extLst>
      <p:ext uri="{BB962C8B-B14F-4D97-AF65-F5344CB8AC3E}">
        <p14:creationId xmlns:p14="http://schemas.microsoft.com/office/powerpoint/2010/main" val="37806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 of preemptions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8DA8-D016-4C8F-8A2D-981AE4FE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Flat pricing -&gt; Empirical approach required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1000 preemption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Regions, types, time of day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time to preemption</a:t>
            </a:r>
          </a:p>
        </p:txBody>
      </p:sp>
    </p:spTree>
    <p:extLst>
      <p:ext uri="{BB962C8B-B14F-4D97-AF65-F5344CB8AC3E}">
        <p14:creationId xmlns:p14="http://schemas.microsoft.com/office/powerpoint/2010/main" val="361660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1: Preemptions are Bathtub shaped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1835-7CA0-4C60-8BB6-CD938512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150"/>
            <a:ext cx="12191999" cy="500436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[Figure 1 with only the Empirical Data]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Preemption rates are non-uniform and have three distinct phases: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[0-4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High rate of preemptions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period: Low preemption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deadline: High rate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[Maybe annotate the figure with these regions instead]</a:t>
            </a:r>
          </a:p>
        </p:txBody>
      </p:sp>
    </p:spTree>
    <p:extLst>
      <p:ext uri="{BB962C8B-B14F-4D97-AF65-F5344CB8AC3E}">
        <p14:creationId xmlns:p14="http://schemas.microsoft.com/office/powerpoint/2010/main" val="10169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9137-2FCF-4F2E-B1FE-567FD3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2: Holds across different types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D8D-DE41-4E98-8084-C6F6AE2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156364"/>
            <a:ext cx="12191999" cy="217515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[Figure 2a, 2b]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Preemption characteristics depend on type of VM, time of day, and region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 bathtub shape with the different failure rates</a:t>
            </a:r>
          </a:p>
        </p:txBody>
      </p:sp>
    </p:spTree>
    <p:extLst>
      <p:ext uri="{BB962C8B-B14F-4D97-AF65-F5344CB8AC3E}">
        <p14:creationId xmlns:p14="http://schemas.microsoft.com/office/powerpoint/2010/main" val="79358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1118</Words>
  <Application>Microsoft Office PowerPoint</Application>
  <PresentationFormat>Widescreen</PresentationFormat>
  <Paragraphs>181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Modeling The Temporally Constrained Preemptions of Transient</vt:lpstr>
      <vt:lpstr>Transient Cloud VMs : Opportunities and Challenges</vt:lpstr>
      <vt:lpstr>Challenge: How to mitigate preemptions</vt:lpstr>
      <vt:lpstr>Preemption Modeling State of the Art</vt:lpstr>
      <vt:lpstr>Research Questions</vt:lpstr>
      <vt:lpstr>Outline</vt:lpstr>
      <vt:lpstr>Empirical analysis of preemptions</vt:lpstr>
      <vt:lpstr>Observation 1: Preemptions are Bathtub shaped</vt:lpstr>
      <vt:lpstr>Observation 2: Holds across different types and times</vt:lpstr>
      <vt:lpstr>Constrained Preemptions are Not Memoryless</vt:lpstr>
      <vt:lpstr>Constrained Preemptions are Difficult to model with existing failure distributions</vt:lpstr>
      <vt:lpstr>Our Model For Temporally constrained preemptions</vt:lpstr>
      <vt:lpstr>Model Characteristics</vt:lpstr>
      <vt:lpstr>Impact on Application Performance</vt:lpstr>
      <vt:lpstr>Job Scheduling and VM Reuse Policy</vt:lpstr>
      <vt:lpstr>Checkpointing Policy</vt:lpstr>
      <vt:lpstr>SciSpot: A Batch Computing Service</vt:lpstr>
      <vt:lpstr>Evaluation setup</vt:lpstr>
      <vt:lpstr>Job failure reduction</vt:lpstr>
      <vt:lpstr>Checkpointing overhead</vt:lpstr>
      <vt:lpstr>SciSpot eval?</vt:lpstr>
      <vt:lpstr>Related Work</vt:lpstr>
      <vt:lpstr>Future Directions</vt:lpstr>
      <vt:lpstr>Conclusion</vt:lpstr>
      <vt:lpstr>END</vt:lpstr>
      <vt:lpstr>Scratch</vt:lpstr>
      <vt:lpstr>What about other transient servers?</vt:lpstr>
      <vt:lpstr>Why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Jadhao</dc:creator>
  <cp:lastModifiedBy>Kadupitiya Kadupitige</cp:lastModifiedBy>
  <cp:revision>44</cp:revision>
  <dcterms:created xsi:type="dcterms:W3CDTF">2020-01-27T16:04:00Z</dcterms:created>
  <dcterms:modified xsi:type="dcterms:W3CDTF">2020-05-21T02:12:15Z</dcterms:modified>
</cp:coreProperties>
</file>