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7C8C-DABD-8B3E-B7B0-62C6693E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8A1D-042A-6C6C-C8D6-5793DB731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E18B4-0DCD-C12E-18EE-B0C38D84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7E6D-EE9E-B408-F8E9-CBC8175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245C-30D3-03BC-ED5A-5359EAD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16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82FF-06A5-8B3D-5D14-AA66D847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6977B-BE3F-A018-5089-6741FC494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FFD-DC1F-A247-619C-95338C5C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7D03-70D2-C27B-8106-01846B53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2E3F-B34A-864C-6C0B-C89BB693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15653-876E-1BC2-B34E-56D1B7F11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EC835-361C-CCB1-D00F-92B90B4D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CF81-7F72-4DE9-C4AC-0B573392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6ACB-5A90-7E20-0F66-5BDB1292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1A5C-F3C4-50D2-89F7-6329C40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4329-8E0E-1C91-5A1F-9A8A2F6E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04544-48B1-62C1-564A-85825DC2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EBCC-5168-E743-EC07-AF5680F6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DA00-0C12-4FAD-F43D-CF67B28A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D08A-5104-06DA-4DF7-D1A9C480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0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AD85-66B4-B0FB-A350-EE845E6F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97FB-6C5E-15AA-275C-983FDB9E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F435-05C6-6150-0D81-03B806FA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0C-3B76-BAB5-0F08-CCA9B029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258E7-198B-E3B6-9887-FAE08702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A2E-4EC9-D49E-59B7-BE7C2960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450C-BB14-193F-9558-01D2F1C2F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F293A-A8B9-C40C-8FD4-44D2644FB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F92CF-95A8-C722-13C5-51AB81D5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436B-7832-10D9-7EF4-AE461925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D27-B4A7-4933-D971-1F52530F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B7FD-5395-52C1-ED4A-CD9FEDF1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E611B-B8BF-0B55-534C-299B9F90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A97BC-D607-0770-B80F-17E7C5A08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0AA6-6445-44A1-32FE-224870AD6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E8C8D-B30B-47BA-11A3-C04DB3BC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6CF0-B1DB-927D-97FA-E4C2B277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3A665-9667-F367-50C2-B8286D8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38DFC-DA3E-3B3E-2526-DFDDAF6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6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19F7-01BD-9F74-02A5-C2DB4B62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9B543-D435-7448-40D9-E9A42E8F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5B07-91C8-811A-A8CF-698A8CB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19D53-4D79-A6CC-1500-04923D70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0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3A00B-2FED-9E43-6380-535A9DC2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F7D14-C001-3B01-01E5-0342A1E9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2062B-3EEE-26C2-BBF0-AA675B56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95EE-5F6D-D554-67E2-BE444472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76CB-2579-F875-D841-ED2DCD416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BD2ED-0CBB-84D5-3CAF-27E1A326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A1E4-24F2-B491-CD97-8827E77D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C725-936E-73F8-7958-0F2094AF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5998-F27C-B4DF-8D1F-6185E20F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4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E039-681E-A6B6-413C-C91BA02F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D33F8-6610-5F67-C293-15A0C5D3A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B004D-832F-AA6F-8E63-DE82D8A49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0DD2-72B6-C492-C248-7DB9D5C3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0153-0550-CFE9-30FA-6C1E8CA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A683-B4CF-5D16-0EEB-06DA9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9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12B4B-CCFD-78D9-E63B-5954BCCE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9E91-33F6-AC3C-7035-0F6AD947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094B-9CE2-654C-FD1B-59C16D222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EAD82-4CA8-4422-AC26-6448B2025207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E39C-6F8E-5E7A-A6B2-D1E5D72AC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0F93-3593-D8B9-9228-92BAA978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AD30E-1635-49DC-A506-A1B228875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/>
              <a:t>Task1: Average lead time between the request date(ReqDate) and completion Date(WorkDate) for all work orders</a:t>
            </a:r>
            <a:br>
              <a:rPr lang="en-US" sz="2300"/>
            </a:br>
            <a:endParaRPr lang="en-US" sz="2300"/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As Displayed in the screenshots, I calculated average of Lead date with reference to Work date and  Request Date.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CB0AE-6129-4410-4540-35B4AF38F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795839"/>
            <a:ext cx="5468112" cy="3226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99F867-4F04-465C-2C8D-CD06FCF5A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884696"/>
            <a:ext cx="5468112" cy="30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28B5B5-AAF4-459E-3EBC-A9CB52FB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4" y="680720"/>
            <a:ext cx="11830381" cy="5523372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943B80C-1297-9833-17B4-352C54122019}"/>
              </a:ext>
            </a:extLst>
          </p:cNvPr>
          <p:cNvSpPr txBox="1">
            <a:spLocks/>
          </p:cNvSpPr>
          <p:nvPr/>
        </p:nvSpPr>
        <p:spPr>
          <a:xfrm>
            <a:off x="838200" y="168481"/>
            <a:ext cx="10515600" cy="51224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highlight>
                  <a:srgbClr val="FF00FF"/>
                </a:highlight>
              </a:rPr>
              <a:t>DASHBOARD Snap 2</a:t>
            </a:r>
          </a:p>
        </p:txBody>
      </p:sp>
    </p:spTree>
    <p:extLst>
      <p:ext uri="{BB962C8B-B14F-4D97-AF65-F5344CB8AC3E}">
        <p14:creationId xmlns:p14="http://schemas.microsoft.com/office/powerpoint/2010/main" val="352450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060D86-2FD5-4FB7-60C1-FA266286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7" y="672958"/>
            <a:ext cx="11798906" cy="551208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AB16729-488B-0919-45E6-7EDDF0FAB7FC}"/>
              </a:ext>
            </a:extLst>
          </p:cNvPr>
          <p:cNvSpPr txBox="1">
            <a:spLocks/>
          </p:cNvSpPr>
          <p:nvPr/>
        </p:nvSpPr>
        <p:spPr>
          <a:xfrm>
            <a:off x="838200" y="168481"/>
            <a:ext cx="10515600" cy="51224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highlight>
                  <a:srgbClr val="FF00FF"/>
                </a:highlight>
              </a:rPr>
              <a:t>DASHBOARD Snap 3</a:t>
            </a:r>
          </a:p>
        </p:txBody>
      </p:sp>
    </p:spTree>
    <p:extLst>
      <p:ext uri="{BB962C8B-B14F-4D97-AF65-F5344CB8AC3E}">
        <p14:creationId xmlns:p14="http://schemas.microsoft.com/office/powerpoint/2010/main" val="102602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95002-9748-0C1E-A982-28CA4F05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2" y="711060"/>
            <a:ext cx="11792556" cy="5435879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95BB1DD-503F-13A2-445F-70476F77E6ED}"/>
              </a:ext>
            </a:extLst>
          </p:cNvPr>
          <p:cNvSpPr txBox="1">
            <a:spLocks/>
          </p:cNvSpPr>
          <p:nvPr/>
        </p:nvSpPr>
        <p:spPr>
          <a:xfrm>
            <a:off x="838200" y="168481"/>
            <a:ext cx="10515600" cy="512240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highlight>
                  <a:srgbClr val="FF00FF"/>
                </a:highlight>
              </a:rPr>
              <a:t>DASHBOARD </a:t>
            </a:r>
            <a:r>
              <a:rPr lang="en-IN">
                <a:highlight>
                  <a:srgbClr val="FF00FF"/>
                </a:highlight>
              </a:rPr>
              <a:t>Snap 4</a:t>
            </a:r>
            <a:endParaRPr lang="en-IN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363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/>
              <a:t>Task2: Which District has the highest number of rush jobs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/>
          </p:cNvSpPr>
          <p:nvPr/>
        </p:nvSpPr>
        <p:spPr>
          <a:xfrm>
            <a:off x="2265457" y="2269730"/>
            <a:ext cx="8704628" cy="3601961"/>
          </a:xfrm>
          <a:prstGeom prst="rect">
            <a:avLst/>
          </a:prstGeom>
        </p:spPr>
        <p:txBody>
          <a:bodyPr/>
          <a:lstStyle/>
          <a:p>
            <a:pPr defTabSz="749808">
              <a:spcAft>
                <a:spcPts val="600"/>
              </a:spcAft>
            </a:pPr>
            <a:endParaRPr lang="en-IN" sz="147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spcAft>
                <a:spcPts val="600"/>
              </a:spcAft>
              <a:buNone/>
            </a:pP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E2880-3294-CF30-66E0-938DF1FA67FC}"/>
              </a:ext>
            </a:extLst>
          </p:cNvPr>
          <p:cNvSpPr txBox="1"/>
          <p:nvPr/>
        </p:nvSpPr>
        <p:spPr>
          <a:xfrm>
            <a:off x="1429178" y="2269730"/>
            <a:ext cx="5265913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Filtered all the jobs with Rush value = “Yes”</a:t>
            </a:r>
          </a:p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 District in rows and Calculated count of rush for all the districts</a:t>
            </a:r>
          </a:p>
          <a:p>
            <a:pPr defTabSz="749808">
              <a:spcAft>
                <a:spcPts val="600"/>
              </a:spcAft>
            </a:pPr>
            <a:r>
              <a:rPr lang="en-IN"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Northwest has highest no. of Rush Jobs.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5F01A-07D2-8048-CAB3-97901DE78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06" y="2661679"/>
            <a:ext cx="2446142" cy="360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1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1900"/>
              <a:t>Task3:  How does the average labour hours(LbHrs) differ between Rush and non Rush jobs.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2000"/>
              <a:t>Kept Rush hours values in Column and calculated average of rush hours in each scenario.</a:t>
            </a:r>
          </a:p>
          <a:p>
            <a:endParaRPr lang="en-IN" sz="2000"/>
          </a:p>
          <a:p>
            <a:r>
              <a:rPr lang="en-IN" sz="2000"/>
              <a:t>Job hours with </a:t>
            </a:r>
            <a:r>
              <a:rPr lang="en-IN" sz="2000" b="1"/>
              <a:t>no Rush </a:t>
            </a:r>
            <a:r>
              <a:rPr lang="en-IN" sz="2000"/>
              <a:t>have high Labour Hours.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8D9F6-6BFE-C456-DD01-972E4EC1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6" y="2290936"/>
            <a:ext cx="1070095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2300"/>
              <a:t>Task 4: What is the distribution of payment types across different services.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dirty="0"/>
              <a:t>Kept all services in rows</a:t>
            </a:r>
          </a:p>
          <a:p>
            <a:pPr marL="0" indent="0">
              <a:buNone/>
            </a:pPr>
            <a:r>
              <a:rPr lang="en-IN" sz="1700" dirty="0"/>
              <a:t>Kept all payment types in  columns</a:t>
            </a:r>
          </a:p>
          <a:p>
            <a:pPr marL="0" indent="0">
              <a:buNone/>
            </a:pPr>
            <a:r>
              <a:rPr lang="en-IN" sz="1700" dirty="0"/>
              <a:t>Calculated count of payment types for the matrix.</a:t>
            </a:r>
          </a:p>
          <a:p>
            <a:pPr marL="0" indent="0">
              <a:buNone/>
            </a:pPr>
            <a:r>
              <a:rPr lang="en-IN" sz="1700" dirty="0"/>
              <a:t>The graph displays the trend of payment types for different services.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304A6-9160-100B-1FAA-7FEDFB449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80" y="2290936"/>
            <a:ext cx="1035124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2300"/>
              <a:t>Task 5: Are there  any trends in the distribution of payment types across time.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The trend shows rise in use of different payment types over the years.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/>
              <a:t>With a sudden rise in use of COD mode of payment.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785B5-75EB-A2A2-7385-F4FA9D26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82800"/>
            <a:ext cx="10917936" cy="357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1900"/>
              <a:t>Task 6: Is there any relationship between number of technicians required and the cost of parts. 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1700" dirty="0"/>
              <a:t>According to my analysis, most of the technicians tend to handle those cases which have less cost of parts of </a:t>
            </a:r>
            <a:r>
              <a:rPr lang="en-IN" sz="1700" dirty="0" err="1"/>
              <a:t>equipments</a:t>
            </a:r>
            <a:r>
              <a:rPr lang="en-IN" sz="1700" dirty="0"/>
              <a:t>.</a:t>
            </a:r>
          </a:p>
          <a:p>
            <a:r>
              <a:rPr lang="en-IN" sz="1700" dirty="0"/>
              <a:t>Only few Technicians take risk of handling expensive parts of </a:t>
            </a:r>
            <a:r>
              <a:rPr lang="en-IN" sz="1700" dirty="0" err="1"/>
              <a:t>equipments</a:t>
            </a:r>
            <a:r>
              <a:rPr lang="en-IN" sz="1700" dirty="0"/>
              <a:t>.</a:t>
            </a:r>
          </a:p>
          <a:p>
            <a:endParaRPr lang="en-IN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89A15-05EF-BECE-3763-6162191E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29" y="2290936"/>
            <a:ext cx="904994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9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2300"/>
              <a:t>Task 7:  Most common type of service requested in each district.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IN" sz="1700"/>
              <a:t>After my analysis I found that most of the districts use Assistance service and replacement service most of the times around all the Districts.</a:t>
            </a:r>
          </a:p>
          <a:p>
            <a:r>
              <a:rPr lang="en-IN" sz="1700"/>
              <a:t>Calculated by putting Districts in columns and Services types and their count in rows.</a:t>
            </a:r>
          </a:p>
          <a:p>
            <a:endParaRPr lang="en-IN" sz="1700"/>
          </a:p>
          <a:p>
            <a:endParaRPr lang="en-IN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CA690-C2B7-4261-943B-66D99CBA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1" y="2290936"/>
            <a:ext cx="101521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6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CA221-C082-CC03-C5E3-398778EA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IN" sz="1900"/>
              <a:t>Task 8: Is there any difference in the distribution of payment types in work orderswith warranty labour compared to those without it.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CA74FCB-F4CF-CF85-0EF7-255A6DE2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 fontScale="92500"/>
          </a:bodyPr>
          <a:lstStyle/>
          <a:p>
            <a:r>
              <a:rPr lang="en-IN" sz="2000" dirty="0"/>
              <a:t>There are very less amount of jobs with Warranty labour.</a:t>
            </a:r>
          </a:p>
          <a:p>
            <a:r>
              <a:rPr lang="en-IN" sz="2000" dirty="0"/>
              <a:t>Most of the jobs with warranty labour tend to take their payment sin Account only. </a:t>
            </a:r>
          </a:p>
          <a:p>
            <a:r>
              <a:rPr lang="en-IN" sz="2000" dirty="0"/>
              <a:t>And by the years, the count of warranty labours is increasing.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E7F3-1101-EF0B-7DA5-51BE532D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6" y="2290936"/>
            <a:ext cx="948347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CC3A9-23E3-41A0-3DF3-51245BB7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0"/>
            <a:ext cx="10515600" cy="69675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highlight>
                  <a:srgbClr val="FF00FF"/>
                </a:highlight>
              </a:rPr>
              <a:t>DASHBOARD Snap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6D6A-2538-98A1-2FF0-52FAD522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04" y="907518"/>
            <a:ext cx="8613936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403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Task1: Average lead time between the request date(ReqDate) and completion Date(WorkDate) for all work orders </vt:lpstr>
      <vt:lpstr>Task2: Which District has the highest number of rush jobs</vt:lpstr>
      <vt:lpstr>Task3:  How does the average labour hours(LbHrs) differ between Rush and non Rush jobs.</vt:lpstr>
      <vt:lpstr>Task 4: What is the distribution of payment types across different services.</vt:lpstr>
      <vt:lpstr>Task 5: Are there  any trends in the distribution of payment types across time.</vt:lpstr>
      <vt:lpstr>Task 6: Is there any relationship between number of technicians required and the cost of parts. </vt:lpstr>
      <vt:lpstr>Task 7:  Most common type of service requested in each district.</vt:lpstr>
      <vt:lpstr>Task 8: Is there any difference in the distribution of payment types in work orderswith warranty labour compared to those without it.</vt:lpstr>
      <vt:lpstr>DASHBOARD Snap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Task1: Average lead time between the request date(ReqDate) and completion Date(WorkDate) for all work orders </dc:title>
  <dc:creator>Prateek Tripathi</dc:creator>
  <cp:lastModifiedBy>Prateek Tripathi</cp:lastModifiedBy>
  <cp:revision>4</cp:revision>
  <dcterms:created xsi:type="dcterms:W3CDTF">2024-04-02T09:16:33Z</dcterms:created>
  <dcterms:modified xsi:type="dcterms:W3CDTF">2024-04-02T11:04:37Z</dcterms:modified>
</cp:coreProperties>
</file>