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0" d="100"/>
          <a:sy n="40" d="100"/>
        </p:scale>
        <p:origin x="4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209B-1F0C-5A71-94D5-412790B28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110A87-553D-4950-49D6-8900637AF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F49B01-BFF6-32A0-250A-A14BE7936ADE}"/>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5" name="Footer Placeholder 4">
            <a:extLst>
              <a:ext uri="{FF2B5EF4-FFF2-40B4-BE49-F238E27FC236}">
                <a16:creationId xmlns:a16="http://schemas.microsoft.com/office/drawing/2014/main" id="{F2FEDBF4-53D8-BDD5-82F9-201598272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A0DBF-B7F9-961F-DA4B-664E2C7845F2}"/>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118247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B4A8-2718-98FA-7788-27B5219F39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698770-2FB2-83C3-4B56-CA00E2AA3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1616F-F9A7-BA5F-EEA0-9B9589678CDE}"/>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5" name="Footer Placeholder 4">
            <a:extLst>
              <a:ext uri="{FF2B5EF4-FFF2-40B4-BE49-F238E27FC236}">
                <a16:creationId xmlns:a16="http://schemas.microsoft.com/office/drawing/2014/main" id="{ECCCB97A-CC98-84DB-D44E-100028BDE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A192E-DE2A-2E2A-6A77-0E61FE56A4D8}"/>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167328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59EBE-F5EC-09DB-4483-EE621516F2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5760EE-CC58-8251-0476-7FBA2B674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A5876-DC08-CC78-741A-4AF2C9A78A1C}"/>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5" name="Footer Placeholder 4">
            <a:extLst>
              <a:ext uri="{FF2B5EF4-FFF2-40B4-BE49-F238E27FC236}">
                <a16:creationId xmlns:a16="http://schemas.microsoft.com/office/drawing/2014/main" id="{6DFCC9DE-D4FF-2023-D814-D75AA239A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F3614-3368-7C18-4828-CA6D1BAE0C47}"/>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186213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8C7B-AB24-55C8-BA2C-D0CA806CC8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52F1FF-E3B3-2071-56D5-15D0068E4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0E67F-655E-C0FA-0E8F-A6E2741DD37F}"/>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5" name="Footer Placeholder 4">
            <a:extLst>
              <a:ext uri="{FF2B5EF4-FFF2-40B4-BE49-F238E27FC236}">
                <a16:creationId xmlns:a16="http://schemas.microsoft.com/office/drawing/2014/main" id="{DC935F57-5C51-A6A2-0C5E-C7996C7C5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1A054-E593-3BA6-4994-0143DBB11DC3}"/>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274533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4484-5E31-F834-FD89-F2F66C970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5AB104-8EA3-0ABA-EC0E-4F71E1EE9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82B4C-3967-D48E-75ED-B658B1163CE5}"/>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5" name="Footer Placeholder 4">
            <a:extLst>
              <a:ext uri="{FF2B5EF4-FFF2-40B4-BE49-F238E27FC236}">
                <a16:creationId xmlns:a16="http://schemas.microsoft.com/office/drawing/2014/main" id="{1716555C-07B7-90FA-F9A4-1D44F7789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F6171-048D-B697-3E1E-D03C779D964A}"/>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427023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2213-48B8-E6A2-8FBE-E65DA94150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116A6A-A890-39B6-0CAB-068069FE48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7C494E-0CFD-4C35-1AB0-613E8CA20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1EBE8D-A9A6-41B9-6A28-9D845A0928A2}"/>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6" name="Footer Placeholder 5">
            <a:extLst>
              <a:ext uri="{FF2B5EF4-FFF2-40B4-BE49-F238E27FC236}">
                <a16:creationId xmlns:a16="http://schemas.microsoft.com/office/drawing/2014/main" id="{3C3EDC54-F3B9-D788-40BA-6A94B221E6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1FE3CC-59FB-AE7A-5C78-A1F1D35B1453}"/>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9138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96A9-8726-18E3-3B2A-086FB7CB06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32D346-E165-0C78-2895-0D618F266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E9C42-195C-4264-7EE6-90384E3D3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3FE150-B594-0225-3C84-3CE7C037A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AB1FF0-A9D9-0C86-C345-4C7630974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DC6E2F-5446-0881-E661-0ADA00977BB7}"/>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8" name="Footer Placeholder 7">
            <a:extLst>
              <a:ext uri="{FF2B5EF4-FFF2-40B4-BE49-F238E27FC236}">
                <a16:creationId xmlns:a16="http://schemas.microsoft.com/office/drawing/2014/main" id="{3F1ED31E-33D5-6C57-9551-3F0BFA6BF3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3A051A-5D7E-8131-E15D-3AF709A08AC0}"/>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18998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A912-9FD3-B222-5F99-BC5AED727C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B9FC66-E7BA-5510-9205-5BF47F9500F1}"/>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4" name="Footer Placeholder 3">
            <a:extLst>
              <a:ext uri="{FF2B5EF4-FFF2-40B4-BE49-F238E27FC236}">
                <a16:creationId xmlns:a16="http://schemas.microsoft.com/office/drawing/2014/main" id="{914F1060-59DA-549F-830B-99BEE0F7AD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C059F8-7CA3-F266-44C2-1A5C445C88C5}"/>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257838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29280-C056-20AC-DA67-414693841B91}"/>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3" name="Footer Placeholder 2">
            <a:extLst>
              <a:ext uri="{FF2B5EF4-FFF2-40B4-BE49-F238E27FC236}">
                <a16:creationId xmlns:a16="http://schemas.microsoft.com/office/drawing/2014/main" id="{51FB7279-543D-9CC3-A70A-18FF591AF4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F60DA2-655D-30A8-E151-4E7E65D2B86D}"/>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144067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6EE1-9DE1-4E78-D8E0-3B5CA6860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8A5AD-12CB-1E10-E8AB-D04B0E82C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D5FD8A-0D7C-B5A5-7061-EF349E2C1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33C22-A82D-0F39-66DB-B240BAD9BF46}"/>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6" name="Footer Placeholder 5">
            <a:extLst>
              <a:ext uri="{FF2B5EF4-FFF2-40B4-BE49-F238E27FC236}">
                <a16:creationId xmlns:a16="http://schemas.microsoft.com/office/drawing/2014/main" id="{10B8D76F-E9DF-E222-71C9-3282CE7C77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7945A5-BF2C-F358-5969-5AA585185C03}"/>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237664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E658-B630-EBB6-2CC2-DFE63161F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7BFD54-144F-5C05-9F50-3E8F5BCD4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4B5653-DEB8-DF56-A90F-DD00D6EE8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FAD68-6258-C164-9B6C-1C6574E71D29}"/>
              </a:ext>
            </a:extLst>
          </p:cNvPr>
          <p:cNvSpPr>
            <a:spLocks noGrp="1"/>
          </p:cNvSpPr>
          <p:nvPr>
            <p:ph type="dt" sz="half" idx="10"/>
          </p:nvPr>
        </p:nvSpPr>
        <p:spPr/>
        <p:txBody>
          <a:bodyPr/>
          <a:lstStyle/>
          <a:p>
            <a:fld id="{EF658970-DF6A-46E5-A518-3350344ABC04}" type="datetimeFigureOut">
              <a:rPr lang="en-IN" smtClean="0"/>
              <a:t>02-04-2024</a:t>
            </a:fld>
            <a:endParaRPr lang="en-IN"/>
          </a:p>
        </p:txBody>
      </p:sp>
      <p:sp>
        <p:nvSpPr>
          <p:cNvPr id="6" name="Footer Placeholder 5">
            <a:extLst>
              <a:ext uri="{FF2B5EF4-FFF2-40B4-BE49-F238E27FC236}">
                <a16:creationId xmlns:a16="http://schemas.microsoft.com/office/drawing/2014/main" id="{9E8B21BC-BA60-0171-EA1F-2BAF7054C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9AA5E-302D-D9D4-27D5-B653C7A916EF}"/>
              </a:ext>
            </a:extLst>
          </p:cNvPr>
          <p:cNvSpPr>
            <a:spLocks noGrp="1"/>
          </p:cNvSpPr>
          <p:nvPr>
            <p:ph type="sldNum" sz="quarter" idx="12"/>
          </p:nvPr>
        </p:nvSpPr>
        <p:spPr/>
        <p:txBody>
          <a:bodyPr/>
          <a:lstStyle/>
          <a:p>
            <a:fld id="{F995255E-B18C-4955-A7B2-917016B35FF0}" type="slidenum">
              <a:rPr lang="en-IN" smtClean="0"/>
              <a:t>‹#›</a:t>
            </a:fld>
            <a:endParaRPr lang="en-IN"/>
          </a:p>
        </p:txBody>
      </p:sp>
    </p:spTree>
    <p:extLst>
      <p:ext uri="{BB962C8B-B14F-4D97-AF65-F5344CB8AC3E}">
        <p14:creationId xmlns:p14="http://schemas.microsoft.com/office/powerpoint/2010/main" val="79890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FCF21-B76A-FB47-DD10-330CAC6B0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FA9474-53CC-224E-F419-030F75184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9432A-98F4-AD36-7FE4-305776F1A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58970-DF6A-46E5-A518-3350344ABC04}" type="datetimeFigureOut">
              <a:rPr lang="en-IN" smtClean="0"/>
              <a:t>02-04-2024</a:t>
            </a:fld>
            <a:endParaRPr lang="en-IN"/>
          </a:p>
        </p:txBody>
      </p:sp>
      <p:sp>
        <p:nvSpPr>
          <p:cNvPr id="5" name="Footer Placeholder 4">
            <a:extLst>
              <a:ext uri="{FF2B5EF4-FFF2-40B4-BE49-F238E27FC236}">
                <a16:creationId xmlns:a16="http://schemas.microsoft.com/office/drawing/2014/main" id="{307F5F90-6704-E263-F14D-78596DC08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518C12-41A2-F77D-868A-6C60E491A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5255E-B18C-4955-A7B2-917016B35FF0}" type="slidenum">
              <a:rPr lang="en-IN" smtClean="0"/>
              <a:t>‹#›</a:t>
            </a:fld>
            <a:endParaRPr lang="en-IN"/>
          </a:p>
        </p:txBody>
      </p:sp>
    </p:spTree>
    <p:extLst>
      <p:ext uri="{BB962C8B-B14F-4D97-AF65-F5344CB8AC3E}">
        <p14:creationId xmlns:p14="http://schemas.microsoft.com/office/powerpoint/2010/main" val="1878188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5AF2-A0B2-583F-21CA-DE7364AE2FB5}"/>
              </a:ext>
            </a:extLst>
          </p:cNvPr>
          <p:cNvSpPr>
            <a:spLocks noGrp="1"/>
          </p:cNvSpPr>
          <p:nvPr>
            <p:ph type="title"/>
          </p:nvPr>
        </p:nvSpPr>
        <p:spPr/>
        <p:txBody>
          <a:bodyPr/>
          <a:lstStyle/>
          <a:p>
            <a:r>
              <a:rPr lang="en-US" dirty="0"/>
              <a:t>Quiz Answers</a:t>
            </a:r>
            <a:br>
              <a:rPr lang="en-US" dirty="0"/>
            </a:br>
            <a:endParaRPr lang="en-IN" dirty="0"/>
          </a:p>
        </p:txBody>
      </p:sp>
      <p:sp>
        <p:nvSpPr>
          <p:cNvPr id="3" name="Content Placeholder 2">
            <a:extLst>
              <a:ext uri="{FF2B5EF4-FFF2-40B4-BE49-F238E27FC236}">
                <a16:creationId xmlns:a16="http://schemas.microsoft.com/office/drawing/2014/main" id="{4C15775E-6D82-F821-B61F-8EECC0C52187}"/>
              </a:ext>
            </a:extLst>
          </p:cNvPr>
          <p:cNvSpPr>
            <a:spLocks noGrp="1"/>
          </p:cNvSpPr>
          <p:nvPr>
            <p:ph idx="1"/>
          </p:nvPr>
        </p:nvSpPr>
        <p:spPr/>
        <p:txBody>
          <a:bodyPr>
            <a:normAutofit fontScale="92500" lnSpcReduction="20000"/>
          </a:bodyPr>
          <a:lstStyle/>
          <a:p>
            <a:r>
              <a:rPr lang="en-US" dirty="0"/>
              <a:t>1. A: 611,658.554</a:t>
            </a:r>
          </a:p>
          <a:p>
            <a:r>
              <a:rPr lang="en-US" dirty="0"/>
              <a:t>2. B: 0.044</a:t>
            </a:r>
          </a:p>
          <a:p>
            <a:r>
              <a:rPr lang="en-US" dirty="0"/>
              <a:t>3.</a:t>
            </a:r>
          </a:p>
          <a:p>
            <a:r>
              <a:rPr lang="en-US" dirty="0"/>
              <a:t>4. A. 189</a:t>
            </a:r>
          </a:p>
          <a:p>
            <a:r>
              <a:rPr lang="en-US" dirty="0"/>
              <a:t>5. B: 3.80</a:t>
            </a:r>
          </a:p>
          <a:p>
            <a:r>
              <a:rPr lang="en-US" dirty="0"/>
              <a:t>6. C: Sean Miller</a:t>
            </a:r>
          </a:p>
          <a:p>
            <a:r>
              <a:rPr lang="en-US" dirty="0"/>
              <a:t>7. D: 9594</a:t>
            </a:r>
          </a:p>
          <a:p>
            <a:r>
              <a:rPr lang="en-US" dirty="0"/>
              <a:t>8. A: Furniture</a:t>
            </a:r>
          </a:p>
          <a:p>
            <a:r>
              <a:rPr lang="en-US" dirty="0"/>
              <a:t>9. B. Mark Van Huff</a:t>
            </a:r>
          </a:p>
          <a:p>
            <a:r>
              <a:rPr lang="en-US" dirty="0"/>
              <a:t>10. </a:t>
            </a:r>
            <a:r>
              <a:rPr lang="en-US"/>
              <a:t>B: 21,122.8293</a:t>
            </a:r>
            <a:endParaRPr lang="en-IN"/>
          </a:p>
        </p:txBody>
      </p:sp>
    </p:spTree>
    <p:extLst>
      <p:ext uri="{BB962C8B-B14F-4D97-AF65-F5344CB8AC3E}">
        <p14:creationId xmlns:p14="http://schemas.microsoft.com/office/powerpoint/2010/main" val="341372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299720" y="202565"/>
            <a:ext cx="11394440" cy="661035"/>
          </a:xfrm>
        </p:spPr>
        <p:txBody>
          <a:bodyPr>
            <a:normAutofit fontScale="90000"/>
          </a:bodyPr>
          <a:lstStyle/>
          <a:p>
            <a:endParaRPr lang="en-IN" dirty="0"/>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375920" y="1229360"/>
            <a:ext cx="11318240" cy="4947603"/>
          </a:xfrm>
        </p:spPr>
        <p:txBody>
          <a:bodyPr/>
          <a:lstStyle/>
          <a:p>
            <a:endParaRPr lang="en-IN" dirty="0"/>
          </a:p>
        </p:txBody>
      </p:sp>
    </p:spTree>
    <p:extLst>
      <p:ext uri="{BB962C8B-B14F-4D97-AF65-F5344CB8AC3E}">
        <p14:creationId xmlns:p14="http://schemas.microsoft.com/office/powerpoint/2010/main" val="146641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572493" y="238539"/>
            <a:ext cx="11018520" cy="1434415"/>
          </a:xfrm>
        </p:spPr>
        <p:txBody>
          <a:bodyPr anchor="b">
            <a:normAutofit/>
          </a:bodyPr>
          <a:lstStyle/>
          <a:p>
            <a:r>
              <a:rPr lang="en-IN" sz="3000" b="1"/>
              <a:t>1.</a:t>
            </a:r>
            <a:r>
              <a:rPr lang="en-US" sz="3000" b="1"/>
              <a:t> How many orders were returned, and what percentage of total orders does this represent and Calculate the total loss due to returns in terms of both sales revenue and profit.</a:t>
            </a:r>
            <a:endParaRPr lang="en-IN" sz="3000" b="1"/>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572493" y="2071316"/>
            <a:ext cx="6713552" cy="4119172"/>
          </a:xfrm>
        </p:spPr>
        <p:txBody>
          <a:bodyPr anchor="t">
            <a:normAutofit/>
          </a:bodyPr>
          <a:lstStyle/>
          <a:p>
            <a:r>
              <a:rPr lang="en-IN" sz="2200" dirty="0"/>
              <a:t>800 orders were returned.</a:t>
            </a:r>
          </a:p>
          <a:p>
            <a:r>
              <a:rPr lang="en-IN" sz="2200" dirty="0"/>
              <a:t>8 % of total orders were returned.</a:t>
            </a:r>
          </a:p>
          <a:p>
            <a:r>
              <a:rPr lang="en-IN" sz="2200" dirty="0"/>
              <a:t>For both the Return Status, calculated</a:t>
            </a:r>
          </a:p>
          <a:p>
            <a:pPr marL="0" indent="0">
              <a:buNone/>
            </a:pPr>
            <a:r>
              <a:rPr lang="en-IN" sz="2200" dirty="0"/>
              <a:t> total profit made in both situations and total</a:t>
            </a:r>
          </a:p>
          <a:p>
            <a:pPr marL="0" indent="0">
              <a:buNone/>
            </a:pPr>
            <a:r>
              <a:rPr lang="en-IN" sz="2200" dirty="0"/>
              <a:t>Sales done in both condition.</a:t>
            </a:r>
          </a:p>
          <a:p>
            <a:r>
              <a:rPr lang="en-IN" sz="2200" dirty="0"/>
              <a:t>After that, calculated total loss in sales and </a:t>
            </a:r>
          </a:p>
          <a:p>
            <a:pPr marL="0" indent="0">
              <a:buNone/>
            </a:pPr>
            <a:r>
              <a:rPr lang="en-IN" sz="2200" dirty="0"/>
              <a:t>decline in profit.</a:t>
            </a:r>
          </a:p>
        </p:txBody>
      </p:sp>
      <p:pic>
        <p:nvPicPr>
          <p:cNvPr id="3" name="Picture 2">
            <a:extLst>
              <a:ext uri="{FF2B5EF4-FFF2-40B4-BE49-F238E27FC236}">
                <a16:creationId xmlns:a16="http://schemas.microsoft.com/office/drawing/2014/main" id="{984CB361-4F3F-1FF2-2986-264765492813}"/>
              </a:ext>
            </a:extLst>
          </p:cNvPr>
          <p:cNvPicPr>
            <a:picLocks noChangeAspect="1"/>
          </p:cNvPicPr>
          <p:nvPr/>
        </p:nvPicPr>
        <p:blipFill>
          <a:blip r:embed="rId2"/>
          <a:stretch>
            <a:fillRect/>
          </a:stretch>
        </p:blipFill>
        <p:spPr>
          <a:xfrm>
            <a:off x="6081753" y="2021375"/>
            <a:ext cx="5600988" cy="1505027"/>
          </a:xfrm>
          <a:prstGeom prst="rect">
            <a:avLst/>
          </a:prstGeom>
        </p:spPr>
      </p:pic>
    </p:spTree>
    <p:extLst>
      <p:ext uri="{BB962C8B-B14F-4D97-AF65-F5344CB8AC3E}">
        <p14:creationId xmlns:p14="http://schemas.microsoft.com/office/powerpoint/2010/main" val="421206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1137034" y="609597"/>
            <a:ext cx="9392421" cy="1330841"/>
          </a:xfrm>
        </p:spPr>
        <p:txBody>
          <a:bodyPr>
            <a:normAutofit/>
          </a:bodyPr>
          <a:lstStyle/>
          <a:p>
            <a:r>
              <a:rPr lang="en-IN" sz="2800"/>
              <a:t>2. </a:t>
            </a:r>
            <a:r>
              <a:rPr lang="en-US" sz="2800"/>
              <a:t>Analyse the average time it takes for orders to be shipped (Ship Date - Order Date) for each shipping mode and Identify which shipping mode has the fastest and slowest delivery times.</a:t>
            </a:r>
            <a:endParaRPr lang="en-IN" sz="2800"/>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1137034" y="2198362"/>
            <a:ext cx="4958966" cy="3917773"/>
          </a:xfrm>
        </p:spPr>
        <p:txBody>
          <a:bodyPr>
            <a:normAutofit/>
          </a:bodyPr>
          <a:lstStyle/>
          <a:p>
            <a:r>
              <a:rPr lang="en-IN" sz="2000"/>
              <a:t>Standard Class has Maximum shipping time of 7 days.</a:t>
            </a:r>
          </a:p>
          <a:p>
            <a:r>
              <a:rPr lang="en-IN" sz="2000"/>
              <a:t>Same Day class has Minimum Shipping time of 1 day.</a:t>
            </a:r>
          </a:p>
          <a:p>
            <a:r>
              <a:rPr lang="en-IN" sz="2000"/>
              <a:t>Average Shipping time is 3.95 Days.</a:t>
            </a:r>
          </a:p>
          <a:p>
            <a:r>
              <a:rPr lang="en-IN" sz="2000"/>
              <a:t>Maximum and minimum shipping time is calculated using Pivot Function.</a:t>
            </a:r>
          </a:p>
          <a:p>
            <a:r>
              <a:rPr lang="en-IN" sz="2000"/>
              <a:t>Average is calculated using Table feature and verified using Pivot function.</a:t>
            </a:r>
          </a:p>
          <a:p>
            <a:endParaRPr lang="en-IN" sz="2000"/>
          </a:p>
        </p:txBody>
      </p:sp>
      <p:pic>
        <p:nvPicPr>
          <p:cNvPr id="3" name="Picture 2" descr="A screenshot of a computer&#10;&#10;Description automatically generated">
            <a:extLst>
              <a:ext uri="{FF2B5EF4-FFF2-40B4-BE49-F238E27FC236}">
                <a16:creationId xmlns:a16="http://schemas.microsoft.com/office/drawing/2014/main" id="{6F5D747E-7435-1A30-DA0B-7B2908F188D9}"/>
              </a:ext>
            </a:extLst>
          </p:cNvPr>
          <p:cNvPicPr>
            <a:picLocks noChangeAspect="1"/>
          </p:cNvPicPr>
          <p:nvPr/>
        </p:nvPicPr>
        <p:blipFill>
          <a:blip r:embed="rId2"/>
          <a:stretch>
            <a:fillRect/>
          </a:stretch>
        </p:blipFill>
        <p:spPr>
          <a:xfrm>
            <a:off x="6719367" y="3350581"/>
            <a:ext cx="4788505" cy="1424580"/>
          </a:xfrm>
          <a:prstGeom prst="rect">
            <a:avLst/>
          </a:prstGeom>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4026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630936" y="502920"/>
            <a:ext cx="3419856" cy="1463040"/>
          </a:xfrm>
        </p:spPr>
        <p:txBody>
          <a:bodyPr anchor="ctr">
            <a:normAutofit/>
          </a:bodyPr>
          <a:lstStyle/>
          <a:p>
            <a:r>
              <a:rPr lang="en-IN" sz="1600"/>
              <a:t>3. </a:t>
            </a:r>
            <a:r>
              <a:rPr lang="en-US" sz="1600"/>
              <a:t>Segment customers based on their purchasing behaviour (e.g., total sales, frequency of orders) and Analyse the profitability of each customer segment and identify the most valuable segments.</a:t>
            </a:r>
            <a:endParaRPr lang="en-IN" sz="16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4654295" y="502920"/>
            <a:ext cx="6894576" cy="1463040"/>
          </a:xfrm>
        </p:spPr>
        <p:txBody>
          <a:bodyPr anchor="ctr">
            <a:normAutofit/>
          </a:bodyPr>
          <a:lstStyle/>
          <a:p>
            <a:r>
              <a:rPr lang="en-US" sz="2200"/>
              <a:t>Segmented Customers on the basis of monthly average profit.</a:t>
            </a:r>
          </a:p>
          <a:p>
            <a:endParaRPr lang="en-IN" sz="2200"/>
          </a:p>
        </p:txBody>
      </p:sp>
      <p:pic>
        <p:nvPicPr>
          <p:cNvPr id="3" name="Picture 2">
            <a:extLst>
              <a:ext uri="{FF2B5EF4-FFF2-40B4-BE49-F238E27FC236}">
                <a16:creationId xmlns:a16="http://schemas.microsoft.com/office/drawing/2014/main" id="{D76507C7-3D31-149C-4F66-2353E98C6D44}"/>
              </a:ext>
            </a:extLst>
          </p:cNvPr>
          <p:cNvPicPr>
            <a:picLocks noChangeAspect="1"/>
          </p:cNvPicPr>
          <p:nvPr/>
        </p:nvPicPr>
        <p:blipFill>
          <a:blip r:embed="rId2"/>
          <a:stretch>
            <a:fillRect/>
          </a:stretch>
        </p:blipFill>
        <p:spPr>
          <a:xfrm>
            <a:off x="630936" y="2359973"/>
            <a:ext cx="10917936" cy="3821278"/>
          </a:xfrm>
          <a:prstGeom prst="rect">
            <a:avLst/>
          </a:prstGeom>
        </p:spPr>
      </p:pic>
    </p:spTree>
    <p:extLst>
      <p:ext uri="{BB962C8B-B14F-4D97-AF65-F5344CB8AC3E}">
        <p14:creationId xmlns:p14="http://schemas.microsoft.com/office/powerpoint/2010/main" val="116873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1137034" y="609597"/>
            <a:ext cx="9392421" cy="1330841"/>
          </a:xfrm>
        </p:spPr>
        <p:txBody>
          <a:bodyPr>
            <a:normAutofit/>
          </a:bodyPr>
          <a:lstStyle/>
          <a:p>
            <a:r>
              <a:rPr lang="en-IN" sz="2800"/>
              <a:t>4. </a:t>
            </a:r>
            <a:r>
              <a:rPr lang="en-US" sz="2800"/>
              <a:t>Determine the top-selling product categories and sub-categories based on total sales and Calculate the average profit margin for each product category and sub-category</a:t>
            </a:r>
            <a:endParaRPr lang="en-IN" sz="2800"/>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1137034" y="2198362"/>
            <a:ext cx="4958966" cy="3917773"/>
          </a:xfrm>
        </p:spPr>
        <p:txBody>
          <a:bodyPr>
            <a:normAutofit/>
          </a:bodyPr>
          <a:lstStyle/>
          <a:p>
            <a:r>
              <a:rPr lang="en-IN" sz="1900"/>
              <a:t>Top Selling Product Category: Technology</a:t>
            </a:r>
          </a:p>
          <a:p>
            <a:r>
              <a:rPr lang="en-IN" sz="1900"/>
              <a:t>Top Selling subcategory in Technology: Phones</a:t>
            </a:r>
          </a:p>
          <a:p>
            <a:r>
              <a:rPr lang="en-IN" sz="1900"/>
              <a:t>Top Selling subcategory in Furniture: Chairs</a:t>
            </a:r>
          </a:p>
          <a:p>
            <a:r>
              <a:rPr lang="en-IN" sz="1900"/>
              <a:t>Top Selling subcategory in Office Supplies: Storage</a:t>
            </a:r>
          </a:p>
          <a:p>
            <a:endParaRPr lang="en-IN" sz="1900"/>
          </a:p>
          <a:p>
            <a:r>
              <a:rPr lang="en-IN" sz="1900"/>
              <a:t>Did all the calculation using Pivot function.</a:t>
            </a:r>
          </a:p>
          <a:p>
            <a:r>
              <a:rPr lang="en-IN" sz="1900"/>
              <a:t>Sorted  the product categories and subcategories based on Sales only.</a:t>
            </a:r>
          </a:p>
          <a:p>
            <a:r>
              <a:rPr lang="en-IN" sz="1900"/>
              <a:t>Calculated Average of Profit for all categories and subcategories.</a:t>
            </a:r>
          </a:p>
        </p:txBody>
      </p:sp>
      <p:pic>
        <p:nvPicPr>
          <p:cNvPr id="6" name="Picture 5" descr="A screenshot of a graph&#10;&#10;Description automatically generated">
            <a:extLst>
              <a:ext uri="{FF2B5EF4-FFF2-40B4-BE49-F238E27FC236}">
                <a16:creationId xmlns:a16="http://schemas.microsoft.com/office/drawing/2014/main" id="{3165699A-842E-C84D-07D9-4E01631C3E63}"/>
              </a:ext>
            </a:extLst>
          </p:cNvPr>
          <p:cNvPicPr>
            <a:picLocks noChangeAspect="1"/>
          </p:cNvPicPr>
          <p:nvPr/>
        </p:nvPicPr>
        <p:blipFill>
          <a:blip r:embed="rId2"/>
          <a:stretch>
            <a:fillRect/>
          </a:stretch>
        </p:blipFill>
        <p:spPr>
          <a:xfrm>
            <a:off x="6719367" y="3033343"/>
            <a:ext cx="4788505" cy="2059056"/>
          </a:xfrm>
          <a:prstGeom prst="rect">
            <a:avLst/>
          </a:prstGeom>
        </p:spPr>
      </p:pic>
      <p:sp>
        <p:nvSpPr>
          <p:cNvPr id="21"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6421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640080" y="329184"/>
            <a:ext cx="6894576" cy="1783080"/>
          </a:xfrm>
        </p:spPr>
        <p:txBody>
          <a:bodyPr anchor="b">
            <a:normAutofit/>
          </a:bodyPr>
          <a:lstStyle/>
          <a:p>
            <a:r>
              <a:rPr lang="en-IN" sz="2200"/>
              <a:t>5. </a:t>
            </a:r>
            <a:r>
              <a:rPr lang="en-US" sz="2200"/>
              <a:t>Compare sales performance across different regions and identify regions with the highest and lowest sales and Analyse the profitability of orders in each region and determine if there are any regional trends affecting profitability.</a:t>
            </a:r>
            <a:endParaRPr lang="en-IN" sz="2200"/>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640080" y="2706624"/>
            <a:ext cx="6894576" cy="3483864"/>
          </a:xfrm>
        </p:spPr>
        <p:txBody>
          <a:bodyPr>
            <a:normAutofit/>
          </a:bodyPr>
          <a:lstStyle/>
          <a:p>
            <a:r>
              <a:rPr lang="en-IN" sz="2200" dirty="0"/>
              <a:t>West has highest number of sales whereas South has the least.</a:t>
            </a:r>
          </a:p>
          <a:p>
            <a:r>
              <a:rPr lang="en-IN" sz="2200" dirty="0"/>
              <a:t>Plotted a pivot chart to display distribution of Sales among all the regions of United States.</a:t>
            </a:r>
          </a:p>
          <a:p>
            <a:r>
              <a:rPr lang="en-IN" sz="2200" dirty="0"/>
              <a:t>To find the Trend in Sales, Plotted a Compo pivot chart showcasing the Trend of Sales in all the regions pf United States.</a:t>
            </a:r>
          </a:p>
          <a:p>
            <a:endParaRPr lang="en-IN" sz="2200" dirty="0"/>
          </a:p>
          <a:p>
            <a:pPr marL="0" indent="0">
              <a:buNone/>
            </a:pPr>
            <a:endParaRPr lang="en-IN" sz="2200" dirty="0"/>
          </a:p>
        </p:txBody>
      </p:sp>
      <p:pic>
        <p:nvPicPr>
          <p:cNvPr id="3" name="Picture 2">
            <a:extLst>
              <a:ext uri="{FF2B5EF4-FFF2-40B4-BE49-F238E27FC236}">
                <a16:creationId xmlns:a16="http://schemas.microsoft.com/office/drawing/2014/main" id="{648E90A1-F0C9-586D-9C60-15501451B48B}"/>
              </a:ext>
            </a:extLst>
          </p:cNvPr>
          <p:cNvPicPr>
            <a:picLocks noChangeAspect="1"/>
          </p:cNvPicPr>
          <p:nvPr/>
        </p:nvPicPr>
        <p:blipFill>
          <a:blip r:embed="rId2"/>
          <a:stretch>
            <a:fillRect/>
          </a:stretch>
        </p:blipFill>
        <p:spPr>
          <a:xfrm>
            <a:off x="7863840" y="1191147"/>
            <a:ext cx="4014216" cy="1706040"/>
          </a:xfrm>
          <a:prstGeom prst="rect">
            <a:avLst/>
          </a:prstGeom>
        </p:spPr>
      </p:pic>
      <p:pic>
        <p:nvPicPr>
          <p:cNvPr id="7" name="Picture 6">
            <a:extLst>
              <a:ext uri="{FF2B5EF4-FFF2-40B4-BE49-F238E27FC236}">
                <a16:creationId xmlns:a16="http://schemas.microsoft.com/office/drawing/2014/main" id="{0EBC714F-848D-7F3D-3D40-9F09578C72DF}"/>
              </a:ext>
            </a:extLst>
          </p:cNvPr>
          <p:cNvPicPr>
            <a:picLocks noChangeAspect="1"/>
          </p:cNvPicPr>
          <p:nvPr/>
        </p:nvPicPr>
        <p:blipFill>
          <a:blip r:embed="rId3"/>
          <a:stretch>
            <a:fillRect/>
          </a:stretch>
        </p:blipFill>
        <p:spPr>
          <a:xfrm>
            <a:off x="7863840" y="4428083"/>
            <a:ext cx="3995928" cy="1478492"/>
          </a:xfrm>
          <a:prstGeom prst="rect">
            <a:avLst/>
          </a:prstGeom>
        </p:spPr>
      </p:pic>
    </p:spTree>
    <p:extLst>
      <p:ext uri="{BB962C8B-B14F-4D97-AF65-F5344CB8AC3E}">
        <p14:creationId xmlns:p14="http://schemas.microsoft.com/office/powerpoint/2010/main" val="257406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793662" y="386930"/>
            <a:ext cx="10066122" cy="1298448"/>
          </a:xfrm>
        </p:spPr>
        <p:txBody>
          <a:bodyPr anchor="b">
            <a:normAutofit/>
          </a:bodyPr>
          <a:lstStyle/>
          <a:p>
            <a:r>
              <a:rPr lang="en-IN" sz="2600"/>
              <a:t>6. </a:t>
            </a:r>
            <a:r>
              <a:rPr lang="en-US" sz="2600"/>
              <a:t>Investigate the impact of discounts on sales and profitability and Calculate the correlation between the discount rate and the quantity sold, as well as the discount rate and profit margin.</a:t>
            </a:r>
            <a:endParaRPr lang="en-IN" sz="26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793661" y="2599509"/>
            <a:ext cx="4530898" cy="3639450"/>
          </a:xfrm>
        </p:spPr>
        <p:txBody>
          <a:bodyPr anchor="ctr">
            <a:normAutofit/>
          </a:bodyPr>
          <a:lstStyle/>
          <a:p>
            <a:r>
              <a:rPr lang="en-US" sz="2000"/>
              <a:t>Correlation between discount rate and quantity sold</a:t>
            </a:r>
          </a:p>
          <a:p>
            <a:r>
              <a:rPr lang="en-IN" sz="2000"/>
              <a:t>=CORREL(Superstore_Table[Discount],Superstore_Table[Quantity])</a:t>
            </a:r>
          </a:p>
          <a:p>
            <a:r>
              <a:rPr lang="en-IN" sz="2000"/>
              <a:t>0.00862297</a:t>
            </a:r>
            <a:endParaRPr lang="en-US" sz="2000"/>
          </a:p>
          <a:p>
            <a:r>
              <a:rPr lang="en-US" sz="2000"/>
              <a:t>Correlation between discount rate and profit margin</a:t>
            </a:r>
          </a:p>
          <a:p>
            <a:r>
              <a:rPr lang="en-US" sz="2000"/>
              <a:t>=CORREL(</a:t>
            </a:r>
            <a:r>
              <a:rPr lang="en-IN" sz="2000"/>
              <a:t>Superstore_Table[Discount],Superstore_Table[Profit])</a:t>
            </a:r>
          </a:p>
          <a:p>
            <a:r>
              <a:rPr lang="en-IN" sz="2000"/>
              <a:t>-0.2194875</a:t>
            </a:r>
          </a:p>
          <a:p>
            <a:endParaRPr lang="en-IN" sz="2000"/>
          </a:p>
          <a:p>
            <a:endParaRPr lang="en-US" sz="2000"/>
          </a:p>
        </p:txBody>
      </p:sp>
      <p:pic>
        <p:nvPicPr>
          <p:cNvPr id="3" name="Picture 2">
            <a:extLst>
              <a:ext uri="{FF2B5EF4-FFF2-40B4-BE49-F238E27FC236}">
                <a16:creationId xmlns:a16="http://schemas.microsoft.com/office/drawing/2014/main" id="{FB18527F-753B-55E3-5DF0-4E0F165FEEFF}"/>
              </a:ext>
            </a:extLst>
          </p:cNvPr>
          <p:cNvPicPr>
            <a:picLocks noChangeAspect="1"/>
          </p:cNvPicPr>
          <p:nvPr/>
        </p:nvPicPr>
        <p:blipFill>
          <a:blip r:embed="rId2"/>
          <a:stretch>
            <a:fillRect/>
          </a:stretch>
        </p:blipFill>
        <p:spPr>
          <a:xfrm>
            <a:off x="5911532" y="3401451"/>
            <a:ext cx="5150277" cy="187985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681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299720" y="202565"/>
            <a:ext cx="11394440" cy="661035"/>
          </a:xfrm>
        </p:spPr>
        <p:txBody>
          <a:bodyPr>
            <a:normAutofit/>
          </a:bodyPr>
          <a:lstStyle/>
          <a:p>
            <a:r>
              <a:rPr lang="en-IN" sz="2000" dirty="0"/>
              <a:t>7. </a:t>
            </a:r>
            <a:r>
              <a:rPr lang="en-US" sz="2000" dirty="0"/>
              <a:t>: Identify potential new markets for expansion based on regions with low market saturation and high growth potential and Develop a strategy to penetrate these new markets and increase market share.</a:t>
            </a:r>
            <a:endParaRPr lang="en-IN" sz="2000" dirty="0"/>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375920" y="1229360"/>
            <a:ext cx="11318240" cy="4947603"/>
          </a:xfrm>
        </p:spPr>
        <p:txBody>
          <a:bodyPr/>
          <a:lstStyle/>
          <a:p>
            <a:endParaRPr lang="en-IN" dirty="0"/>
          </a:p>
        </p:txBody>
      </p:sp>
      <p:pic>
        <p:nvPicPr>
          <p:cNvPr id="3" name="Picture 2">
            <a:extLst>
              <a:ext uri="{FF2B5EF4-FFF2-40B4-BE49-F238E27FC236}">
                <a16:creationId xmlns:a16="http://schemas.microsoft.com/office/drawing/2014/main" id="{62084137-AF5B-B0A9-F1C8-1151125236D5}"/>
              </a:ext>
            </a:extLst>
          </p:cNvPr>
          <p:cNvPicPr>
            <a:picLocks noChangeAspect="1"/>
          </p:cNvPicPr>
          <p:nvPr/>
        </p:nvPicPr>
        <p:blipFill>
          <a:blip r:embed="rId2"/>
          <a:stretch>
            <a:fillRect/>
          </a:stretch>
        </p:blipFill>
        <p:spPr>
          <a:xfrm>
            <a:off x="1138989" y="1789630"/>
            <a:ext cx="10159385" cy="3359886"/>
          </a:xfrm>
          <a:prstGeom prst="rect">
            <a:avLst/>
          </a:prstGeom>
        </p:spPr>
      </p:pic>
    </p:spTree>
    <p:extLst>
      <p:ext uri="{BB962C8B-B14F-4D97-AF65-F5344CB8AC3E}">
        <p14:creationId xmlns:p14="http://schemas.microsoft.com/office/powerpoint/2010/main" val="203356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9ABEE-DED6-AAF2-36C9-8114172CC749}"/>
              </a:ext>
            </a:extLst>
          </p:cNvPr>
          <p:cNvSpPr>
            <a:spLocks noGrp="1"/>
          </p:cNvSpPr>
          <p:nvPr>
            <p:ph type="title"/>
          </p:nvPr>
        </p:nvSpPr>
        <p:spPr>
          <a:xfrm>
            <a:off x="299720" y="202565"/>
            <a:ext cx="11394440" cy="661035"/>
          </a:xfrm>
        </p:spPr>
        <p:txBody>
          <a:bodyPr>
            <a:normAutofit/>
          </a:bodyPr>
          <a:lstStyle/>
          <a:p>
            <a:r>
              <a:rPr lang="en-IN" sz="2000" dirty="0"/>
              <a:t>8. </a:t>
            </a:r>
            <a:r>
              <a:rPr lang="en-US" sz="2000" dirty="0"/>
              <a:t>: Determine the customer retention rate by </a:t>
            </a:r>
            <a:r>
              <a:rPr lang="en-US" sz="2000" dirty="0" err="1"/>
              <a:t>analysing</a:t>
            </a:r>
            <a:r>
              <a:rPr lang="en-US" sz="2000" dirty="0"/>
              <a:t> repeat orders from existing customers and Develop strategies to improve customer retention and increase customer lifetime value.</a:t>
            </a:r>
            <a:endParaRPr lang="en-IN" sz="2000" dirty="0"/>
          </a:p>
        </p:txBody>
      </p:sp>
      <p:sp>
        <p:nvSpPr>
          <p:cNvPr id="5" name="Content Placeholder 4">
            <a:extLst>
              <a:ext uri="{FF2B5EF4-FFF2-40B4-BE49-F238E27FC236}">
                <a16:creationId xmlns:a16="http://schemas.microsoft.com/office/drawing/2014/main" id="{C4E54633-8F12-B387-6129-6C7D46A95E23}"/>
              </a:ext>
            </a:extLst>
          </p:cNvPr>
          <p:cNvSpPr>
            <a:spLocks noGrp="1"/>
          </p:cNvSpPr>
          <p:nvPr>
            <p:ph idx="1"/>
          </p:nvPr>
        </p:nvSpPr>
        <p:spPr>
          <a:xfrm>
            <a:off x="375920" y="1229360"/>
            <a:ext cx="11318240" cy="4947603"/>
          </a:xfrm>
        </p:spPr>
        <p:txBody>
          <a:bodyPr/>
          <a:lstStyle/>
          <a:p>
            <a:endParaRPr lang="en-IN" dirty="0"/>
          </a:p>
        </p:txBody>
      </p:sp>
    </p:spTree>
    <p:extLst>
      <p:ext uri="{BB962C8B-B14F-4D97-AF65-F5344CB8AC3E}">
        <p14:creationId xmlns:p14="http://schemas.microsoft.com/office/powerpoint/2010/main" val="111347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585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Quiz Answers </vt:lpstr>
      <vt:lpstr>1. How many orders were returned, and what percentage of total orders does this represent and Calculate the total loss due to returns in terms of both sales revenue and profit.</vt:lpstr>
      <vt:lpstr>2. Analyse the average time it takes for orders to be shipped (Ship Date - Order Date) for each shipping mode and Identify which shipping mode has the fastest and slowest delivery times.</vt:lpstr>
      <vt:lpstr>3. Segment customers based on their purchasing behaviour (e.g., total sales, frequency of orders) and Analyse the profitability of each customer segment and identify the most valuable segments.</vt:lpstr>
      <vt:lpstr>4. Determine the top-selling product categories and sub-categories based on total sales and Calculate the average profit margin for each product category and sub-category</vt:lpstr>
      <vt:lpstr>5. Compare sales performance across different regions and identify regions with the highest and lowest sales and Analyse the profitability of orders in each region and determine if there are any regional trends affecting profitability.</vt:lpstr>
      <vt:lpstr>6. Investigate the impact of discounts on sales and profitability and Calculate the correlation between the discount rate and the quantity sold, as well as the discount rate and profit margin.</vt:lpstr>
      <vt:lpstr>7. : Identify potential new markets for expansion based on regions with low market saturation and high growth potential and Develop a strategy to penetrate these new markets and increase market share.</vt:lpstr>
      <vt:lpstr>8. : Determine the customer retention rate by analysing repeat orders from existing customers and Develop strategies to improve customer retention and increase customer lifetime value.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Tripathi</dc:creator>
  <cp:lastModifiedBy>Prateek Tripathi</cp:lastModifiedBy>
  <cp:revision>5</cp:revision>
  <dcterms:created xsi:type="dcterms:W3CDTF">2024-04-01T18:02:45Z</dcterms:created>
  <dcterms:modified xsi:type="dcterms:W3CDTF">2024-04-02T02:05:12Z</dcterms:modified>
</cp:coreProperties>
</file>