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1" r:id="rId4"/>
    <p:sldId id="257" r:id="rId5"/>
    <p:sldId id="269" r:id="rId6"/>
    <p:sldId id="272" r:id="rId7"/>
    <p:sldId id="270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82E685-6C40-A27B-71B9-3B4F2EF78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E11B61-FADF-AE9A-9C5E-34465A2C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B28500-B9C0-54BE-F7D2-23C8148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B232C4-F5B9-8EF6-54A5-862BDDD1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EFAE91-BF4B-1723-1323-F7D335A0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9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CBB27B-DDE3-E179-C3C1-5D84E9A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8913A1-F154-10F8-B5D7-BC8084A2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94C4B2-90F5-430B-4891-A63064DA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1EB0E3-3DA4-A55C-5C7F-09CCB802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9BF188-17D7-29C4-BBEB-EC3671B3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E1D1B08-773F-16E3-ED3F-EB3945D16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A6819A-2F0F-6AA6-1BED-427A33CC6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1F3B4C-DBF8-9ECF-4518-6E379133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541C5F-29E5-41E9-F603-79DA6291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985D8-B093-1D18-FC75-74D07757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4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4F120-BC1A-6218-F3D1-CCA500D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E849A9-274F-484A-BDB1-FB14CA26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115280-C68A-D9C3-17AA-9D97328E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72BB83-132C-763A-7B9C-F4BCD74E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5AF16B-8B99-BC06-902D-F93151B7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1F74F-0CDD-5BC8-61FE-66A7924F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A9F48F-18EB-A646-BF3E-B3A0BEE6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7F1CFB-B22D-2B0D-EEB7-8BB23EFC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A79E49-A633-F6E2-6E57-422418FD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D12462-006E-F53E-06EF-CE582EB6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D7BB15-6ABB-9428-88A3-C59E1C20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E33253-82BC-E50C-3B3C-C07FFFC07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AAC148-F78B-3429-3757-1119BC07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A64D76-A137-4BFE-8938-5D5CCE37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767796-C05F-110C-424C-3C3D9E90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14BB55-5413-C43E-4F46-4426DEF1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8F87A9-4409-3114-E3B8-E1CCC060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57D699-608C-3B87-F98E-01652F1A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D6BE77-C494-9CA7-30AA-D70B3580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D79A28-29D7-FBCE-3347-A5A7B774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86F014-81D1-F757-0EF3-04D452CFD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5C6B810-2DB8-76B4-7070-347B64A4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16DA8D-81C0-C0F3-6A67-347ED48E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C1628B4-9A09-A9C7-87D2-9D2C4EC3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9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370246-7367-A57F-EF8B-5F9D814B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E70D53-4C86-57F4-D9DE-94EA8340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6C17CE-4FBF-68AE-A4AB-C580788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45CAED-7C0F-E530-AE1B-8282254E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597816-224D-EAFD-2BD2-8866FC8A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339762E-448B-FFAF-8674-1188D512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64B0DB-5830-246D-487E-F8E46B27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2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0F5D5-10C5-C64D-5785-1E0692C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E93B7C-968C-76D2-E4C3-4B8CAFE1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656ABA-CD64-5C62-8016-280C7CCD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1E8E25-84DD-175C-CF91-5B61FCD9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594515-C419-D650-E281-1DC7F223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51849A-4224-8E6B-06A5-A46622AA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D33F5-9376-4928-51D3-29D164DB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3C7BEA4-7027-C634-5CFE-946331EBA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36C889-DB5E-7030-03C7-10081651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F6B1F-937C-DF0C-229B-AA477EB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04A21E-EF1D-198C-ED36-C2BA6497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B83895-451C-04FC-59FA-25DC7BCD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AD930EA-90D5-61FB-E674-7D04D9F8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3D6C66-FE12-C50F-A604-FAD06BD9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EA5E9-1219-47C3-2784-B322D16B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436D9-0337-4F78-92BA-90E4D136177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1B243E-F7A6-08F9-546A-D93E308A6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0D8257-0F99-224E-3B41-4731FFAA4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E1845-1806-4E22-AED4-393292F8A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10B939-22C5-265A-8E3A-58D917A3A27F}"/>
              </a:ext>
            </a:extLst>
          </p:cNvPr>
          <p:cNvSpPr txBox="1"/>
          <p:nvPr/>
        </p:nvSpPr>
        <p:spPr>
          <a:xfrm>
            <a:off x="-1" y="1210034"/>
            <a:ext cx="12192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60FE1498-CB55-667C-3F4C-E9410763A55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E5DDFF62-214A-1282-46BA-1FB776B4FD4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="" xmlns:a16="http://schemas.microsoft.com/office/drawing/2014/main" id="{76388870-59E3-DBA6-E6B2-AFD2DA9ECA16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="" xmlns:a16="http://schemas.microsoft.com/office/drawing/2014/main" id="{BA681D15-A087-749D-299E-FD97EBC4A3BB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2C077E7-1397-287B-4806-78D14897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389FE-EE46-2191-24EE-F9B58F9A90EB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71F794-AA76-A4D3-748C-3491815721FB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580010-B21D-9E02-5BC5-CC6983061F25}"/>
              </a:ext>
            </a:extLst>
          </p:cNvPr>
          <p:cNvSpPr txBox="1"/>
          <p:nvPr/>
        </p:nvSpPr>
        <p:spPr>
          <a:xfrm>
            <a:off x="0" y="3110699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https://colab.research.google.com/drive/1jHsQhwaJNEoJTSbYrn-LTIQKd4yhLf58?usp=sharing</a:t>
            </a:r>
          </a:p>
        </p:txBody>
      </p:sp>
    </p:spTree>
    <p:extLst>
      <p:ext uri="{BB962C8B-B14F-4D97-AF65-F5344CB8AC3E}">
        <p14:creationId xmlns:p14="http://schemas.microsoft.com/office/powerpoint/2010/main" val="3592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5733A2D-AEF1-7B9A-3733-276006C25854}"/>
              </a:ext>
            </a:extLst>
          </p:cNvPr>
          <p:cNvSpPr txBox="1"/>
          <p:nvPr/>
        </p:nvSpPr>
        <p:spPr>
          <a:xfrm>
            <a:off x="1050586" y="3707290"/>
            <a:ext cx="10612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Positive Class:  Good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Negative Class:  Bad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True Positive: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False Positive: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True Negative: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False Negative: 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AD1A4E14-59EC-29AB-01B0-B49C07E4E634}"/>
              </a:ext>
            </a:extLst>
          </p:cNvPr>
          <p:cNvCxnSpPr/>
          <p:nvPr/>
        </p:nvCxnSpPr>
        <p:spPr>
          <a:xfrm>
            <a:off x="5061624" y="3251910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FBDD49-9A61-0C1D-3172-EB69B3BA49EB}"/>
              </a:ext>
            </a:extLst>
          </p:cNvPr>
          <p:cNvSpPr txBox="1"/>
          <p:nvPr/>
        </p:nvSpPr>
        <p:spPr>
          <a:xfrm>
            <a:off x="4586589" y="3434742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False Negative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970D2F15-DDA2-3B52-C5B5-8069DC3D72A7}"/>
              </a:ext>
            </a:extLst>
          </p:cNvPr>
          <p:cNvCxnSpPr/>
          <p:nvPr/>
        </p:nvCxnSpPr>
        <p:spPr>
          <a:xfrm>
            <a:off x="9213715" y="3205826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1293B2D-53F1-2DB0-C049-6BDE71BE5A24}"/>
              </a:ext>
            </a:extLst>
          </p:cNvPr>
          <p:cNvSpPr txBox="1"/>
          <p:nvPr/>
        </p:nvSpPr>
        <p:spPr>
          <a:xfrm>
            <a:off x="8738680" y="3388658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False Negative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="" xmlns:a16="http://schemas.microsoft.com/office/drawing/2014/main" id="{693E283A-FD62-8076-FE6A-07FB87D54EF0}"/>
              </a:ext>
            </a:extLst>
          </p:cNvPr>
          <p:cNvSpPr/>
          <p:nvPr/>
        </p:nvSpPr>
        <p:spPr>
          <a:xfrm>
            <a:off x="3803515" y="4495388"/>
            <a:ext cx="301558" cy="9046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06FFE0E5-4924-3F5D-F24C-8B51E8894139}"/>
              </a:ext>
            </a:extLst>
          </p:cNvPr>
          <p:cNvSpPr/>
          <p:nvPr/>
        </p:nvSpPr>
        <p:spPr>
          <a:xfrm>
            <a:off x="4231532" y="4631575"/>
            <a:ext cx="3728936" cy="7684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Total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31A2F8A-7D5E-1FEE-F18F-F92C0B28D988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="" xmlns:a16="http://schemas.microsoft.com/office/drawing/2014/main" id="{06879E7B-8FF0-1C5D-A377-E362F1EFAEC5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="" xmlns:a16="http://schemas.microsoft.com/office/drawing/2014/main" id="{7182C98C-AC56-BA62-1CC3-B51B6BE4823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="" xmlns:a16="http://schemas.microsoft.com/office/drawing/2014/main" id="{40935F44-087F-D534-1C25-0BC138F841E6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="" xmlns:a16="http://schemas.microsoft.com/office/drawing/2014/main" id="{AC7859F0-C2D9-00C0-7330-77C65158457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4BD2E87-9C2F-C82E-8EA4-32AD088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6BEDDD-951C-37F6-C6C4-3534E1EE0588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F67CFC-E46A-3AA6-CA3C-B8FE8F4DD3BC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43" name="Arrow: Striped Right 42">
            <a:extLst>
              <a:ext uri="{FF2B5EF4-FFF2-40B4-BE49-F238E27FC236}">
                <a16:creationId xmlns="" xmlns:a16="http://schemas.microsoft.com/office/drawing/2014/main" id="{0569C8BE-F234-F842-3440-05BC4732DC2E}"/>
              </a:ext>
            </a:extLst>
          </p:cNvPr>
          <p:cNvSpPr/>
          <p:nvPr/>
        </p:nvSpPr>
        <p:spPr>
          <a:xfrm>
            <a:off x="5058378" y="5007298"/>
            <a:ext cx="6198142" cy="20719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False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Negative?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5C33CAB-B6EE-8787-98F2-DA81813655C5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FD14DB1-CE20-51BD-3C2B-014650B6760C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BB24E8B-D039-8B7A-21C7-DC34C7DE4B9F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C7803D34-BCE2-A7E2-40D6-08866B4CED9E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7EDF38D-671A-CA28-2F52-B32CE8B7EC87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AA89635F-4073-CA85-FA16-00B1918B898B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8B82F16-0060-EE74-0875-D72505EBF628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5AC4759F-B9CA-6BDA-17D2-E479A4F80F58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36C47F6-BD98-0B6E-70A2-3DBB2C61C1FD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548AF30C-8FD1-071E-C704-C83AE7F9A8D1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90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85D64C6-FEF5-FBC8-5EDC-77F33152DAC7}"/>
              </a:ext>
            </a:extLst>
          </p:cNvPr>
          <p:cNvCxnSpPr>
            <a:stCxn id="7" idx="2"/>
          </p:cNvCxnSpPr>
          <p:nvPr/>
        </p:nvCxnSpPr>
        <p:spPr>
          <a:xfrm flipH="1">
            <a:off x="1877438" y="3161649"/>
            <a:ext cx="24319" cy="82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60F1A8E-0BEE-E30E-6070-8BCDAA17AB95}"/>
              </a:ext>
            </a:extLst>
          </p:cNvPr>
          <p:cNvSpPr txBox="1"/>
          <p:nvPr/>
        </p:nvSpPr>
        <p:spPr>
          <a:xfrm>
            <a:off x="1329447" y="3429000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Right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B7D3656F-FF27-AB82-AAFD-9437967E3EC7}"/>
              </a:ext>
            </a:extLst>
          </p:cNvPr>
          <p:cNvCxnSpPr/>
          <p:nvPr/>
        </p:nvCxnSpPr>
        <p:spPr>
          <a:xfrm flipH="1">
            <a:off x="3959156" y="3190911"/>
            <a:ext cx="24319" cy="82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081B6A-347B-2658-D458-1BB2716C7D46}"/>
              </a:ext>
            </a:extLst>
          </p:cNvPr>
          <p:cNvSpPr txBox="1"/>
          <p:nvPr/>
        </p:nvSpPr>
        <p:spPr>
          <a:xfrm>
            <a:off x="3411165" y="3458262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Right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BEE1206-98D4-0334-3A03-A1F1E33AE5A1}"/>
              </a:ext>
            </a:extLst>
          </p:cNvPr>
          <p:cNvCxnSpPr/>
          <p:nvPr/>
        </p:nvCxnSpPr>
        <p:spPr>
          <a:xfrm flipH="1">
            <a:off x="5990613" y="3181184"/>
            <a:ext cx="24319" cy="82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D150B4F-BD2A-94B2-6F95-8066FE0FE538}"/>
              </a:ext>
            </a:extLst>
          </p:cNvPr>
          <p:cNvSpPr txBox="1"/>
          <p:nvPr/>
        </p:nvSpPr>
        <p:spPr>
          <a:xfrm>
            <a:off x="5372907" y="3429000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A03C140D-CD2D-7EB1-5331-E3959850217C}"/>
              </a:ext>
            </a:extLst>
          </p:cNvPr>
          <p:cNvCxnSpPr/>
          <p:nvPr/>
        </p:nvCxnSpPr>
        <p:spPr>
          <a:xfrm flipH="1">
            <a:off x="7269799" y="3190911"/>
            <a:ext cx="24319" cy="82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8221388-0D80-690D-A193-CAE4496EE1EF}"/>
              </a:ext>
            </a:extLst>
          </p:cNvPr>
          <p:cNvSpPr txBox="1"/>
          <p:nvPr/>
        </p:nvSpPr>
        <p:spPr>
          <a:xfrm>
            <a:off x="6721808" y="3458262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Right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AE15E4DF-3D5A-C02D-8022-87353F8E708F}"/>
              </a:ext>
            </a:extLst>
          </p:cNvPr>
          <p:cNvCxnSpPr/>
          <p:nvPr/>
        </p:nvCxnSpPr>
        <p:spPr>
          <a:xfrm flipH="1">
            <a:off x="10302402" y="3190911"/>
            <a:ext cx="24319" cy="82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7E3283B-B426-9C71-A4B2-F34BCD728D01}"/>
              </a:ext>
            </a:extLst>
          </p:cNvPr>
          <p:cNvSpPr txBox="1"/>
          <p:nvPr/>
        </p:nvSpPr>
        <p:spPr>
          <a:xfrm>
            <a:off x="9754411" y="3458262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AB0BE0F-3A12-7A08-D64F-CF2641838718}"/>
              </a:ext>
            </a:extLst>
          </p:cNvPr>
          <p:cNvSpPr txBox="1"/>
          <p:nvPr/>
        </p:nvSpPr>
        <p:spPr>
          <a:xfrm>
            <a:off x="1545887" y="4236156"/>
            <a:ext cx="9100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How Many right   = 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Accuracy =  5/10 =  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51C8C2-3AAB-8193-49FC-869CC3DE43B4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287DDDFE-A168-D19F-692C-D5871D6B91C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84692FF3-ACED-C70D-51FB-DFA151B33626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DBE55608-5ECA-F9EB-AF14-137637BB94F0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E801D068-1677-7379-DC71-8F69C3F0E157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AC49C10-AAB7-A40B-446D-767C1805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ACE08F5-E882-C009-EE2A-8251EDB99888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368A24A-E326-8F90-1CE3-AA5FA3602EDD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9542360-0AAF-3282-3DD2-348DB16F5307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6C8D09C-028F-96A4-CC7C-B61C49AB1EA6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2508506-995B-643E-9CAF-AE4A7805BC55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108B3A8-AD07-E305-2B16-4FC9F19B5D4F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B8960BC0-1B12-6750-C253-BEFD5AE4C74C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9A204F9-59D1-52CD-C119-470B80755C56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271412E6-0010-E651-8B33-AAF0F2A4FA19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9C489DB-9900-E750-6AB4-9FD2957554D6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8088FF6-0659-CB69-C72B-A4294DCDDC61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2B10183-72BB-CB02-0547-2C7872C09F89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976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A4B186E-EAAD-1A0D-03D5-A7BCD0275FB4}"/>
              </a:ext>
            </a:extLst>
          </p:cNvPr>
          <p:cNvSpPr txBox="1"/>
          <p:nvPr/>
        </p:nvSpPr>
        <p:spPr>
          <a:xfrm>
            <a:off x="1010051" y="5339450"/>
            <a:ext cx="611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Total True Positive: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Total False Positive: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True Negative: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False Negative: 2</a:t>
            </a:r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A153E2BC-6D83-6B91-5A94-FEF9FA718BCE}"/>
              </a:ext>
            </a:extLst>
          </p:cNvPr>
          <p:cNvSpPr/>
          <p:nvPr/>
        </p:nvSpPr>
        <p:spPr>
          <a:xfrm>
            <a:off x="1014915" y="3908044"/>
            <a:ext cx="6284066" cy="137439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Precision Out of all predictions how many you get right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="" xmlns:a16="http://schemas.microsoft.com/office/drawing/2014/main" id="{5E0AC261-B8FD-0B11-F875-04E4AC1902C4}"/>
              </a:ext>
            </a:extLst>
          </p:cNvPr>
          <p:cNvSpPr/>
          <p:nvPr/>
        </p:nvSpPr>
        <p:spPr>
          <a:xfrm>
            <a:off x="3784060" y="5381070"/>
            <a:ext cx="199415" cy="4533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DD1F517E-189D-E671-4E54-C912B0096D5D}"/>
              </a:ext>
            </a:extLst>
          </p:cNvPr>
          <p:cNvSpPr/>
          <p:nvPr/>
        </p:nvSpPr>
        <p:spPr>
          <a:xfrm>
            <a:off x="4322323" y="5260353"/>
            <a:ext cx="4568757" cy="7927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Precision  for Good Customer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D23F1F-5918-D379-0D21-F77137D6C255}"/>
              </a:ext>
            </a:extLst>
          </p:cNvPr>
          <p:cNvSpPr txBox="1"/>
          <p:nvPr/>
        </p:nvSpPr>
        <p:spPr>
          <a:xfrm>
            <a:off x="8897566" y="5464234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4/7  =  .57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4C266E-729E-A8B5-CED4-50E8A6E9B002}"/>
              </a:ext>
            </a:extLst>
          </p:cNvPr>
          <p:cNvSpPr txBox="1"/>
          <p:nvPr/>
        </p:nvSpPr>
        <p:spPr>
          <a:xfrm>
            <a:off x="0" y="54099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A6034CD-0D9B-013E-ED39-F3EF2914025C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80E6333-66DA-1E12-66A8-7E93BE76B683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65DC9D-1DD9-47C1-89A6-08C450DC5532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559761E-605A-8E31-365F-D93F7B067539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24CECB2-B59E-E75D-24EB-2FFA22875958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0517D5F-BD0B-C386-DC5C-1BA914C52592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55B0DA2-7BBC-D0C8-4B60-37EF4F370114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79C66B4-B0B6-9766-5167-C6038DADEF14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51907B5-207E-9520-8C8D-0B88CE6381C0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66FAF48-F46D-8D1B-DA22-99A122978D3D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1501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A4B186E-EAAD-1A0D-03D5-A7BCD0275FB4}"/>
              </a:ext>
            </a:extLst>
          </p:cNvPr>
          <p:cNvSpPr txBox="1"/>
          <p:nvPr/>
        </p:nvSpPr>
        <p:spPr>
          <a:xfrm>
            <a:off x="1329447" y="4656285"/>
            <a:ext cx="611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True Positive: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False Positive: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True Negative: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False Negative: 2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A153E2BC-6D83-6B91-5A94-FEF9FA718BCE}"/>
              </a:ext>
            </a:extLst>
          </p:cNvPr>
          <p:cNvSpPr/>
          <p:nvPr/>
        </p:nvSpPr>
        <p:spPr>
          <a:xfrm>
            <a:off x="1334311" y="3224879"/>
            <a:ext cx="6284066" cy="1374392"/>
          </a:xfrm>
          <a:prstGeom prst="rightArrow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F0F0F"/>
                </a:solidFill>
                <a:effectLst/>
                <a:latin typeface="Century Gothic" panose="020B0502020202020204" pitchFamily="34" charset="0"/>
              </a:rPr>
              <a:t>Precision Out of all predictions how many you get right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DD1F517E-189D-E671-4E54-C912B0096D5D}"/>
              </a:ext>
            </a:extLst>
          </p:cNvPr>
          <p:cNvSpPr/>
          <p:nvPr/>
        </p:nvSpPr>
        <p:spPr>
          <a:xfrm>
            <a:off x="4641719" y="4577188"/>
            <a:ext cx="4568757" cy="79272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F0F0F"/>
                </a:solidFill>
                <a:effectLst/>
                <a:latin typeface="Century Gothic" panose="020B0502020202020204" pitchFamily="34" charset="0"/>
              </a:rPr>
              <a:t>Precision  for Bad Customer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D23F1F-5918-D379-0D21-F77137D6C255}"/>
              </a:ext>
            </a:extLst>
          </p:cNvPr>
          <p:cNvSpPr txBox="1"/>
          <p:nvPr/>
        </p:nvSpPr>
        <p:spPr>
          <a:xfrm>
            <a:off x="9216962" y="4781069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1/3  =  .33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A9986A43-E12B-B0F8-5EB2-6DDE24B03CF2}"/>
              </a:ext>
            </a:extLst>
          </p:cNvPr>
          <p:cNvCxnSpPr>
            <a:endCxn id="3" idx="1"/>
          </p:cNvCxnSpPr>
          <p:nvPr/>
        </p:nvCxnSpPr>
        <p:spPr>
          <a:xfrm flipV="1">
            <a:off x="4103456" y="5056154"/>
            <a:ext cx="538263" cy="31375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BC0DB6C-E141-F79B-F605-34F573BDE534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0844D49C-A61F-0BD5-D056-8FD9E15DA8D8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="" xmlns:a16="http://schemas.microsoft.com/office/drawing/2014/main" id="{64B65FB7-19DE-BEC7-9EA8-77970191AE43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="" xmlns:a16="http://schemas.microsoft.com/office/drawing/2014/main" id="{B4BD5D86-EA67-F038-D09C-36DD3DBF65C6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="" xmlns:a16="http://schemas.microsoft.com/office/drawing/2014/main" id="{5DA2C95B-49EE-6229-BCC2-B2654805EC9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8256F087-0B16-ADF1-567A-1AF7D1D1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9D11799-C7C8-8277-9F3A-F27882D02443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BB5E2A3-2477-0B23-ED72-E389ED234FC3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0754BE0-5592-03E0-929D-1057799AED4C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DABBF8C-E81B-13E2-2AAD-A5BBE9ED1FA9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CC9484C1-FB01-B9F3-15E5-A2E7E5D29CDE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FA58FE9-9275-C544-2150-90B9C6ED0B0B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B9C5B63C-C69B-A67E-3786-A9C96EC511B6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CCE758A6-0EA3-3137-CBB2-C8C6D21B1F73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A0312E04-27A7-7800-AA00-FD4C8A07815A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13C44522-E7FA-23A9-4CC2-7FB2D687141D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AEF90C0E-E1C9-7C81-A7F0-307781068680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93A5189A-1B83-D32C-61B4-18EAB522CE3F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3141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B19EE4A-0C36-8932-C4D2-3AE95DC1950F}"/>
              </a:ext>
            </a:extLst>
          </p:cNvPr>
          <p:cNvSpPr txBox="1"/>
          <p:nvPr/>
        </p:nvSpPr>
        <p:spPr>
          <a:xfrm>
            <a:off x="457200" y="3677055"/>
            <a:ext cx="976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Given Data, How many  “Good Customer” = 6 </a:t>
            </a:r>
          </a:p>
          <a:p>
            <a:r>
              <a:rPr lang="en-US" dirty="0"/>
              <a:t>Total True Positive:  4</a:t>
            </a:r>
          </a:p>
          <a:p>
            <a:endParaRPr lang="en-US" dirty="0"/>
          </a:p>
          <a:p>
            <a:r>
              <a:rPr lang="en-US" dirty="0"/>
              <a:t>Recall  for Good Customer  =  4/6  =  ./67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F9BD7C50-1715-94E1-1113-D729D95A16CF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7E3D5C2C-1ADD-1AC2-19D2-24487ABFE949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47CE370A-AD27-BE15-9176-8F8CD0A0006F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E6B5778D-B369-F445-EF70-84372E71E0D4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4D2E777-E393-6A5F-CB34-2B7F1931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A56DC97-FA65-9343-10EB-50DE9BFFE3CD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E7A488E-310F-106A-7547-4259FC625EC8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6427F49-F8AE-C1A6-D0B1-969D849652D4}"/>
              </a:ext>
            </a:extLst>
          </p:cNvPr>
          <p:cNvSpPr txBox="1"/>
          <p:nvPr/>
        </p:nvSpPr>
        <p:spPr>
          <a:xfrm>
            <a:off x="0" y="24915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AAFAEC9-839D-5C38-B9BC-AA1E1BACB9A4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EB33F68-6EBC-925E-EE88-F05FEED10852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CA635CC-0BAE-A85D-BC16-C099CC4EC849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1DA6943-ED10-BB3A-1D7E-63AB56138591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D73EAF4-0E28-1203-53E7-58FC144C6AFE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1DE9CB8A-150A-7D97-D8DF-304F18D2908A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55BD075F-2B7D-BE7D-20EE-59D176380E5B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97DED05-1E97-3B27-58E5-C9E4321AC672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66574C9-8A39-41AB-3E82-7A0DEA63B216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1B617EB1-81EB-802E-D9E5-E34383CABBAA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8260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B19EE4A-0C36-8932-C4D2-3AE95DC1950F}"/>
              </a:ext>
            </a:extLst>
          </p:cNvPr>
          <p:cNvSpPr txBox="1"/>
          <p:nvPr/>
        </p:nvSpPr>
        <p:spPr>
          <a:xfrm>
            <a:off x="1053828" y="3594984"/>
            <a:ext cx="9766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In the Given Data, How many  “Bad Customer” = 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Total True Negative: 1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Recall  for Good Customer  =  1/4  =  .25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8FA7DADB-FAC4-50B4-1162-D4617EA79D9D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8166465D-2DAE-E372-A15F-3E9D49E92532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4F905F36-23C1-C390-3775-83556DE3E8B2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D7B3B443-E9F2-5BF8-7494-48AF1793BD5A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83096-5D62-1187-AAB7-F258DCCB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B32CC6D-8A30-21CA-3AE5-F3B4A5772F83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17B3364-0DC0-70BD-D6CE-089216991CD7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3D01649-3F67-3043-6F17-CE1F5110A32B}"/>
              </a:ext>
            </a:extLst>
          </p:cNvPr>
          <p:cNvSpPr txBox="1"/>
          <p:nvPr/>
        </p:nvSpPr>
        <p:spPr>
          <a:xfrm>
            <a:off x="0" y="54099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74542E0-E65C-7EED-FE2D-EE7CFAE42B6E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B37ED0-DE3E-E416-08AA-089F6627EF15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4772A2-F560-939C-7CB0-0A519E4C6F90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65F4540-7969-1E9F-6C6B-88A4FEDAF834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B4C15C4-F681-D6B9-3200-B1423B0AB497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28DE009-E8D9-1A88-9B0C-621D99AB02E3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6ED9F8D-B467-BE1D-FE5D-86464D88CDEE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E4CD3F5-9C1A-06F2-E556-0D6BC3C01393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83C15ED-CFC3-097F-1D9F-BE8BA236C111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A70C061-0F28-1A87-7BEC-22E65C5D41A7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7217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1score">
            <a:extLst>
              <a:ext uri="{FF2B5EF4-FFF2-40B4-BE49-F238E27FC236}">
                <a16:creationId xmlns="" xmlns:a16="http://schemas.microsoft.com/office/drawing/2014/main" id="{6198E81D-2C46-C874-745A-D425F50E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79" y="2635335"/>
            <a:ext cx="7173124" cy="158733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03E270-AA41-D2A5-FBC4-B26E9CA4C7D0}"/>
              </a:ext>
            </a:extLst>
          </p:cNvPr>
          <p:cNvSpPr txBox="1"/>
          <p:nvPr/>
        </p:nvSpPr>
        <p:spPr>
          <a:xfrm>
            <a:off x="-20320" y="747443"/>
            <a:ext cx="12072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Calculate the F1 score and </a:t>
            </a:r>
            <a:r>
              <a:rPr lang="en-US" sz="2800" b="1" dirty="0">
                <a:latin typeface="Century Gothic" panose="020B0502020202020204" pitchFamily="34" charset="0"/>
              </a:rPr>
              <a:t>Classification Report (See next slide)</a:t>
            </a:r>
            <a:r>
              <a:rPr lang="en-US" sz="2800" dirty="0">
                <a:latin typeface="Century Gothic" panose="020B0502020202020204" pitchFamily="34" charset="0"/>
              </a:rPr>
              <a:t> through Python Programming as follows  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4C26199D-D6B0-CA76-077D-CE4D7C845E29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2D9F3A11-0FA1-0ECE-8BD1-90913F83FE1B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6E0362AA-5B58-38D7-90D2-9996C0F96993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AE7274B2-E506-1C0D-E585-E8CB66C146E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40EA95-D736-37D1-BB4B-BD49A5B3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65FEA44-D17C-EC7E-18FF-B21704E9620A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CD8DB84-BC6E-7437-2146-ADC716EF4CB4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528152-0448-1A8F-9F54-58664DA2ACDE}"/>
              </a:ext>
            </a:extLst>
          </p:cNvPr>
          <p:cNvSpPr txBox="1"/>
          <p:nvPr/>
        </p:nvSpPr>
        <p:spPr>
          <a:xfrm>
            <a:off x="0" y="54099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</p:spTree>
    <p:extLst>
      <p:ext uri="{BB962C8B-B14F-4D97-AF65-F5344CB8AC3E}">
        <p14:creationId xmlns:p14="http://schemas.microsoft.com/office/powerpoint/2010/main" val="33203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A93707-1019-B07A-1AC6-29403F63D6A2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8A795F-5D63-9EBD-1C35-2FBDC1EB8F91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1E1FCEE-4821-801E-1B74-05FE7836232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4EBF50CE-68C0-DC46-D065-CA81B8B7724B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48751BFC-933F-5A1B-AC9D-AA4CCF8E380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9AF0766B-B4D7-0322-C731-19B8402A74F2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0A04B184-CCF5-C53F-E382-B99CC808387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A36C6A-B8D4-9055-C5AA-DC17D6FE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A43A03B-8D47-1A0F-1F87-2EAAC71775FB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F83A186-505F-E30C-6CEB-930C9A3A34AE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F0C2A4-860E-3D56-137C-227FECCEF926}"/>
              </a:ext>
            </a:extLst>
          </p:cNvPr>
          <p:cNvSpPr txBox="1"/>
          <p:nvPr/>
        </p:nvSpPr>
        <p:spPr>
          <a:xfrm>
            <a:off x="0" y="54099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32" y="4134101"/>
            <a:ext cx="4134062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8581708-DA59-1609-54C9-9BA623E85CC1}"/>
              </a:ext>
            </a:extLst>
          </p:cNvPr>
          <p:cNvSpPr/>
          <p:nvPr/>
        </p:nvSpPr>
        <p:spPr>
          <a:xfrm>
            <a:off x="6853137" y="631101"/>
            <a:ext cx="3521412" cy="51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Actual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641AEF-3571-F65D-BF1C-0FF847CFD7B0}"/>
              </a:ext>
            </a:extLst>
          </p:cNvPr>
          <p:cNvSpPr/>
          <p:nvPr/>
        </p:nvSpPr>
        <p:spPr>
          <a:xfrm>
            <a:off x="6853137" y="1698825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 Positive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90FA718-3A10-3D99-D1EC-608551FA322B}"/>
              </a:ext>
            </a:extLst>
          </p:cNvPr>
          <p:cNvSpPr/>
          <p:nvPr/>
        </p:nvSpPr>
        <p:spPr>
          <a:xfrm>
            <a:off x="8613843" y="1698825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51565E"/>
                </a:solidFill>
                <a:effectLst/>
                <a:latin typeface="Century Gothic" panose="020B0502020202020204" pitchFamily="34" charset="0"/>
              </a:rPr>
              <a:t>False Positive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31C2C7-3635-D8CF-AC88-C032F2B1D20E}"/>
              </a:ext>
            </a:extLst>
          </p:cNvPr>
          <p:cNvSpPr/>
          <p:nvPr/>
        </p:nvSpPr>
        <p:spPr>
          <a:xfrm>
            <a:off x="6853137" y="2564587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51565E"/>
                </a:solidFill>
                <a:effectLst/>
                <a:latin typeface="Century Gothic" panose="020B0502020202020204" pitchFamily="34" charset="0"/>
              </a:rPr>
              <a:t>False Negative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7C42534-5D95-A7B5-CB26-1ACF6AE772F9}"/>
              </a:ext>
            </a:extLst>
          </p:cNvPr>
          <p:cNvSpPr/>
          <p:nvPr/>
        </p:nvSpPr>
        <p:spPr>
          <a:xfrm>
            <a:off x="8613843" y="2564587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51565E"/>
                </a:solidFill>
                <a:effectLst/>
                <a:latin typeface="Century Gothic" panose="020B0502020202020204" pitchFamily="34" charset="0"/>
              </a:rPr>
              <a:t>True Negative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28CEEBA-A053-198E-A283-63B3FEB43B55}"/>
              </a:ext>
            </a:extLst>
          </p:cNvPr>
          <p:cNvSpPr/>
          <p:nvPr/>
        </p:nvSpPr>
        <p:spPr>
          <a:xfrm rot="5400000">
            <a:off x="4714671" y="2224121"/>
            <a:ext cx="2247092" cy="51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Predicted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30B0D4C-771D-B086-E29E-CC450DC39303}"/>
              </a:ext>
            </a:extLst>
          </p:cNvPr>
          <p:cNvSpPr/>
          <p:nvPr/>
        </p:nvSpPr>
        <p:spPr>
          <a:xfrm>
            <a:off x="6853137" y="1358358"/>
            <a:ext cx="1760706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Positive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E6C1444-A7C9-9CDA-087E-89E6D30FD3D7}"/>
              </a:ext>
            </a:extLst>
          </p:cNvPr>
          <p:cNvSpPr/>
          <p:nvPr/>
        </p:nvSpPr>
        <p:spPr>
          <a:xfrm>
            <a:off x="8613843" y="1346546"/>
            <a:ext cx="1760706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Negative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075531D-91D9-F0B7-DB3E-94ACE435BD0C}"/>
              </a:ext>
            </a:extLst>
          </p:cNvPr>
          <p:cNvSpPr/>
          <p:nvPr/>
        </p:nvSpPr>
        <p:spPr>
          <a:xfrm rot="5400000">
            <a:off x="6079788" y="1791240"/>
            <a:ext cx="1206230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753051C-D8D8-F1D1-B416-FB418C78F48C}"/>
              </a:ext>
            </a:extLst>
          </p:cNvPr>
          <p:cNvSpPr/>
          <p:nvPr/>
        </p:nvSpPr>
        <p:spPr>
          <a:xfrm rot="5400000">
            <a:off x="6250021" y="2839048"/>
            <a:ext cx="865764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22E955E-09AD-91F8-C490-132A874E0A46}"/>
              </a:ext>
            </a:extLst>
          </p:cNvPr>
          <p:cNvSpPr txBox="1"/>
          <p:nvPr/>
        </p:nvSpPr>
        <p:spPr>
          <a:xfrm rot="5400000">
            <a:off x="6036173" y="1789737"/>
            <a:ext cx="1272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Positive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F12030E-965C-0EC7-4A2C-CBB2D86B768C}"/>
              </a:ext>
            </a:extLst>
          </p:cNvPr>
          <p:cNvSpPr txBox="1"/>
          <p:nvPr/>
        </p:nvSpPr>
        <p:spPr>
          <a:xfrm rot="5400000">
            <a:off x="6046553" y="2870781"/>
            <a:ext cx="1272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Negative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E499B25-DC01-20D2-A7C0-6CDB9E36FFCB}"/>
              </a:ext>
            </a:extLst>
          </p:cNvPr>
          <p:cNvSpPr txBox="1"/>
          <p:nvPr/>
        </p:nvSpPr>
        <p:spPr>
          <a:xfrm>
            <a:off x="607980" y="3718679"/>
            <a:ext cx="115078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True Positive</a:t>
            </a:r>
            <a:r>
              <a:rPr lang="en-US" dirty="0">
                <a:latin typeface="Century Gothic" panose="020B0502020202020204" pitchFamily="34" charset="0"/>
              </a:rPr>
              <a:t>: The number of times our actual positive values are equal to the predicted positive. You predicted a positive value, and it is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False Positive</a:t>
            </a:r>
            <a:r>
              <a:rPr lang="en-US" dirty="0">
                <a:latin typeface="Century Gothic" panose="020B0502020202020204" pitchFamily="34" charset="0"/>
              </a:rPr>
              <a:t>: The number of times our model wrongly predicts negative values as positives. You predicted a negative value, and it is actually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True Negative</a:t>
            </a:r>
            <a:r>
              <a:rPr lang="en-US" dirty="0">
                <a:latin typeface="Century Gothic" panose="020B0502020202020204" pitchFamily="34" charset="0"/>
              </a:rPr>
              <a:t>: The number of times our actual negative values are equal to predicted negative values. You predicted a negative value, and it is actually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False Negative</a:t>
            </a:r>
            <a:r>
              <a:rPr lang="en-US" dirty="0">
                <a:latin typeface="Century Gothic" panose="020B0502020202020204" pitchFamily="34" charset="0"/>
              </a:rPr>
              <a:t>: The number of times our model wrongly predicts negative values as positives. You predicted a negative value, and it is actually positive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9B6CFF-59D9-6261-CA01-F7754A33F165}"/>
              </a:ext>
            </a:extLst>
          </p:cNvPr>
          <p:cNvSpPr txBox="1"/>
          <p:nvPr/>
        </p:nvSpPr>
        <p:spPr>
          <a:xfrm>
            <a:off x="0" y="1518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</p:spTree>
    <p:extLst>
      <p:ext uri="{BB962C8B-B14F-4D97-AF65-F5344CB8AC3E}">
        <p14:creationId xmlns:p14="http://schemas.microsoft.com/office/powerpoint/2010/main" val="380306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9B6CFF-59D9-6261-CA01-F7754A33F165}"/>
              </a:ext>
            </a:extLst>
          </p:cNvPr>
          <p:cNvSpPr txBox="1"/>
          <p:nvPr/>
        </p:nvSpPr>
        <p:spPr>
          <a:xfrm>
            <a:off x="0" y="1518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841061D9-0551-44BB-1D25-F4901ADAF49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671A4613-8B9F-EA7F-2F6F-83F789ECAA72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5ADCF8CF-0EBD-E604-0F2F-FB0FFF21636B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4B424CBC-4FA0-6275-1915-B02008698A68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A2D1DCE-EEC9-1C6C-793D-AD927747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0D2B77E-2C91-EC7F-4736-818C522CC387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DC5C1F-2500-F859-2ADD-C7336C2CBAA1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5132A29-0429-F9C5-15F1-0AAB86458BB0}"/>
              </a:ext>
            </a:extLst>
          </p:cNvPr>
          <p:cNvSpPr txBox="1"/>
          <p:nvPr/>
        </p:nvSpPr>
        <p:spPr>
          <a:xfrm>
            <a:off x="0" y="61458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Example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Predict whether a customer will churn [ YES or NO ]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ADFAA56-93B0-CE57-0C72-68C58DADF718}"/>
              </a:ext>
            </a:extLst>
          </p:cNvPr>
          <p:cNvSpPr/>
          <p:nvPr/>
        </p:nvSpPr>
        <p:spPr>
          <a:xfrm>
            <a:off x="3132306" y="1765697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6518685-D800-774B-9B15-B1FE2B5F9AFB}"/>
              </a:ext>
            </a:extLst>
          </p:cNvPr>
          <p:cNvSpPr/>
          <p:nvPr/>
        </p:nvSpPr>
        <p:spPr>
          <a:xfrm>
            <a:off x="5617727" y="1765697"/>
            <a:ext cx="2441643" cy="626374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DF710D-7274-68F9-9AFC-B2D0B1735CA6}"/>
              </a:ext>
            </a:extLst>
          </p:cNvPr>
          <p:cNvSpPr/>
          <p:nvPr/>
        </p:nvSpPr>
        <p:spPr>
          <a:xfrm>
            <a:off x="3132306" y="2517844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344D864-56B7-D13C-5AB6-64A8388B0BE2}"/>
              </a:ext>
            </a:extLst>
          </p:cNvPr>
          <p:cNvSpPr/>
          <p:nvPr/>
        </p:nvSpPr>
        <p:spPr>
          <a:xfrm>
            <a:off x="5617727" y="2517844"/>
            <a:ext cx="2441643" cy="626374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FFF3AE4-E009-5C5B-E1DE-004D0FC403B9}"/>
              </a:ext>
            </a:extLst>
          </p:cNvPr>
          <p:cNvSpPr/>
          <p:nvPr/>
        </p:nvSpPr>
        <p:spPr>
          <a:xfrm>
            <a:off x="1348902" y="3405057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7110713-894C-1326-A3FF-0DFE025FDD85}"/>
              </a:ext>
            </a:extLst>
          </p:cNvPr>
          <p:cNvSpPr/>
          <p:nvPr/>
        </p:nvSpPr>
        <p:spPr>
          <a:xfrm>
            <a:off x="4276928" y="3405057"/>
            <a:ext cx="3737046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Both the Actual and Model Prediction are Same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9D6F1139-002F-53A8-2B54-6DB64F711283}"/>
              </a:ext>
            </a:extLst>
          </p:cNvPr>
          <p:cNvSpPr/>
          <p:nvPr/>
        </p:nvSpPr>
        <p:spPr>
          <a:xfrm>
            <a:off x="3850532" y="3557737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CDB83EC-68C9-D0BD-7D97-77BEDBEA5956}"/>
              </a:ext>
            </a:extLst>
          </p:cNvPr>
          <p:cNvSpPr/>
          <p:nvPr/>
        </p:nvSpPr>
        <p:spPr>
          <a:xfrm>
            <a:off x="8621949" y="3405056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 Positive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06F4AF7A-3CC6-100F-2645-B36E0BDECB7A}"/>
              </a:ext>
            </a:extLst>
          </p:cNvPr>
          <p:cNvSpPr/>
          <p:nvPr/>
        </p:nvSpPr>
        <p:spPr>
          <a:xfrm>
            <a:off x="8112058" y="3557737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4780C1C-5212-C309-799B-3EC8BC8DFFA6}"/>
              </a:ext>
            </a:extLst>
          </p:cNvPr>
          <p:cNvSpPr/>
          <p:nvPr/>
        </p:nvSpPr>
        <p:spPr>
          <a:xfrm>
            <a:off x="1348902" y="4131762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0B86E7C-7E55-EB57-A550-BC31367273AB}"/>
              </a:ext>
            </a:extLst>
          </p:cNvPr>
          <p:cNvSpPr/>
          <p:nvPr/>
        </p:nvSpPr>
        <p:spPr>
          <a:xfrm>
            <a:off x="4276928" y="4131762"/>
            <a:ext cx="3737046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Both the Actual and Model Prediction are Different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F2ABEF6E-4B18-2C85-61E0-78D2DBB083DC}"/>
              </a:ext>
            </a:extLst>
          </p:cNvPr>
          <p:cNvSpPr/>
          <p:nvPr/>
        </p:nvSpPr>
        <p:spPr>
          <a:xfrm>
            <a:off x="3850532" y="4284442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B88F83B-5033-C595-6280-B949ACD8A735}"/>
              </a:ext>
            </a:extLst>
          </p:cNvPr>
          <p:cNvSpPr/>
          <p:nvPr/>
        </p:nvSpPr>
        <p:spPr>
          <a:xfrm>
            <a:off x="8621949" y="4131761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51565E"/>
                </a:solidFill>
                <a:effectLst/>
                <a:latin typeface="Century Gothic" panose="020B0502020202020204" pitchFamily="34" charset="0"/>
              </a:rPr>
              <a:t>True Negative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="" xmlns:a16="http://schemas.microsoft.com/office/drawing/2014/main" id="{BD683781-7240-C4E0-22B2-C8B1B78D387C}"/>
              </a:ext>
            </a:extLst>
          </p:cNvPr>
          <p:cNvSpPr/>
          <p:nvPr/>
        </p:nvSpPr>
        <p:spPr>
          <a:xfrm>
            <a:off x="8112058" y="4284442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592D1D3-02F6-C968-B0C5-18EFB74FF357}"/>
              </a:ext>
            </a:extLst>
          </p:cNvPr>
          <p:cNvSpPr/>
          <p:nvPr/>
        </p:nvSpPr>
        <p:spPr>
          <a:xfrm>
            <a:off x="1348903" y="4900492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B64133CF-805B-C9BD-E1D9-E32CF6FEE174}"/>
              </a:ext>
            </a:extLst>
          </p:cNvPr>
          <p:cNvSpPr/>
          <p:nvPr/>
        </p:nvSpPr>
        <p:spPr>
          <a:xfrm>
            <a:off x="4276929" y="4900492"/>
            <a:ext cx="3737046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Both the Actual and Model Prediction are Same 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CB9EBE5C-714D-E753-D6E7-BC601004BB4D}"/>
              </a:ext>
            </a:extLst>
          </p:cNvPr>
          <p:cNvSpPr/>
          <p:nvPr/>
        </p:nvSpPr>
        <p:spPr>
          <a:xfrm>
            <a:off x="3850533" y="5053172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F52FDC06-A2AC-275F-A031-0E7F1F1A20CB}"/>
              </a:ext>
            </a:extLst>
          </p:cNvPr>
          <p:cNvSpPr/>
          <p:nvPr/>
        </p:nvSpPr>
        <p:spPr>
          <a:xfrm>
            <a:off x="8621950" y="4900491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51565E"/>
                </a:solidFill>
                <a:effectLst/>
                <a:latin typeface="Century Gothic" panose="020B0502020202020204" pitchFamily="34" charset="0"/>
              </a:rPr>
              <a:t>False Positive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="" xmlns:a16="http://schemas.microsoft.com/office/drawing/2014/main" id="{BB9AC9A4-A6BD-46F1-A05C-6904CCD0EAB2}"/>
              </a:ext>
            </a:extLst>
          </p:cNvPr>
          <p:cNvSpPr/>
          <p:nvPr/>
        </p:nvSpPr>
        <p:spPr>
          <a:xfrm>
            <a:off x="8112059" y="5053172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3DC6FAC6-5672-1DF7-6E24-A45C13251F30}"/>
              </a:ext>
            </a:extLst>
          </p:cNvPr>
          <p:cNvSpPr/>
          <p:nvPr/>
        </p:nvSpPr>
        <p:spPr>
          <a:xfrm>
            <a:off x="1348903" y="5627197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3EB89E-7D16-DB9C-A4FF-DF5C8C8543EC}"/>
              </a:ext>
            </a:extLst>
          </p:cNvPr>
          <p:cNvSpPr/>
          <p:nvPr/>
        </p:nvSpPr>
        <p:spPr>
          <a:xfrm>
            <a:off x="4276929" y="5627197"/>
            <a:ext cx="3737046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Both the Actual and Model Prediction are Different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="" xmlns:a16="http://schemas.microsoft.com/office/drawing/2014/main" id="{31B5A22D-8DD2-D03F-E903-1F9FD1B68E7F}"/>
              </a:ext>
            </a:extLst>
          </p:cNvPr>
          <p:cNvSpPr/>
          <p:nvPr/>
        </p:nvSpPr>
        <p:spPr>
          <a:xfrm>
            <a:off x="3850533" y="5779877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AC3C325-5DD3-CEC1-411D-AEF81C92DB2E}"/>
              </a:ext>
            </a:extLst>
          </p:cNvPr>
          <p:cNvSpPr/>
          <p:nvPr/>
        </p:nvSpPr>
        <p:spPr>
          <a:xfrm>
            <a:off x="8621950" y="5627196"/>
            <a:ext cx="2441643" cy="6263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51565E"/>
                </a:solidFill>
                <a:effectLst/>
                <a:latin typeface="Century Gothic" panose="020B0502020202020204" pitchFamily="34" charset="0"/>
              </a:rPr>
              <a:t>False Negative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4A692430-6489-F210-ECE8-71B32F9C0148}"/>
              </a:ext>
            </a:extLst>
          </p:cNvPr>
          <p:cNvSpPr/>
          <p:nvPr/>
        </p:nvSpPr>
        <p:spPr>
          <a:xfrm>
            <a:off x="8112059" y="5779877"/>
            <a:ext cx="366408" cy="3210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9" name="Arrow: Striped Right 48">
            <a:extLst>
              <a:ext uri="{FF2B5EF4-FFF2-40B4-BE49-F238E27FC236}">
                <a16:creationId xmlns="" xmlns:a16="http://schemas.microsoft.com/office/drawing/2014/main" id="{596EB122-CBB9-D723-2AE8-F677CFD321B2}"/>
              </a:ext>
            </a:extLst>
          </p:cNvPr>
          <p:cNvSpPr/>
          <p:nvPr/>
        </p:nvSpPr>
        <p:spPr>
          <a:xfrm>
            <a:off x="4679004" y="1896392"/>
            <a:ext cx="612843" cy="398289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Arrow: Striped Right 49">
            <a:extLst>
              <a:ext uri="{FF2B5EF4-FFF2-40B4-BE49-F238E27FC236}">
                <a16:creationId xmlns="" xmlns:a16="http://schemas.microsoft.com/office/drawing/2014/main" id="{F3F50F5A-A22E-3E95-5CC5-2ADDCFBE2712}"/>
              </a:ext>
            </a:extLst>
          </p:cNvPr>
          <p:cNvSpPr/>
          <p:nvPr/>
        </p:nvSpPr>
        <p:spPr>
          <a:xfrm>
            <a:off x="4705757" y="2631886"/>
            <a:ext cx="612843" cy="398289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363F38-965B-478D-7DBE-BEF36E640DC5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EE7BE17E-5A13-E876-B3FA-A550D2049D8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084A57AA-9C85-3CD9-1A4D-4F2D99A68DEF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DB838CC9-9D72-59C6-9937-69A6589221CA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A247F276-A191-3600-4E17-5634166430F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A98C13A-01BC-D3B9-0736-EC64E839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F1A47CB-BDA4-0F17-A8C0-C90CC75D32F0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0771DC5-BB4C-9C3F-60E0-BBBFF2EBF866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B4FBD1-B178-C5B9-D9F3-76BC27E5591B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9CB34E1-3F2F-5091-F3A9-6F5F93CFDC8D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6EE09D-CC96-1116-371E-D67E6D38861C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2F7D7FD-B4B7-BADD-68C0-23414FCAB800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1963D6A-A685-7634-A7CB-EAE89EEE92AB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5AA9208-AC29-0835-8AA1-00E7511B6097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F4836CB-26B6-B34F-0F8D-F39C4179CAFA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0335340-FE2C-8C57-5DA8-18A299FB9714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3D710D6-E35C-8D7E-9A48-05E0703A0110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55EBA664-000B-3D67-02D5-AB95AC9BD52A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AF8199A-5E7F-7B69-FCA0-B9872F9DFE65}"/>
              </a:ext>
            </a:extLst>
          </p:cNvPr>
          <p:cNvSpPr/>
          <p:nvPr/>
        </p:nvSpPr>
        <p:spPr>
          <a:xfrm>
            <a:off x="2662131" y="3579601"/>
            <a:ext cx="5713383" cy="657676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How many we got tight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91C4995-EF1F-3584-6C5E-BE1CC2A67065}"/>
              </a:ext>
            </a:extLst>
          </p:cNvPr>
          <p:cNvSpPr/>
          <p:nvPr/>
        </p:nvSpPr>
        <p:spPr>
          <a:xfrm>
            <a:off x="2662131" y="4407250"/>
            <a:ext cx="5713383" cy="657676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Accuracy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559D93C3-6926-0A42-1779-1EA403973173}"/>
              </a:ext>
            </a:extLst>
          </p:cNvPr>
          <p:cNvSpPr/>
          <p:nvPr/>
        </p:nvSpPr>
        <p:spPr>
          <a:xfrm>
            <a:off x="8561959" y="3579601"/>
            <a:ext cx="1741255" cy="657676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BB673968-8D4A-D1CD-053E-C6907F88DA20}"/>
              </a:ext>
            </a:extLst>
          </p:cNvPr>
          <p:cNvSpPr/>
          <p:nvPr/>
        </p:nvSpPr>
        <p:spPr>
          <a:xfrm>
            <a:off x="8570064" y="4427856"/>
            <a:ext cx="1741255" cy="657676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5/10 =.5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96C2C40-89FE-1C3B-B1B5-CC25C8584EA5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F7B56F5-F9E2-8983-191A-779798A0A085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699AF2B-8266-86AF-DFCE-4DB08590DA5F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3867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AE6EFED-F719-6E51-BB2F-E2CEA32C4CD2}"/>
              </a:ext>
            </a:extLst>
          </p:cNvPr>
          <p:cNvSpPr/>
          <p:nvPr/>
        </p:nvSpPr>
        <p:spPr>
          <a:xfrm>
            <a:off x="5189708" y="1847057"/>
            <a:ext cx="3521412" cy="51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Actual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5EFCFA-E824-ED75-6AA5-77C451ACB6BC}"/>
              </a:ext>
            </a:extLst>
          </p:cNvPr>
          <p:cNvSpPr/>
          <p:nvPr/>
        </p:nvSpPr>
        <p:spPr>
          <a:xfrm>
            <a:off x="5189708" y="2914781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CBDFDDA-F541-87F8-23D7-863E281C614D}"/>
              </a:ext>
            </a:extLst>
          </p:cNvPr>
          <p:cNvSpPr/>
          <p:nvPr/>
        </p:nvSpPr>
        <p:spPr>
          <a:xfrm>
            <a:off x="6950414" y="2914781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0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2</a:t>
            </a:r>
            <a:endParaRPr lang="en-US" sz="6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EC3DE0-9EAB-2064-759A-627A51F5C0A6}"/>
              </a:ext>
            </a:extLst>
          </p:cNvPr>
          <p:cNvSpPr/>
          <p:nvPr/>
        </p:nvSpPr>
        <p:spPr>
          <a:xfrm>
            <a:off x="5189708" y="3780543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0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3</a:t>
            </a:r>
            <a:endParaRPr lang="en-US" sz="6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77DC26-B9B6-A95D-8792-5467431D80ED}"/>
              </a:ext>
            </a:extLst>
          </p:cNvPr>
          <p:cNvSpPr/>
          <p:nvPr/>
        </p:nvSpPr>
        <p:spPr>
          <a:xfrm>
            <a:off x="6950414" y="3780543"/>
            <a:ext cx="1760706" cy="8657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0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1</a:t>
            </a:r>
            <a:endParaRPr lang="en-US" sz="6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D8D6C5B-1C4C-FEA7-AD5C-CCB5C87F6974}"/>
              </a:ext>
            </a:extLst>
          </p:cNvPr>
          <p:cNvSpPr/>
          <p:nvPr/>
        </p:nvSpPr>
        <p:spPr>
          <a:xfrm rot="5400000">
            <a:off x="3051242" y="3440077"/>
            <a:ext cx="2247092" cy="5155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Predicted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74811F8-72FC-4D71-88A1-5F10C18BB7A9}"/>
              </a:ext>
            </a:extLst>
          </p:cNvPr>
          <p:cNvSpPr/>
          <p:nvPr/>
        </p:nvSpPr>
        <p:spPr>
          <a:xfrm>
            <a:off x="5189708" y="2574314"/>
            <a:ext cx="1760706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Positive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159E2E-7E25-90C2-03A5-162DA92D13D2}"/>
              </a:ext>
            </a:extLst>
          </p:cNvPr>
          <p:cNvSpPr/>
          <p:nvPr/>
        </p:nvSpPr>
        <p:spPr>
          <a:xfrm>
            <a:off x="6950414" y="2562502"/>
            <a:ext cx="1760706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Negative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88AE062-F72C-EEE6-DA17-77651AB00B8A}"/>
              </a:ext>
            </a:extLst>
          </p:cNvPr>
          <p:cNvSpPr/>
          <p:nvPr/>
        </p:nvSpPr>
        <p:spPr>
          <a:xfrm rot="5400000">
            <a:off x="4416359" y="3007196"/>
            <a:ext cx="1206230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2FFB609-251D-D59D-DEA2-561CFF803EFA}"/>
              </a:ext>
            </a:extLst>
          </p:cNvPr>
          <p:cNvSpPr/>
          <p:nvPr/>
        </p:nvSpPr>
        <p:spPr>
          <a:xfrm rot="5400000">
            <a:off x="4586592" y="4055004"/>
            <a:ext cx="865764" cy="3404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FBD9F4-D230-3330-92A5-95F58D9F2FDB}"/>
              </a:ext>
            </a:extLst>
          </p:cNvPr>
          <p:cNvSpPr txBox="1"/>
          <p:nvPr/>
        </p:nvSpPr>
        <p:spPr>
          <a:xfrm rot="5400000">
            <a:off x="4372744" y="3005693"/>
            <a:ext cx="1272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Positive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2E5EE5D-0196-C9B5-56E6-3C6C1B6936A2}"/>
              </a:ext>
            </a:extLst>
          </p:cNvPr>
          <p:cNvSpPr txBox="1"/>
          <p:nvPr/>
        </p:nvSpPr>
        <p:spPr>
          <a:xfrm rot="5400000">
            <a:off x="4383124" y="4086737"/>
            <a:ext cx="1272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Negative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F8108AC-A5D3-987D-CD90-C056F4053828}"/>
              </a:ext>
            </a:extLst>
          </p:cNvPr>
          <p:cNvSpPr/>
          <p:nvPr/>
        </p:nvSpPr>
        <p:spPr>
          <a:xfrm>
            <a:off x="2480554" y="1488331"/>
            <a:ext cx="7821038" cy="43093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F71D1282-72E5-B4D3-CF9E-8F6A21D2A6F8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5A176059-91B9-739A-AF1E-D1D620E08C4C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AC747052-3814-75D0-18A5-0DDCDD373AB5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="" xmlns:a16="http://schemas.microsoft.com/office/drawing/2014/main" id="{DB456E1F-C018-F5C1-9C72-71AD7C2AA71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F724E6D-0A09-A04F-1FB3-9564A9E7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3ECEF4-7AD0-86C7-EEA1-9361F694CA0C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4B232A-3F3E-A4E4-6B0E-1E1CC8C0B4FE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B0FAC2E-5E08-A739-2696-C15129B835AF}"/>
              </a:ext>
            </a:extLst>
          </p:cNvPr>
          <p:cNvSpPr txBox="1"/>
          <p:nvPr/>
        </p:nvSpPr>
        <p:spPr>
          <a:xfrm>
            <a:off x="0" y="1518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</p:spTree>
    <p:extLst>
      <p:ext uri="{BB962C8B-B14F-4D97-AF65-F5344CB8AC3E}">
        <p14:creationId xmlns:p14="http://schemas.microsoft.com/office/powerpoint/2010/main" val="154981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F71D1282-72E5-B4D3-CF9E-8F6A21D2A6F8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5A176059-91B9-739A-AF1E-D1D620E08C4C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AC747052-3814-75D0-18A5-0DDCDD373AB5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="" xmlns:a16="http://schemas.microsoft.com/office/drawing/2014/main" id="{DB456E1F-C018-F5C1-9C72-71AD7C2AA715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F724E6D-0A09-A04F-1FB3-9564A9E7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3ECEF4-7AD0-86C7-EEA1-9361F694CA0C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4B232A-3F3E-A4E4-6B0E-1E1CC8C0B4FE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B0FAC2E-5E08-A739-2696-C15129B835AF}"/>
              </a:ext>
            </a:extLst>
          </p:cNvPr>
          <p:cNvSpPr txBox="1"/>
          <p:nvPr/>
        </p:nvSpPr>
        <p:spPr>
          <a:xfrm>
            <a:off x="0" y="1518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42" y="2157520"/>
            <a:ext cx="6077860" cy="20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8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363F38-965B-478D-7DBE-BEF36E640DC5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5733A2D-AEF1-7B9A-3733-276006C25854}"/>
              </a:ext>
            </a:extLst>
          </p:cNvPr>
          <p:cNvSpPr txBox="1"/>
          <p:nvPr/>
        </p:nvSpPr>
        <p:spPr>
          <a:xfrm>
            <a:off x="1329447" y="3992727"/>
            <a:ext cx="1061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Positive Class:  Good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Negative Class:  Bad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Total True Positive: 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885414AD-CFC8-908C-D39D-86A86434E24E}"/>
              </a:ext>
            </a:extLst>
          </p:cNvPr>
          <p:cNvCxnSpPr/>
          <p:nvPr/>
        </p:nvCxnSpPr>
        <p:spPr>
          <a:xfrm>
            <a:off x="1901757" y="3224879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0D2BD30C-A000-E378-1672-9F134B8FB976}"/>
              </a:ext>
            </a:extLst>
          </p:cNvPr>
          <p:cNvCxnSpPr/>
          <p:nvPr/>
        </p:nvCxnSpPr>
        <p:spPr>
          <a:xfrm>
            <a:off x="3955913" y="3187749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8553BBBE-5551-5909-E812-2D9E6C814129}"/>
              </a:ext>
            </a:extLst>
          </p:cNvPr>
          <p:cNvCxnSpPr/>
          <p:nvPr/>
        </p:nvCxnSpPr>
        <p:spPr>
          <a:xfrm>
            <a:off x="6060332" y="3187749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42FA39D-D6ED-1301-0A82-7A5D5001973C}"/>
              </a:ext>
            </a:extLst>
          </p:cNvPr>
          <p:cNvCxnSpPr/>
          <p:nvPr/>
        </p:nvCxnSpPr>
        <p:spPr>
          <a:xfrm>
            <a:off x="10296726" y="3187749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AA429AB-A2F1-BC26-9AE2-852D976B2147}"/>
              </a:ext>
            </a:extLst>
          </p:cNvPr>
          <p:cNvSpPr txBox="1"/>
          <p:nvPr/>
        </p:nvSpPr>
        <p:spPr>
          <a:xfrm>
            <a:off x="1449421" y="3429000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True Positive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D7A1B21-31C3-3504-BDA3-C103D013DACA}"/>
              </a:ext>
            </a:extLst>
          </p:cNvPr>
          <p:cNvSpPr txBox="1"/>
          <p:nvPr/>
        </p:nvSpPr>
        <p:spPr>
          <a:xfrm>
            <a:off x="3479259" y="3429000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True Positive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D69BAE6-E318-493E-526D-7BCDA047ED61}"/>
              </a:ext>
            </a:extLst>
          </p:cNvPr>
          <p:cNvSpPr txBox="1"/>
          <p:nvPr/>
        </p:nvSpPr>
        <p:spPr>
          <a:xfrm>
            <a:off x="9584986" y="3429000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True Positive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C07CD83-D123-9DDD-5569-5027EC0D3FED}"/>
              </a:ext>
            </a:extLst>
          </p:cNvPr>
          <p:cNvSpPr txBox="1"/>
          <p:nvPr/>
        </p:nvSpPr>
        <p:spPr>
          <a:xfrm>
            <a:off x="5646905" y="3370581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True Positive 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EE7BE17E-5A13-E876-B3FA-A550D2049D84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084A57AA-9C85-3CD9-1A4D-4F2D99A68DEF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DB838CC9-9D72-59C6-9937-69A6589221CA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A247F276-A191-3600-4E17-5634166430F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A98C13A-01BC-D3B9-0736-EC64E839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F1A47CB-BDA4-0F17-A8C0-C90CC75D32F0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0771DC5-BB4C-9C3F-60E0-BBBFF2EBF866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="" xmlns:a16="http://schemas.microsoft.com/office/drawing/2014/main" id="{11200AEE-78FC-BF71-BE12-DEFB8BF917C4}"/>
              </a:ext>
            </a:extLst>
          </p:cNvPr>
          <p:cNvSpPr/>
          <p:nvPr/>
        </p:nvSpPr>
        <p:spPr>
          <a:xfrm>
            <a:off x="5922522" y="4444542"/>
            <a:ext cx="4727643" cy="20719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is Ture Positive?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B4FBD1-B178-C5B9-D9F3-76BC27E5591B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9CB34E1-3F2F-5091-F3A9-6F5F93CFDC8D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6EE09D-CC96-1116-371E-D67E6D38861C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2F7D7FD-B4B7-BADD-68C0-23414FCAB800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1963D6A-A685-7634-A7CB-EAE89EEE92AB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5AA9208-AC29-0835-8AA1-00E7511B6097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F4836CB-26B6-B34F-0F8D-F39C4179CAFA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0335340-FE2C-8C57-5DA8-18A299FB9714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3D710D6-E35C-8D7E-9A48-05E0703A0110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55EBA664-000B-3D67-02D5-AB95AC9BD52A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C29B4AC-37D7-CCDB-94D0-7D4DDFC7AE50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7A84517-7A0C-F072-379B-C25ED97248D9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AD805F0-594B-9978-8134-3206119BF221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601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5733A2D-AEF1-7B9A-3733-276006C25854}"/>
              </a:ext>
            </a:extLst>
          </p:cNvPr>
          <p:cNvSpPr txBox="1"/>
          <p:nvPr/>
        </p:nvSpPr>
        <p:spPr>
          <a:xfrm>
            <a:off x="1023029" y="3964423"/>
            <a:ext cx="10612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Positive Class:  Good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Negative Class:  Bad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True Positive: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False Positive: 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885414AD-CFC8-908C-D39D-86A86434E24E}"/>
              </a:ext>
            </a:extLst>
          </p:cNvPr>
          <p:cNvCxnSpPr/>
          <p:nvPr/>
        </p:nvCxnSpPr>
        <p:spPr>
          <a:xfrm>
            <a:off x="2942617" y="3187749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AA429AB-A2F1-BC26-9AE2-852D976B2147}"/>
              </a:ext>
            </a:extLst>
          </p:cNvPr>
          <p:cNvSpPr txBox="1"/>
          <p:nvPr/>
        </p:nvSpPr>
        <p:spPr>
          <a:xfrm>
            <a:off x="2467582" y="3370581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False  Positive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AD1A4E14-59EC-29AB-01B0-B49C07E4E634}"/>
              </a:ext>
            </a:extLst>
          </p:cNvPr>
          <p:cNvCxnSpPr/>
          <p:nvPr/>
        </p:nvCxnSpPr>
        <p:spPr>
          <a:xfrm>
            <a:off x="8300935" y="3147567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FBDD49-9A61-0C1D-3172-EB69B3BA49EB}"/>
              </a:ext>
            </a:extLst>
          </p:cNvPr>
          <p:cNvSpPr txBox="1"/>
          <p:nvPr/>
        </p:nvSpPr>
        <p:spPr>
          <a:xfrm>
            <a:off x="7825900" y="3330399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False  Positive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81AF263-BDE0-9206-6E37-79B4828A485B}"/>
              </a:ext>
            </a:extLst>
          </p:cNvPr>
          <p:cNvCxnSpPr/>
          <p:nvPr/>
        </p:nvCxnSpPr>
        <p:spPr>
          <a:xfrm>
            <a:off x="11447840" y="3168399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09D8A65-FE67-E67D-6830-C00F7FAB7733}"/>
              </a:ext>
            </a:extLst>
          </p:cNvPr>
          <p:cNvSpPr txBox="1"/>
          <p:nvPr/>
        </p:nvSpPr>
        <p:spPr>
          <a:xfrm>
            <a:off x="10972805" y="3351231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False  Positive 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="" xmlns:a16="http://schemas.microsoft.com/office/drawing/2014/main" id="{0AA1BEEC-DFDA-5F2B-97C7-EC0A98D8B2C9}"/>
              </a:ext>
            </a:extLst>
          </p:cNvPr>
          <p:cNvSpPr/>
          <p:nvPr/>
        </p:nvSpPr>
        <p:spPr>
          <a:xfrm>
            <a:off x="5922522" y="4444542"/>
            <a:ext cx="6198142" cy="20719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False Positive?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="" xmlns:a16="http://schemas.microsoft.com/office/drawing/2014/main" id="{181CF404-CD2B-7D4F-1C2D-E90284CD1081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E0A2935E-D0C3-BC92-4DC0-7E831DBAD66D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="" xmlns:a16="http://schemas.microsoft.com/office/drawing/2014/main" id="{A1860C15-D104-81F6-8661-5DEE1DCFC897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Right Triangle 22">
            <a:extLst>
              <a:ext uri="{FF2B5EF4-FFF2-40B4-BE49-F238E27FC236}">
                <a16:creationId xmlns="" xmlns:a16="http://schemas.microsoft.com/office/drawing/2014/main" id="{49F23972-27DD-E9A0-2175-F6330F4B5023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99D6D336-8E2B-A51A-5C88-F15ACD46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3660E6A-B154-70D3-F2E1-F67949F9913C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EE6A0A7-5B0A-7B5A-3A2A-BE1EC3D252BA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="" xmlns:a16="http://schemas.microsoft.com/office/drawing/2014/main" id="{D58DA884-A233-E762-172A-93B11DABD417}"/>
              </a:ext>
            </a:extLst>
          </p:cNvPr>
          <p:cNvSpPr/>
          <p:nvPr/>
        </p:nvSpPr>
        <p:spPr>
          <a:xfrm>
            <a:off x="140874" y="45163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="" xmlns:a16="http://schemas.microsoft.com/office/drawing/2014/main" id="{7AE0FA2F-5D9F-F91F-A3CD-8138CCD2078A}"/>
              </a:ext>
            </a:extLst>
          </p:cNvPr>
          <p:cNvSpPr/>
          <p:nvPr/>
        </p:nvSpPr>
        <p:spPr>
          <a:xfrm>
            <a:off x="140872" y="47771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Triangle 28">
            <a:extLst>
              <a:ext uri="{FF2B5EF4-FFF2-40B4-BE49-F238E27FC236}">
                <a16:creationId xmlns="" xmlns:a16="http://schemas.microsoft.com/office/drawing/2014/main" id="{02A0B2EC-FE7C-BF1F-9D01-25823AF96C7C}"/>
              </a:ext>
            </a:extLst>
          </p:cNvPr>
          <p:cNvSpPr/>
          <p:nvPr/>
        </p:nvSpPr>
        <p:spPr>
          <a:xfrm>
            <a:off x="140874" y="45163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="" xmlns:a16="http://schemas.microsoft.com/office/drawing/2014/main" id="{04C36131-F04C-194B-21A5-91A430AFD090}"/>
              </a:ext>
            </a:extLst>
          </p:cNvPr>
          <p:cNvSpPr/>
          <p:nvPr/>
        </p:nvSpPr>
        <p:spPr>
          <a:xfrm>
            <a:off x="140872" y="47771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3BE7E453-7DBD-4E3F-EA10-2811D3F4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6" y="57829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C100D3D-A8CF-DF6C-4F0B-30F4F931A836}"/>
              </a:ext>
            </a:extLst>
          </p:cNvPr>
          <p:cNvSpPr txBox="1"/>
          <p:nvPr/>
        </p:nvSpPr>
        <p:spPr>
          <a:xfrm>
            <a:off x="149666" y="67935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420A997-CF76-2690-E5A4-7BA203E62362}"/>
              </a:ext>
            </a:extLst>
          </p:cNvPr>
          <p:cNvSpPr txBox="1"/>
          <p:nvPr/>
        </p:nvSpPr>
        <p:spPr>
          <a:xfrm>
            <a:off x="132080" y="66313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5C214FF-4394-514A-EF70-A6EB237AA3B4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7AF7FAA-A7C5-2F4A-C454-FD336A1221C4}"/>
              </a:ext>
            </a:extLst>
          </p:cNvPr>
          <p:cNvSpPr txBox="1"/>
          <p:nvPr/>
        </p:nvSpPr>
        <p:spPr>
          <a:xfrm>
            <a:off x="1765569" y="610329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A1A2DFE-E2C4-909C-C283-46F53A7B4BBF}"/>
              </a:ext>
            </a:extLst>
          </p:cNvPr>
          <p:cNvSpPr txBox="1"/>
          <p:nvPr/>
        </p:nvSpPr>
        <p:spPr>
          <a:xfrm>
            <a:off x="2822641" y="595898"/>
            <a:ext cx="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9632E4-2436-4116-F89A-9C44AEBD04E7}"/>
              </a:ext>
            </a:extLst>
          </p:cNvPr>
          <p:cNvSpPr txBox="1"/>
          <p:nvPr/>
        </p:nvSpPr>
        <p:spPr>
          <a:xfrm>
            <a:off x="11256520" y="654185"/>
            <a:ext cx="5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D0C8C-FFC4-6333-A432-ADAE76C8ABB6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B86B568-63F9-C028-D391-DB0AAA734A57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674B907-882D-D058-F447-1836C770593D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8150B6AA-C956-9A2F-40E7-7FB0EE7C7465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6377BC7-545B-DBBA-2FDC-27E8742A1FA4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C3AA932-6304-9B6A-4B47-C5443A14412F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7C5A72E3-4354-D518-BFC0-D51ACC1F0BF4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A8CB0096-D5F0-1546-9A86-800EA5BB0DA6}"/>
              </a:ext>
            </a:extLst>
          </p:cNvPr>
          <p:cNvSpPr/>
          <p:nvPr/>
        </p:nvSpPr>
        <p:spPr>
          <a:xfrm>
            <a:off x="8900808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EF1F2334-5E6D-6D0C-7D0C-66BE654238D0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9CADE61-D3DD-E45D-772A-E057E3021A94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8382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0DE020-10FE-DB58-2DBA-44898E0FF977}"/>
              </a:ext>
            </a:extLst>
          </p:cNvPr>
          <p:cNvSpPr/>
          <p:nvPr/>
        </p:nvSpPr>
        <p:spPr>
          <a:xfrm>
            <a:off x="1449421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C1DE734-9EFA-8B5D-FA86-2AC4D0B7E5A9}"/>
              </a:ext>
            </a:extLst>
          </p:cNvPr>
          <p:cNvSpPr/>
          <p:nvPr/>
        </p:nvSpPr>
        <p:spPr>
          <a:xfrm>
            <a:off x="2506493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660D13-B34D-70DC-7748-FF926C596370}"/>
              </a:ext>
            </a:extLst>
          </p:cNvPr>
          <p:cNvSpPr/>
          <p:nvPr/>
        </p:nvSpPr>
        <p:spPr>
          <a:xfrm>
            <a:off x="1449421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66A1F-0FE6-035C-91ED-846C229D4126}"/>
              </a:ext>
            </a:extLst>
          </p:cNvPr>
          <p:cNvSpPr/>
          <p:nvPr/>
        </p:nvSpPr>
        <p:spPr>
          <a:xfrm>
            <a:off x="2506493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5DC477-6571-9975-881D-7A3C8FF95897}"/>
              </a:ext>
            </a:extLst>
          </p:cNvPr>
          <p:cNvSpPr/>
          <p:nvPr/>
        </p:nvSpPr>
        <p:spPr>
          <a:xfrm>
            <a:off x="3531139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F14FBE-8097-04B2-0009-427B88A5F3F2}"/>
              </a:ext>
            </a:extLst>
          </p:cNvPr>
          <p:cNvSpPr/>
          <p:nvPr/>
        </p:nvSpPr>
        <p:spPr>
          <a:xfrm>
            <a:off x="465630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CD8AE7-4457-C3FE-D363-564D4BB3BDDB}"/>
              </a:ext>
            </a:extLst>
          </p:cNvPr>
          <p:cNvSpPr/>
          <p:nvPr/>
        </p:nvSpPr>
        <p:spPr>
          <a:xfrm>
            <a:off x="5713378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83A7F0-984F-7129-12F5-A45EF8DA86BD}"/>
              </a:ext>
            </a:extLst>
          </p:cNvPr>
          <p:cNvSpPr/>
          <p:nvPr/>
        </p:nvSpPr>
        <p:spPr>
          <a:xfrm>
            <a:off x="6738024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59F2AB4-5BC0-EA60-38B1-51BB295E043E}"/>
              </a:ext>
            </a:extLst>
          </p:cNvPr>
          <p:cNvSpPr/>
          <p:nvPr/>
        </p:nvSpPr>
        <p:spPr>
          <a:xfrm>
            <a:off x="7834008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40E8B3-70D2-5322-B20D-36A0CC318B85}"/>
              </a:ext>
            </a:extLst>
          </p:cNvPr>
          <p:cNvSpPr/>
          <p:nvPr/>
        </p:nvSpPr>
        <p:spPr>
          <a:xfrm>
            <a:off x="8891080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7257D-A9C0-1C75-07BA-DEB72863FB3F}"/>
              </a:ext>
            </a:extLst>
          </p:cNvPr>
          <p:cNvSpPr/>
          <p:nvPr/>
        </p:nvSpPr>
        <p:spPr>
          <a:xfrm>
            <a:off x="9915726" y="1089496"/>
            <a:ext cx="904672" cy="6906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Good Customer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86C727-7C49-440B-94E3-C2B63066FC13}"/>
              </a:ext>
            </a:extLst>
          </p:cNvPr>
          <p:cNvSpPr/>
          <p:nvPr/>
        </p:nvSpPr>
        <p:spPr>
          <a:xfrm>
            <a:off x="10940372" y="1089496"/>
            <a:ext cx="904672" cy="69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Bad Customer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1112F37-BA43-6C5C-D55F-610CBF574E6D}"/>
              </a:ext>
            </a:extLst>
          </p:cNvPr>
          <p:cNvSpPr/>
          <p:nvPr/>
        </p:nvSpPr>
        <p:spPr>
          <a:xfrm>
            <a:off x="3531139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8381EE7-1674-3255-246F-8E9F7B595B83}"/>
              </a:ext>
            </a:extLst>
          </p:cNvPr>
          <p:cNvSpPr/>
          <p:nvPr/>
        </p:nvSpPr>
        <p:spPr>
          <a:xfrm>
            <a:off x="465630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12877FB-3F40-5B0F-CD6C-FB61F773FA0D}"/>
              </a:ext>
            </a:extLst>
          </p:cNvPr>
          <p:cNvSpPr/>
          <p:nvPr/>
        </p:nvSpPr>
        <p:spPr>
          <a:xfrm>
            <a:off x="571337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0E0AE57-F498-4015-596E-D53F7E074F74}"/>
              </a:ext>
            </a:extLst>
          </p:cNvPr>
          <p:cNvSpPr/>
          <p:nvPr/>
        </p:nvSpPr>
        <p:spPr>
          <a:xfrm>
            <a:off x="6770450" y="2470985"/>
            <a:ext cx="904672" cy="690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DC2860-9667-1501-3F03-E941C7117B6A}"/>
              </a:ext>
            </a:extLst>
          </p:cNvPr>
          <p:cNvSpPr/>
          <p:nvPr/>
        </p:nvSpPr>
        <p:spPr>
          <a:xfrm>
            <a:off x="7834008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138FBB7-2F6C-3C4D-0E29-E8AFA0FC183C}"/>
              </a:ext>
            </a:extLst>
          </p:cNvPr>
          <p:cNvSpPr/>
          <p:nvPr/>
        </p:nvSpPr>
        <p:spPr>
          <a:xfrm>
            <a:off x="8897566" y="2470985"/>
            <a:ext cx="904672" cy="69066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9886DE5-E4DA-6609-3860-63FE8A4BB1F2}"/>
              </a:ext>
            </a:extLst>
          </p:cNvPr>
          <p:cNvSpPr/>
          <p:nvPr/>
        </p:nvSpPr>
        <p:spPr>
          <a:xfrm>
            <a:off x="9915726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1D4E8BE-C484-E06B-5FD5-C8BF480E6D3F}"/>
              </a:ext>
            </a:extLst>
          </p:cNvPr>
          <p:cNvSpPr/>
          <p:nvPr/>
        </p:nvSpPr>
        <p:spPr>
          <a:xfrm>
            <a:off x="10940372" y="2470985"/>
            <a:ext cx="904672" cy="69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634A8A1F-CD5F-64D4-2B82-1444AC25739D}"/>
              </a:ext>
            </a:extLst>
          </p:cNvPr>
          <p:cNvSpPr/>
          <p:nvPr/>
        </p:nvSpPr>
        <p:spPr>
          <a:xfrm>
            <a:off x="71338" y="1089496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Given Test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="" xmlns:a16="http://schemas.microsoft.com/office/drawing/2014/main" id="{AC84F3C5-2676-CB88-B5C5-6EC9B775CBE8}"/>
              </a:ext>
            </a:extLst>
          </p:cNvPr>
          <p:cNvSpPr/>
          <p:nvPr/>
        </p:nvSpPr>
        <p:spPr>
          <a:xfrm>
            <a:off x="82688" y="2407755"/>
            <a:ext cx="1258109" cy="81712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5733A2D-AEF1-7B9A-3733-276006C25854}"/>
              </a:ext>
            </a:extLst>
          </p:cNvPr>
          <p:cNvSpPr txBox="1"/>
          <p:nvPr/>
        </p:nvSpPr>
        <p:spPr>
          <a:xfrm>
            <a:off x="1329447" y="3633122"/>
            <a:ext cx="10612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Positive Class:  Good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Negative Class:  Bad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True Positive: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False Positive: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Total True Negative: 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AD1A4E14-59EC-29AB-01B0-B49C07E4E634}"/>
              </a:ext>
            </a:extLst>
          </p:cNvPr>
          <p:cNvCxnSpPr/>
          <p:nvPr/>
        </p:nvCxnSpPr>
        <p:spPr>
          <a:xfrm>
            <a:off x="8300935" y="3147567"/>
            <a:ext cx="0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FBDD49-9A61-0C1D-3172-EB69B3BA49EB}"/>
              </a:ext>
            </a:extLst>
          </p:cNvPr>
          <p:cNvSpPr txBox="1"/>
          <p:nvPr/>
        </p:nvSpPr>
        <p:spPr>
          <a:xfrm>
            <a:off x="7825900" y="3330399"/>
            <a:ext cx="12354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True Negative 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EB640C4B-7BBF-14FE-A829-C3B13A5ABD7C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6C131B44-C53F-9DC1-D348-5C918921C84A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0AC80F18-B527-50FA-B5BE-21A54AE2D720}"/>
              </a:ext>
            </a:extLst>
          </p:cNvPr>
          <p:cNvSpPr/>
          <p:nvPr/>
        </p:nvSpPr>
        <p:spPr>
          <a:xfrm>
            <a:off x="-11526" y="4363915"/>
            <a:ext cx="2980595" cy="223324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="" xmlns:a16="http://schemas.microsoft.com/office/drawing/2014/main" id="{7503BFAA-8315-3062-05CF-5ACD644156CE}"/>
              </a:ext>
            </a:extLst>
          </p:cNvPr>
          <p:cNvSpPr/>
          <p:nvPr/>
        </p:nvSpPr>
        <p:spPr>
          <a:xfrm>
            <a:off x="-11528" y="4624754"/>
            <a:ext cx="3283929" cy="22332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66DB4F-8246-9B8B-CA8F-2C8A57CA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4" y="5630548"/>
            <a:ext cx="1441055" cy="848375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3FEC1D4-44E4-43AD-0F9F-904CBFF516E4}"/>
              </a:ext>
            </a:extLst>
          </p:cNvPr>
          <p:cNvSpPr txBox="1"/>
          <p:nvPr/>
        </p:nvSpPr>
        <p:spPr>
          <a:xfrm>
            <a:off x="-2734" y="6641149"/>
            <a:ext cx="297646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©DeepSphereAI.SG 2021 | Confidential  &amp; Proprietary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EE4FD64-24AC-6FE6-C7FF-C316374D1C9F}"/>
              </a:ext>
            </a:extLst>
          </p:cNvPr>
          <p:cNvSpPr txBox="1"/>
          <p:nvPr/>
        </p:nvSpPr>
        <p:spPr>
          <a:xfrm>
            <a:off x="-20320" y="6478923"/>
            <a:ext cx="2323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USA | Singapore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="" xmlns:a16="http://schemas.microsoft.com/office/drawing/2014/main" id="{8EE9A089-87F3-505D-CA3A-2C0013DAA3B6}"/>
              </a:ext>
            </a:extLst>
          </p:cNvPr>
          <p:cNvSpPr/>
          <p:nvPr/>
        </p:nvSpPr>
        <p:spPr>
          <a:xfrm>
            <a:off x="5922522" y="4444542"/>
            <a:ext cx="6198142" cy="20719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What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True Negative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0299275-3312-AB20-0BC2-AE847F4CEBCA}"/>
              </a:ext>
            </a:extLst>
          </p:cNvPr>
          <p:cNvSpPr txBox="1"/>
          <p:nvPr/>
        </p:nvSpPr>
        <p:spPr>
          <a:xfrm>
            <a:off x="0" y="79847"/>
            <a:ext cx="1212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72C37"/>
                </a:solidFill>
                <a:effectLst/>
                <a:latin typeface="Century Gothic" panose="020B0502020202020204" pitchFamily="34" charset="0"/>
              </a:rPr>
              <a:t>Confusion Matrix  ( Model Evaluation)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392A5736-4CFC-2234-1B39-121BD5FADAD7}"/>
              </a:ext>
            </a:extLst>
          </p:cNvPr>
          <p:cNvSpPr/>
          <p:nvPr/>
        </p:nvSpPr>
        <p:spPr>
          <a:xfrm>
            <a:off x="1449421" y="224708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B8B1CD4-0613-0327-36EE-4A8F1A1661BE}"/>
              </a:ext>
            </a:extLst>
          </p:cNvPr>
          <p:cNvSpPr/>
          <p:nvPr/>
        </p:nvSpPr>
        <p:spPr>
          <a:xfrm>
            <a:off x="2512976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0687D8C-417A-4F98-0DE2-4BD16CEBCF1F}"/>
              </a:ext>
            </a:extLst>
          </p:cNvPr>
          <p:cNvSpPr/>
          <p:nvPr/>
        </p:nvSpPr>
        <p:spPr>
          <a:xfrm>
            <a:off x="3537622" y="2271024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2353AB7-2B41-76B8-A44F-CCD879D87375}"/>
              </a:ext>
            </a:extLst>
          </p:cNvPr>
          <p:cNvSpPr/>
          <p:nvPr/>
        </p:nvSpPr>
        <p:spPr>
          <a:xfrm>
            <a:off x="4672520" y="2256861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06D1E64-5580-9936-3655-7438E0EE5229}"/>
              </a:ext>
            </a:extLst>
          </p:cNvPr>
          <p:cNvSpPr/>
          <p:nvPr/>
        </p:nvSpPr>
        <p:spPr>
          <a:xfrm>
            <a:off x="5734447" y="2257606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608E218-4D6D-98B7-0811-81F0D70699E9}"/>
              </a:ext>
            </a:extLst>
          </p:cNvPr>
          <p:cNvSpPr/>
          <p:nvPr/>
        </p:nvSpPr>
        <p:spPr>
          <a:xfrm>
            <a:off x="6770450" y="2245619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BDC7920-8D50-E84B-5CE5-6A64E6740046}"/>
              </a:ext>
            </a:extLst>
          </p:cNvPr>
          <p:cNvSpPr/>
          <p:nvPr/>
        </p:nvSpPr>
        <p:spPr>
          <a:xfrm>
            <a:off x="7846972" y="2231975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85A20B0-DA2E-D539-4D41-D4D474873850}"/>
              </a:ext>
            </a:extLst>
          </p:cNvPr>
          <p:cNvSpPr/>
          <p:nvPr/>
        </p:nvSpPr>
        <p:spPr>
          <a:xfrm>
            <a:off x="8891080" y="225505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FF58BA5-C721-09A4-51BA-8273E995C86C}"/>
              </a:ext>
            </a:extLst>
          </p:cNvPr>
          <p:cNvSpPr/>
          <p:nvPr/>
        </p:nvSpPr>
        <p:spPr>
          <a:xfrm>
            <a:off x="9915725" y="2241498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72C6CC52-9160-F655-8586-F66BD39BC552}"/>
              </a:ext>
            </a:extLst>
          </p:cNvPr>
          <p:cNvSpPr/>
          <p:nvPr/>
        </p:nvSpPr>
        <p:spPr>
          <a:xfrm>
            <a:off x="10950105" y="2282083"/>
            <a:ext cx="904672" cy="2101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5402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1284</Words>
  <Application>Microsoft Office PowerPoint</Application>
  <PresentationFormat>Widescreen</PresentationFormat>
  <Paragraphs>538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Century Gothic</vt:lpstr>
      <vt:lpstr>Roboto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jothi periasamy</dc:creator>
  <cp:lastModifiedBy>Admin</cp:lastModifiedBy>
  <cp:revision>24</cp:revision>
  <dcterms:created xsi:type="dcterms:W3CDTF">2024-01-14T11:04:46Z</dcterms:created>
  <dcterms:modified xsi:type="dcterms:W3CDTF">2024-05-05T18:52:57Z</dcterms:modified>
</cp:coreProperties>
</file>