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61" r:id="rId6"/>
    <p:sldId id="263"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789C8-B441-B0F6-3E73-097BB776C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739B29D-FD90-7C30-F130-0CC45F72F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92D0F10-241C-31DB-D4F9-657B653978EE}"/>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5" name="Footer Placeholder 4">
            <a:extLst>
              <a:ext uri="{FF2B5EF4-FFF2-40B4-BE49-F238E27FC236}">
                <a16:creationId xmlns:a16="http://schemas.microsoft.com/office/drawing/2014/main" xmlns="" id="{6652F7DF-DEE4-6FF1-E41E-350B6C1515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E256FAF-14DD-152B-2928-368B38487EE7}"/>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21771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4A9F9-B85C-F91A-2CF7-39FD01DBC4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CF3CC16-947D-176F-D4EB-EAD66A37F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E07304-5471-7541-0325-6F089A55D593}"/>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5" name="Footer Placeholder 4">
            <a:extLst>
              <a:ext uri="{FF2B5EF4-FFF2-40B4-BE49-F238E27FC236}">
                <a16:creationId xmlns:a16="http://schemas.microsoft.com/office/drawing/2014/main" xmlns="" id="{02ED1568-E376-08B1-8103-9C938E39AF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BD07A36-6408-7DFF-201A-C3F44263B819}"/>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421055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B52D929-506C-36CD-4994-E3B033DE42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D1D3844-2629-4609-C996-1E6F07AF28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33A2B6-C0CB-45AB-25E5-1903C71220C7}"/>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5" name="Footer Placeholder 4">
            <a:extLst>
              <a:ext uri="{FF2B5EF4-FFF2-40B4-BE49-F238E27FC236}">
                <a16:creationId xmlns:a16="http://schemas.microsoft.com/office/drawing/2014/main" xmlns="" id="{8E3E7FE7-9715-1094-1462-FD602E97D3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76C1D63-F2C6-A535-48EA-2587ADAAB4CD}"/>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72318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66763-D238-8BFE-50D1-AB47BB8A0C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5EE0E07-D25F-263F-52D9-8EF858A82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475BE5-B4D6-6D92-AFA1-7C318ED68A15}"/>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5" name="Footer Placeholder 4">
            <a:extLst>
              <a:ext uri="{FF2B5EF4-FFF2-40B4-BE49-F238E27FC236}">
                <a16:creationId xmlns:a16="http://schemas.microsoft.com/office/drawing/2014/main" xmlns="" id="{334DE6F3-F448-1F96-1DCD-F29AC90AFE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B1649D6-9527-E0B2-DD0E-FFA1414493B4}"/>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246238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8ABA1D-C8FA-3E27-5604-12453A603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DD596F6-7F7D-F664-8365-51F06AAAAA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F3076B3-0964-E2D0-5851-CD04A0E3A6CE}"/>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5" name="Footer Placeholder 4">
            <a:extLst>
              <a:ext uri="{FF2B5EF4-FFF2-40B4-BE49-F238E27FC236}">
                <a16:creationId xmlns:a16="http://schemas.microsoft.com/office/drawing/2014/main" xmlns="" id="{FC64C0BD-066A-206F-E6BA-7FE8236D0A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E71A0D6-86A1-6927-4F9F-D42176D3AB16}"/>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405165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ABC6F-C14C-F3BD-5B0F-1F2A4056B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4276A48-910D-9368-B068-6FEC9985C5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5EBB537-E14F-4AF1-EB3B-04E84FBCD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B48D827-FC4B-F8CB-353A-0E78D66F9743}"/>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6" name="Footer Placeholder 5">
            <a:extLst>
              <a:ext uri="{FF2B5EF4-FFF2-40B4-BE49-F238E27FC236}">
                <a16:creationId xmlns:a16="http://schemas.microsoft.com/office/drawing/2014/main" xmlns="" id="{FADDC960-3866-FFF5-56FE-A109972C1B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B0ED0D0-2F55-8F2F-0511-B57E4EAB6609}"/>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313510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28A00-9F14-5F21-34FD-E2C7955A3F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BF25346-D60B-73EE-C887-FD07F4356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240A2B8-2799-895C-0EF8-267524352D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A59F95A-A820-5E85-77CA-B239D75CA1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15E8D9-4E4A-0E4F-D7CB-9B707A4BF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371F189-9B61-AAC8-6C29-DD9C9DFA2BD3}"/>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8" name="Footer Placeholder 7">
            <a:extLst>
              <a:ext uri="{FF2B5EF4-FFF2-40B4-BE49-F238E27FC236}">
                <a16:creationId xmlns:a16="http://schemas.microsoft.com/office/drawing/2014/main" xmlns="" id="{4E099C42-3545-1C15-166E-944BE49CD1D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D05657ED-89C7-03D8-D64B-2A6988C0707D}"/>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131290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EF5A9-6335-F439-C16B-F31E00E72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8CFC9E8-5F5D-A831-6365-08AA54E70BCD}"/>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4" name="Footer Placeholder 3">
            <a:extLst>
              <a:ext uri="{FF2B5EF4-FFF2-40B4-BE49-F238E27FC236}">
                <a16:creationId xmlns:a16="http://schemas.microsoft.com/office/drawing/2014/main" xmlns="" id="{19BF1195-AAC6-C742-8E95-A3EE0A6C5C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13C19A99-74B3-4AFB-AD78-BD9626FA29D7}"/>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123069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9CA8B7E-82FD-FA9A-630E-749D6E17F4AB}"/>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3" name="Footer Placeholder 2">
            <a:extLst>
              <a:ext uri="{FF2B5EF4-FFF2-40B4-BE49-F238E27FC236}">
                <a16:creationId xmlns:a16="http://schemas.microsoft.com/office/drawing/2014/main" xmlns="" id="{3907427A-E226-7958-8D92-B321AF7DE1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4EE6B93D-EDB4-FD08-2231-806971AB805C}"/>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42411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B3B64-79F0-B872-ED9E-B198FAB55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DA3CD61-55C3-B21E-62C0-54A3BD12B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23AD5B4-00C5-758C-1CB5-45767826D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8B7D1C6-18CB-7A5D-EA4F-52E22FEC3178}"/>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6" name="Footer Placeholder 5">
            <a:extLst>
              <a:ext uri="{FF2B5EF4-FFF2-40B4-BE49-F238E27FC236}">
                <a16:creationId xmlns:a16="http://schemas.microsoft.com/office/drawing/2014/main" xmlns="" id="{489EAB92-E3DA-35F4-D9E9-58C4ECF760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4C64E68-4C38-863C-6AFA-98F431F28D70}"/>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235146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28000-76EF-A53D-3C0B-01A7B51F8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7761646-3D83-6232-5C19-49A2B56F7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B51BED66-A241-1F84-6EF9-C16C03AEB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21B6C0-C101-5553-1CCB-9EDDF4140192}"/>
              </a:ext>
            </a:extLst>
          </p:cNvPr>
          <p:cNvSpPr>
            <a:spLocks noGrp="1"/>
          </p:cNvSpPr>
          <p:nvPr>
            <p:ph type="dt" sz="half" idx="10"/>
          </p:nvPr>
        </p:nvSpPr>
        <p:spPr/>
        <p:txBody>
          <a:bodyPr/>
          <a:lstStyle/>
          <a:p>
            <a:fld id="{C0F04E9F-95D0-4D6D-8C4C-E6CF26A44B7F}" type="datetimeFigureOut">
              <a:rPr lang="en-US" smtClean="0"/>
              <a:t>5/1/2024</a:t>
            </a:fld>
            <a:endParaRPr lang="en-US" dirty="0"/>
          </a:p>
        </p:txBody>
      </p:sp>
      <p:sp>
        <p:nvSpPr>
          <p:cNvPr id="6" name="Footer Placeholder 5">
            <a:extLst>
              <a:ext uri="{FF2B5EF4-FFF2-40B4-BE49-F238E27FC236}">
                <a16:creationId xmlns:a16="http://schemas.microsoft.com/office/drawing/2014/main" xmlns="" id="{05DFB41F-4D91-C2F3-8899-893FE13BD7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FBADADD-86E2-1F6C-0E45-6FB52A6B1B78}"/>
              </a:ext>
            </a:extLst>
          </p:cNvPr>
          <p:cNvSpPr>
            <a:spLocks noGrp="1"/>
          </p:cNvSpPr>
          <p:nvPr>
            <p:ph type="sldNum" sz="quarter" idx="12"/>
          </p:nvPr>
        </p:nvSpPr>
        <p:spPr/>
        <p:txBody>
          <a:bodyPr/>
          <a:lstStyle/>
          <a:p>
            <a:fld id="{6BA7E4CE-514C-4EFA-84D8-2E18FB609ADA}" type="slidenum">
              <a:rPr lang="en-US" smtClean="0"/>
              <a:t>‹#›</a:t>
            </a:fld>
            <a:endParaRPr lang="en-US" dirty="0"/>
          </a:p>
        </p:txBody>
      </p:sp>
    </p:spTree>
    <p:extLst>
      <p:ext uri="{BB962C8B-B14F-4D97-AF65-F5344CB8AC3E}">
        <p14:creationId xmlns:p14="http://schemas.microsoft.com/office/powerpoint/2010/main" val="124001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E09D692-DBF6-A07B-C85F-DA5E65940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6BBF90B-9E75-0113-3245-27F39833C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4D561E-9A5E-7C6F-AD2C-76BF056E0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F04E9F-95D0-4D6D-8C4C-E6CF26A44B7F}" type="datetimeFigureOut">
              <a:rPr lang="en-US" smtClean="0"/>
              <a:t>5/1/2024</a:t>
            </a:fld>
            <a:endParaRPr lang="en-US" dirty="0"/>
          </a:p>
        </p:txBody>
      </p:sp>
      <p:sp>
        <p:nvSpPr>
          <p:cNvPr id="5" name="Footer Placeholder 4">
            <a:extLst>
              <a:ext uri="{FF2B5EF4-FFF2-40B4-BE49-F238E27FC236}">
                <a16:creationId xmlns:a16="http://schemas.microsoft.com/office/drawing/2014/main" xmlns="" id="{DCE34203-F96C-D201-8AB5-91BE32A3D5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71059C3F-5228-CD2D-FC26-2C6F20148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A7E4CE-514C-4EFA-84D8-2E18FB609ADA}" type="slidenum">
              <a:rPr lang="en-US" smtClean="0"/>
              <a:t>‹#›</a:t>
            </a:fld>
            <a:endParaRPr lang="en-US" dirty="0"/>
          </a:p>
        </p:txBody>
      </p:sp>
    </p:spTree>
    <p:extLst>
      <p:ext uri="{BB962C8B-B14F-4D97-AF65-F5344CB8AC3E}">
        <p14:creationId xmlns:p14="http://schemas.microsoft.com/office/powerpoint/2010/main" val="70559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D7053A9-22FB-F3C9-95D3-6108C34790A9}"/>
              </a:ext>
            </a:extLst>
          </p:cNvPr>
          <p:cNvSpPr txBox="1"/>
          <p:nvPr/>
        </p:nvSpPr>
        <p:spPr>
          <a:xfrm>
            <a:off x="-87549" y="2038105"/>
            <a:ext cx="12192000" cy="830997"/>
          </a:xfrm>
          <a:prstGeom prst="rect">
            <a:avLst/>
          </a:prstGeom>
          <a:noFill/>
        </p:spPr>
        <p:txBody>
          <a:bodyPr wrap="square">
            <a:spAutoFit/>
          </a:bodyPr>
          <a:lstStyle/>
          <a:p>
            <a:pPr algn="ctr"/>
            <a:r>
              <a:rPr lang="en-US" sz="4800" b="1" dirty="0">
                <a:solidFill>
                  <a:srgbClr val="00B050"/>
                </a:solidFill>
                <a:latin typeface="Century Gothic" panose="020B0502020202020204" pitchFamily="34" charset="0"/>
              </a:rPr>
              <a:t>Model Evaluation Measure </a:t>
            </a:r>
            <a:endParaRPr lang="en-US" sz="4800" b="1" dirty="0"/>
          </a:p>
        </p:txBody>
      </p:sp>
      <p:sp>
        <p:nvSpPr>
          <p:cNvPr id="6" name="Right Triangle 5">
            <a:extLst>
              <a:ext uri="{FF2B5EF4-FFF2-40B4-BE49-F238E27FC236}">
                <a16:creationId xmlns:a16="http://schemas.microsoft.com/office/drawing/2014/main" xmlns="" id="{04CCADFF-735F-348B-F1C0-854961312CE0}"/>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7" name="Right Triangle 6">
            <a:extLst>
              <a:ext uri="{FF2B5EF4-FFF2-40B4-BE49-F238E27FC236}">
                <a16:creationId xmlns:a16="http://schemas.microsoft.com/office/drawing/2014/main" xmlns="" id="{BD41DE77-9D14-B5AC-0EB0-AEEAB064B213}"/>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8" name="Right Triangle 7">
            <a:extLst>
              <a:ext uri="{FF2B5EF4-FFF2-40B4-BE49-F238E27FC236}">
                <a16:creationId xmlns:a16="http://schemas.microsoft.com/office/drawing/2014/main" xmlns="" id="{227D014C-5FEE-F7F9-F129-6CE01126C223}"/>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Right Triangle 8">
            <a:extLst>
              <a:ext uri="{FF2B5EF4-FFF2-40B4-BE49-F238E27FC236}">
                <a16:creationId xmlns:a16="http://schemas.microsoft.com/office/drawing/2014/main" xmlns="" id="{5605EE97-AFD1-184D-38A0-A0953545693C}"/>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0" name="Picture 9">
            <a:extLst>
              <a:ext uri="{FF2B5EF4-FFF2-40B4-BE49-F238E27FC236}">
                <a16:creationId xmlns:a16="http://schemas.microsoft.com/office/drawing/2014/main" xmlns="" id="{82346187-D89A-670C-1DBD-E7274D6EA036}"/>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1" name="TextBox 10">
            <a:extLst>
              <a:ext uri="{FF2B5EF4-FFF2-40B4-BE49-F238E27FC236}">
                <a16:creationId xmlns:a16="http://schemas.microsoft.com/office/drawing/2014/main" xmlns="" id="{C58C5A0E-4753-CCD0-C1DF-8664C1D5EE13}"/>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2" name="TextBox 11">
            <a:extLst>
              <a:ext uri="{FF2B5EF4-FFF2-40B4-BE49-F238E27FC236}">
                <a16:creationId xmlns:a16="http://schemas.microsoft.com/office/drawing/2014/main" xmlns="" id="{F87B8BFF-721E-1743-8F5E-497AD1E25025}"/>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224555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02725DF-7227-1D08-20F7-CC38C0ED1D1C}"/>
              </a:ext>
            </a:extLst>
          </p:cNvPr>
          <p:cNvSpPr txBox="1"/>
          <p:nvPr/>
        </p:nvSpPr>
        <p:spPr>
          <a:xfrm>
            <a:off x="0" y="97277"/>
            <a:ext cx="11537004" cy="523220"/>
          </a:xfrm>
          <a:prstGeom prst="rect">
            <a:avLst/>
          </a:prstGeom>
          <a:noFill/>
        </p:spPr>
        <p:txBody>
          <a:bodyPr wrap="square" rtlCol="0">
            <a:spAutoFit/>
          </a:bodyPr>
          <a:lstStyle/>
          <a:p>
            <a:r>
              <a:rPr lang="en-US" sz="2800" b="1" i="0" dirty="0">
                <a:effectLst/>
                <a:latin typeface="Poppins" panose="00000500000000000000" pitchFamily="2" charset="0"/>
              </a:rPr>
              <a:t>Mean Squared Error</a:t>
            </a:r>
          </a:p>
        </p:txBody>
      </p:sp>
      <p:sp>
        <p:nvSpPr>
          <p:cNvPr id="5" name="TextBox 4">
            <a:extLst>
              <a:ext uri="{FF2B5EF4-FFF2-40B4-BE49-F238E27FC236}">
                <a16:creationId xmlns:a16="http://schemas.microsoft.com/office/drawing/2014/main" xmlns="" id="{1F9E5250-4489-70BF-D067-93D368235990}"/>
              </a:ext>
            </a:extLst>
          </p:cNvPr>
          <p:cNvSpPr txBox="1"/>
          <p:nvPr/>
        </p:nvSpPr>
        <p:spPr>
          <a:xfrm>
            <a:off x="282102" y="856034"/>
            <a:ext cx="10651787" cy="3785652"/>
          </a:xfrm>
          <a:prstGeom prst="rect">
            <a:avLst/>
          </a:prstGeom>
          <a:noFill/>
        </p:spPr>
        <p:txBody>
          <a:bodyPr wrap="square" rtlCol="0">
            <a:spAutoFit/>
          </a:bodyPr>
          <a:lstStyle/>
          <a:p>
            <a:r>
              <a:rPr lang="en-US" sz="2400" b="0" i="0" dirty="0">
                <a:solidFill>
                  <a:srgbClr val="444444"/>
                </a:solidFill>
                <a:effectLst/>
                <a:latin typeface="Century Gothic" panose="020B0502020202020204" pitchFamily="34" charset="0"/>
              </a:rPr>
              <a:t>Mean Squared Error (MSE) is defined as the Mean or Average of the square of the difference between actual and estimated values ( predicted value or the forecasted va</a:t>
            </a:r>
            <a:r>
              <a:rPr lang="en-US" sz="2400" dirty="0">
                <a:solidFill>
                  <a:srgbClr val="444444"/>
                </a:solidFill>
                <a:latin typeface="Century Gothic" panose="020B0502020202020204" pitchFamily="34" charset="0"/>
              </a:rPr>
              <a:t>lue, or this is the output of your regression model)</a:t>
            </a:r>
            <a:r>
              <a:rPr lang="en-US" sz="2400" b="0" i="0" dirty="0">
                <a:solidFill>
                  <a:srgbClr val="444444"/>
                </a:solidFill>
                <a:effectLst/>
                <a:latin typeface="Century Gothic" panose="020B0502020202020204" pitchFamily="34" charset="0"/>
              </a:rPr>
              <a:t>.</a:t>
            </a:r>
          </a:p>
          <a:p>
            <a:endParaRPr lang="en-US" sz="2400" dirty="0">
              <a:solidFill>
                <a:srgbClr val="444444"/>
              </a:solidFill>
              <a:latin typeface="Century Gothic" panose="020B0502020202020204" pitchFamily="34" charset="0"/>
            </a:endParaRPr>
          </a:p>
          <a:p>
            <a:endParaRPr lang="en-US" sz="2400" dirty="0">
              <a:solidFill>
                <a:srgbClr val="444444"/>
              </a:solidFill>
              <a:latin typeface="Century Gothic" panose="020B0502020202020204" pitchFamily="34" charset="0"/>
            </a:endParaRPr>
          </a:p>
          <a:p>
            <a:r>
              <a:rPr lang="en-US" sz="2400" dirty="0">
                <a:latin typeface="Century Gothic" panose="020B0502020202020204" pitchFamily="34" charset="0"/>
              </a:rPr>
              <a:t>MSE is used to check how close estimates or forecasts are to actual values. The lower the MSE, the closer the forecast is to the actual. This is </a:t>
            </a:r>
            <a:r>
              <a:rPr lang="en-US" sz="2400" dirty="0">
                <a:solidFill>
                  <a:srgbClr val="00B050"/>
                </a:solidFill>
                <a:latin typeface="Century Gothic" panose="020B0502020202020204" pitchFamily="34" charset="0"/>
              </a:rPr>
              <a:t>used as a model evaluation measure for regression models, and the lower value indicates a better fit.</a:t>
            </a:r>
          </a:p>
        </p:txBody>
      </p:sp>
      <p:sp>
        <p:nvSpPr>
          <p:cNvPr id="2" name="Right Triangle 1">
            <a:extLst>
              <a:ext uri="{FF2B5EF4-FFF2-40B4-BE49-F238E27FC236}">
                <a16:creationId xmlns:a16="http://schemas.microsoft.com/office/drawing/2014/main" xmlns="" id="{B9035638-3FC5-2042-1038-F72F9EBE9944}"/>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0D3DCC0E-F83E-0D34-C7BF-F4CF065755C2}"/>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6" name="Right Triangle 5">
            <a:extLst>
              <a:ext uri="{FF2B5EF4-FFF2-40B4-BE49-F238E27FC236}">
                <a16:creationId xmlns:a16="http://schemas.microsoft.com/office/drawing/2014/main" xmlns="" id="{26A52B4A-D04D-3F00-F3B6-1DAB6DA04049}"/>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7" name="Right Triangle 6">
            <a:extLst>
              <a:ext uri="{FF2B5EF4-FFF2-40B4-BE49-F238E27FC236}">
                <a16:creationId xmlns:a16="http://schemas.microsoft.com/office/drawing/2014/main" xmlns="" id="{15187499-4D69-6AA6-9FF3-550CF4C6C0F2}"/>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8" name="Picture 7">
            <a:extLst>
              <a:ext uri="{FF2B5EF4-FFF2-40B4-BE49-F238E27FC236}">
                <a16:creationId xmlns:a16="http://schemas.microsoft.com/office/drawing/2014/main" xmlns="" id="{DF50D931-7A80-299B-1B83-FC3FE9A48C5A}"/>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9" name="TextBox 8">
            <a:extLst>
              <a:ext uri="{FF2B5EF4-FFF2-40B4-BE49-F238E27FC236}">
                <a16:creationId xmlns:a16="http://schemas.microsoft.com/office/drawing/2014/main" xmlns="" id="{F6FC143C-6468-39F3-CCFF-8A208EB9B8A9}"/>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0" name="TextBox 9">
            <a:extLst>
              <a:ext uri="{FF2B5EF4-FFF2-40B4-BE49-F238E27FC236}">
                <a16:creationId xmlns:a16="http://schemas.microsoft.com/office/drawing/2014/main" xmlns="" id="{C2FA4087-43CD-7B9E-3624-2C48F76E0FCA}"/>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163728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A2FF1421-9EDE-3F19-05FC-C9B5A6390A60}"/>
              </a:ext>
            </a:extLst>
          </p:cNvPr>
          <p:cNvGraphicFramePr>
            <a:graphicFrameLocks noGrp="1"/>
          </p:cNvGraphicFramePr>
          <p:nvPr>
            <p:extLst>
              <p:ext uri="{D42A27DB-BD31-4B8C-83A1-F6EECF244321}">
                <p14:modId xmlns:p14="http://schemas.microsoft.com/office/powerpoint/2010/main" val="343359605"/>
              </p:ext>
            </p:extLst>
          </p:nvPr>
        </p:nvGraphicFramePr>
        <p:xfrm>
          <a:off x="1553189" y="2285933"/>
          <a:ext cx="7756180" cy="4309488"/>
        </p:xfrm>
        <a:graphic>
          <a:graphicData uri="http://schemas.openxmlformats.org/drawingml/2006/table">
            <a:tbl>
              <a:tblPr/>
              <a:tblGrid>
                <a:gridCol w="1551236">
                  <a:extLst>
                    <a:ext uri="{9D8B030D-6E8A-4147-A177-3AD203B41FA5}">
                      <a16:colId xmlns:a16="http://schemas.microsoft.com/office/drawing/2014/main" xmlns="" val="1079630070"/>
                    </a:ext>
                  </a:extLst>
                </a:gridCol>
                <a:gridCol w="1551236">
                  <a:extLst>
                    <a:ext uri="{9D8B030D-6E8A-4147-A177-3AD203B41FA5}">
                      <a16:colId xmlns:a16="http://schemas.microsoft.com/office/drawing/2014/main" xmlns="" val="3357431932"/>
                    </a:ext>
                  </a:extLst>
                </a:gridCol>
                <a:gridCol w="1551236">
                  <a:extLst>
                    <a:ext uri="{9D8B030D-6E8A-4147-A177-3AD203B41FA5}">
                      <a16:colId xmlns:a16="http://schemas.microsoft.com/office/drawing/2014/main" xmlns="" val="1202053558"/>
                    </a:ext>
                  </a:extLst>
                </a:gridCol>
                <a:gridCol w="1551236">
                  <a:extLst>
                    <a:ext uri="{9D8B030D-6E8A-4147-A177-3AD203B41FA5}">
                      <a16:colId xmlns:a16="http://schemas.microsoft.com/office/drawing/2014/main" xmlns="" val="1659782190"/>
                    </a:ext>
                  </a:extLst>
                </a:gridCol>
                <a:gridCol w="1551236">
                  <a:extLst>
                    <a:ext uri="{9D8B030D-6E8A-4147-A177-3AD203B41FA5}">
                      <a16:colId xmlns:a16="http://schemas.microsoft.com/office/drawing/2014/main" xmlns="" val="2202276878"/>
                    </a:ext>
                  </a:extLst>
                </a:gridCol>
              </a:tblGrid>
              <a:tr h="623442">
                <a:tc>
                  <a:txBody>
                    <a:bodyPr/>
                    <a:lstStyle/>
                    <a:p>
                      <a:endParaRPr lang="en-US" sz="1400" dirty="0">
                        <a:effectLst/>
                      </a:endParaRP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endParaRPr lang="en-US" sz="1400" dirty="0">
                        <a:effectLst/>
                      </a:endParaRP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endParaRPr lang="en-US" sz="1400" dirty="0">
                        <a:effectLst/>
                      </a:endParaRP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endParaRPr lang="en-US" sz="1400" dirty="0">
                        <a:effectLst/>
                      </a:endParaRP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endParaRPr lang="en-US" sz="1400" dirty="0"/>
                    </a:p>
                  </a:txBody>
                  <a:tcPr marL="70183" marR="70183" marT="35091" marB="35091">
                    <a:lnL w="7620" cap="flat" cmpd="sng" algn="ctr">
                      <a:solidFill>
                        <a:schemeClr val="bg1"/>
                      </a:solidFill>
                      <a:prstDash val="solid"/>
                      <a:round/>
                      <a:headEnd type="none" w="med" len="med"/>
                      <a:tailEnd type="none" w="med" len="med"/>
                    </a:lnL>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086339051"/>
                  </a:ext>
                </a:extLst>
              </a:tr>
              <a:tr h="251874">
                <a:tc>
                  <a:txBody>
                    <a:bodyPr/>
                    <a:lstStyle/>
                    <a:p>
                      <a:r>
                        <a:rPr lang="en-US" sz="1400" dirty="0">
                          <a:effectLst/>
                        </a:rPr>
                        <a:t>1</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682173753"/>
                  </a:ext>
                </a:extLst>
              </a:tr>
              <a:tr h="251874">
                <a:tc>
                  <a:txBody>
                    <a:bodyPr/>
                    <a:lstStyle/>
                    <a:p>
                      <a:r>
                        <a:rPr lang="en-US" sz="1400" dirty="0">
                          <a:effectLst/>
                        </a:rPr>
                        <a:t>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45</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46</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-1</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1</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1068045834"/>
                  </a:ext>
                </a:extLst>
              </a:tr>
              <a:tr h="251874">
                <a:tc>
                  <a:txBody>
                    <a:bodyPr/>
                    <a:lstStyle/>
                    <a:p>
                      <a:r>
                        <a:rPr lang="en-US" sz="1400" dirty="0">
                          <a:effectLst/>
                        </a:rPr>
                        <a:t>3</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49</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48</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1</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1</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4085264506"/>
                  </a:ext>
                </a:extLst>
              </a:tr>
              <a:tr h="251874">
                <a:tc>
                  <a:txBody>
                    <a:bodyPr/>
                    <a:lstStyle/>
                    <a:p>
                      <a:r>
                        <a:rPr lang="en-US" sz="1400" dirty="0">
                          <a:effectLst/>
                        </a:rPr>
                        <a:t>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55</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50</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5</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25</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3501536738"/>
                  </a:ext>
                </a:extLst>
              </a:tr>
              <a:tr h="251874">
                <a:tc>
                  <a:txBody>
                    <a:bodyPr/>
                    <a:lstStyle/>
                    <a:p>
                      <a:r>
                        <a:rPr lang="en-US" sz="1400" dirty="0">
                          <a:effectLst/>
                        </a:rPr>
                        <a:t>5</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57</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55</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2582433258"/>
                  </a:ext>
                </a:extLst>
              </a:tr>
              <a:tr h="251874">
                <a:tc>
                  <a:txBody>
                    <a:bodyPr/>
                    <a:lstStyle/>
                    <a:p>
                      <a:r>
                        <a:rPr lang="en-US" sz="1400" dirty="0">
                          <a:effectLst/>
                        </a:rPr>
                        <a:t>6</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60</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60</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0</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0</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316231287"/>
                  </a:ext>
                </a:extLst>
              </a:tr>
              <a:tr h="251874">
                <a:tc>
                  <a:txBody>
                    <a:bodyPr/>
                    <a:lstStyle/>
                    <a:p>
                      <a:r>
                        <a:rPr lang="en-US" sz="1400" dirty="0">
                          <a:effectLst/>
                        </a:rPr>
                        <a:t>7</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62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64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1603652369"/>
                  </a:ext>
                </a:extLst>
              </a:tr>
              <a:tr h="251874">
                <a:tc>
                  <a:txBody>
                    <a:bodyPr/>
                    <a:lstStyle/>
                    <a:p>
                      <a:r>
                        <a:rPr lang="en-US" sz="1400" dirty="0">
                          <a:effectLst/>
                        </a:rPr>
                        <a:t>8</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58</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60</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394123780"/>
                  </a:ext>
                </a:extLst>
              </a:tr>
              <a:tr h="251874">
                <a:tc>
                  <a:txBody>
                    <a:bodyPr/>
                    <a:lstStyle/>
                    <a:p>
                      <a:r>
                        <a:rPr lang="en-US" sz="1400" dirty="0">
                          <a:effectLst/>
                        </a:rPr>
                        <a:t>9</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54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53</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1</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1</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578512125"/>
                  </a:ext>
                </a:extLst>
              </a:tr>
              <a:tr h="251874">
                <a:tc>
                  <a:txBody>
                    <a:bodyPr/>
                    <a:lstStyle/>
                    <a:p>
                      <a:r>
                        <a:rPr lang="en-US" sz="1400" dirty="0">
                          <a:effectLst/>
                        </a:rPr>
                        <a:t>10</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50</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48</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1444069925"/>
                  </a:ext>
                </a:extLst>
              </a:tr>
              <a:tr h="251874">
                <a:tc>
                  <a:txBody>
                    <a:bodyPr/>
                    <a:lstStyle/>
                    <a:p>
                      <a:r>
                        <a:rPr lang="en-US" sz="1400" dirty="0">
                          <a:effectLst/>
                        </a:rPr>
                        <a:t>11</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2331902176"/>
                  </a:ext>
                </a:extLst>
              </a:tr>
              <a:tr h="251874">
                <a:tc>
                  <a:txBody>
                    <a:bodyPr/>
                    <a:lstStyle/>
                    <a:p>
                      <a:r>
                        <a:rPr lang="en-US" sz="1400" dirty="0">
                          <a:effectLst/>
                        </a:rPr>
                        <a:t>12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40</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38</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2</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4</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xmlns="" val="3319731111"/>
                  </a:ext>
                </a:extLst>
              </a:tr>
              <a:tr h="251874">
                <a:tc>
                  <a:txBody>
                    <a:bodyPr/>
                    <a:lstStyle/>
                    <a:p>
                      <a:r>
                        <a:rPr lang="en-US" sz="1400" dirty="0">
                          <a:effectLst/>
                        </a:rPr>
                        <a:t>Sum</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 </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 </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r>
                        <a:rPr lang="en-US" sz="1400" dirty="0">
                          <a:effectLst/>
                        </a:rPr>
                        <a:t> </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r>
                        <a:rPr lang="en-US" sz="1400" dirty="0">
                          <a:effectLst/>
                        </a:rPr>
                        <a:t>56</a:t>
                      </a:r>
                    </a:p>
                  </a:txBody>
                  <a:tcPr marL="70183" marR="70183" marT="35091" marB="35091"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4006486088"/>
                  </a:ext>
                </a:extLst>
              </a:tr>
            </a:tbl>
          </a:graphicData>
        </a:graphic>
      </p:graphicFrame>
      <p:cxnSp>
        <p:nvCxnSpPr>
          <p:cNvPr id="8" name="Straight Connector 7">
            <a:extLst>
              <a:ext uri="{FF2B5EF4-FFF2-40B4-BE49-F238E27FC236}">
                <a16:creationId xmlns:a16="http://schemas.microsoft.com/office/drawing/2014/main" xmlns="" id="{1E524662-D46B-C154-49B2-8FC1A8669CDF}"/>
              </a:ext>
            </a:extLst>
          </p:cNvPr>
          <p:cNvCxnSpPr>
            <a:cxnSpLocks/>
          </p:cNvCxnSpPr>
          <p:nvPr/>
        </p:nvCxnSpPr>
        <p:spPr>
          <a:xfrm flipV="1">
            <a:off x="3239311" y="2033081"/>
            <a:ext cx="0" cy="826851"/>
          </a:xfrm>
          <a:prstGeom prst="line">
            <a:avLst/>
          </a:prstGeom>
          <a:ln w="57150">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xmlns="" id="{3CF4FA17-01F0-F51B-96D8-77343D5FDC7E}"/>
              </a:ext>
            </a:extLst>
          </p:cNvPr>
          <p:cNvCxnSpPr>
            <a:cxnSpLocks/>
          </p:cNvCxnSpPr>
          <p:nvPr/>
        </p:nvCxnSpPr>
        <p:spPr>
          <a:xfrm flipV="1">
            <a:off x="4782766" y="2033081"/>
            <a:ext cx="0" cy="826851"/>
          </a:xfrm>
          <a:prstGeom prst="line">
            <a:avLst/>
          </a:prstGeom>
          <a:ln w="57150">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4EB9A9F8-F856-5429-5AFE-FF69E93B56BB}"/>
              </a:ext>
            </a:extLst>
          </p:cNvPr>
          <p:cNvCxnSpPr>
            <a:cxnSpLocks/>
          </p:cNvCxnSpPr>
          <p:nvPr/>
        </p:nvCxnSpPr>
        <p:spPr>
          <a:xfrm flipV="1">
            <a:off x="6384587" y="2088137"/>
            <a:ext cx="0" cy="826851"/>
          </a:xfrm>
          <a:prstGeom prst="line">
            <a:avLst/>
          </a:prstGeom>
          <a:ln w="57150">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2EFA285A-26AC-F0E0-34D6-48144F60360F}"/>
              </a:ext>
            </a:extLst>
          </p:cNvPr>
          <p:cNvCxnSpPr>
            <a:cxnSpLocks/>
          </p:cNvCxnSpPr>
          <p:nvPr/>
        </p:nvCxnSpPr>
        <p:spPr>
          <a:xfrm flipV="1">
            <a:off x="7898859" y="2084827"/>
            <a:ext cx="0" cy="826851"/>
          </a:xfrm>
          <a:prstGeom prst="line">
            <a:avLst/>
          </a:prstGeom>
          <a:ln w="57150">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C159DF01-BFC1-698F-F745-8DC84995428C}"/>
              </a:ext>
            </a:extLst>
          </p:cNvPr>
          <p:cNvCxnSpPr>
            <a:cxnSpLocks/>
          </p:cNvCxnSpPr>
          <p:nvPr/>
        </p:nvCxnSpPr>
        <p:spPr>
          <a:xfrm flipV="1">
            <a:off x="1689371" y="2084827"/>
            <a:ext cx="0" cy="826851"/>
          </a:xfrm>
          <a:prstGeom prst="line">
            <a:avLst/>
          </a:prstGeom>
          <a:ln w="57150">
            <a:prstDash val="sysDash"/>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xmlns="" id="{B88A7A8A-F2D3-573F-7810-6E118AE64FF5}"/>
              </a:ext>
            </a:extLst>
          </p:cNvPr>
          <p:cNvSpPr txBox="1"/>
          <p:nvPr/>
        </p:nvSpPr>
        <p:spPr>
          <a:xfrm>
            <a:off x="0" y="97277"/>
            <a:ext cx="11537004" cy="523220"/>
          </a:xfrm>
          <a:prstGeom prst="rect">
            <a:avLst/>
          </a:prstGeom>
          <a:noFill/>
        </p:spPr>
        <p:txBody>
          <a:bodyPr wrap="square" rtlCol="0">
            <a:spAutoFit/>
          </a:bodyPr>
          <a:lstStyle/>
          <a:p>
            <a:r>
              <a:rPr lang="en-US" sz="2800" b="1" i="0" dirty="0">
                <a:effectLst/>
                <a:latin typeface="Poppins" panose="00000500000000000000" pitchFamily="2" charset="0"/>
              </a:rPr>
              <a:t>Mean Squared Error</a:t>
            </a:r>
          </a:p>
        </p:txBody>
      </p:sp>
      <p:sp>
        <p:nvSpPr>
          <p:cNvPr id="15" name="Rectangle 14">
            <a:extLst>
              <a:ext uri="{FF2B5EF4-FFF2-40B4-BE49-F238E27FC236}">
                <a16:creationId xmlns:a16="http://schemas.microsoft.com/office/drawing/2014/main" xmlns="" id="{588E2289-9113-B659-772A-DDEA56E2F32F}"/>
              </a:ext>
            </a:extLst>
          </p:cNvPr>
          <p:cNvSpPr/>
          <p:nvPr/>
        </p:nvSpPr>
        <p:spPr>
          <a:xfrm>
            <a:off x="1293779" y="1634247"/>
            <a:ext cx="1060314" cy="398834"/>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entury Gothic" panose="020B0502020202020204" pitchFamily="34" charset="0"/>
              </a:rPr>
              <a:t>Month</a:t>
            </a:r>
          </a:p>
        </p:txBody>
      </p:sp>
      <p:sp>
        <p:nvSpPr>
          <p:cNvPr id="16" name="Rectangle 15">
            <a:extLst>
              <a:ext uri="{FF2B5EF4-FFF2-40B4-BE49-F238E27FC236}">
                <a16:creationId xmlns:a16="http://schemas.microsoft.com/office/drawing/2014/main" xmlns="" id="{291CB5FF-6674-10DD-E2D1-CBCE80796DDF}"/>
              </a:ext>
            </a:extLst>
          </p:cNvPr>
          <p:cNvSpPr/>
          <p:nvPr/>
        </p:nvSpPr>
        <p:spPr>
          <a:xfrm>
            <a:off x="2837234" y="1609894"/>
            <a:ext cx="1060314" cy="398834"/>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entury Gothic" panose="020B0502020202020204" pitchFamily="34" charset="0"/>
              </a:rPr>
              <a:t>Actual</a:t>
            </a:r>
          </a:p>
        </p:txBody>
      </p:sp>
      <p:sp>
        <p:nvSpPr>
          <p:cNvPr id="17" name="Rectangle 16">
            <a:extLst>
              <a:ext uri="{FF2B5EF4-FFF2-40B4-BE49-F238E27FC236}">
                <a16:creationId xmlns:a16="http://schemas.microsoft.com/office/drawing/2014/main" xmlns="" id="{C65B346C-21AC-AEA4-4789-1B9729B561EA}"/>
              </a:ext>
            </a:extLst>
          </p:cNvPr>
          <p:cNvSpPr/>
          <p:nvPr/>
        </p:nvSpPr>
        <p:spPr>
          <a:xfrm>
            <a:off x="4252609" y="1648770"/>
            <a:ext cx="1060314" cy="398834"/>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entury Gothic" panose="020B0502020202020204" pitchFamily="34" charset="0"/>
              </a:rPr>
              <a:t>Forecast</a:t>
            </a:r>
          </a:p>
        </p:txBody>
      </p:sp>
      <p:sp>
        <p:nvSpPr>
          <p:cNvPr id="18" name="Rectangle 17">
            <a:extLst>
              <a:ext uri="{FF2B5EF4-FFF2-40B4-BE49-F238E27FC236}">
                <a16:creationId xmlns:a16="http://schemas.microsoft.com/office/drawing/2014/main" xmlns="" id="{25220F6B-818B-8D45-5DBE-BF2B062F53F0}"/>
              </a:ext>
            </a:extLst>
          </p:cNvPr>
          <p:cNvSpPr/>
          <p:nvPr/>
        </p:nvSpPr>
        <p:spPr>
          <a:xfrm>
            <a:off x="5796064" y="846307"/>
            <a:ext cx="1217576" cy="1235378"/>
          </a:xfrm>
          <a:prstGeom prst="rect">
            <a:avLst/>
          </a:prstGeom>
          <a:solidFill>
            <a:schemeClr val="accent2">
              <a:lumMod val="60000"/>
              <a:lumOff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entury Gothic" panose="020B0502020202020204" pitchFamily="34" charset="0"/>
              </a:rPr>
              <a:t>Variance = Difference =Error</a:t>
            </a:r>
          </a:p>
        </p:txBody>
      </p:sp>
      <p:sp>
        <p:nvSpPr>
          <p:cNvPr id="20" name="Rectangle 19">
            <a:extLst>
              <a:ext uri="{FF2B5EF4-FFF2-40B4-BE49-F238E27FC236}">
                <a16:creationId xmlns:a16="http://schemas.microsoft.com/office/drawing/2014/main" xmlns="" id="{81E664A6-5A7D-EE70-8B31-FC7A6A784949}"/>
              </a:ext>
            </a:extLst>
          </p:cNvPr>
          <p:cNvSpPr/>
          <p:nvPr/>
        </p:nvSpPr>
        <p:spPr>
          <a:xfrm>
            <a:off x="7457870" y="840920"/>
            <a:ext cx="1060314" cy="1235378"/>
          </a:xfrm>
          <a:prstGeom prst="rect">
            <a:avLst/>
          </a:prstGeom>
          <a:solidFill>
            <a:schemeClr val="accent2">
              <a:lumMod val="60000"/>
              <a:lumOff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tx1">
                    <a:lumMod val="95000"/>
                    <a:lumOff val="5000"/>
                  </a:schemeClr>
                </a:solidFill>
                <a:effectLst/>
                <a:latin typeface="Century Gothic" panose="020B0502020202020204" pitchFamily="34" charset="0"/>
              </a:rPr>
              <a:t>Squared Error</a:t>
            </a:r>
            <a:endParaRPr lang="en-US" sz="1400" dirty="0">
              <a:solidFill>
                <a:schemeClr val="tx1">
                  <a:lumMod val="95000"/>
                  <a:lumOff val="5000"/>
                </a:schemeClr>
              </a:solidFill>
              <a:latin typeface="Century Gothic" panose="020B0502020202020204" pitchFamily="34" charset="0"/>
            </a:endParaRPr>
          </a:p>
        </p:txBody>
      </p:sp>
      <p:sp>
        <p:nvSpPr>
          <p:cNvPr id="21" name="Arrow: Right 20">
            <a:extLst>
              <a:ext uri="{FF2B5EF4-FFF2-40B4-BE49-F238E27FC236}">
                <a16:creationId xmlns:a16="http://schemas.microsoft.com/office/drawing/2014/main" xmlns="" id="{89A9EAE7-5D8B-5247-6986-CDD5E2D17BBB}"/>
              </a:ext>
            </a:extLst>
          </p:cNvPr>
          <p:cNvSpPr/>
          <p:nvPr/>
        </p:nvSpPr>
        <p:spPr>
          <a:xfrm>
            <a:off x="8518184" y="3272868"/>
            <a:ext cx="2386523" cy="13813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i="0" dirty="0">
                <a:effectLst/>
                <a:latin typeface="Poppins" panose="00000500000000000000" pitchFamily="2" charset="0"/>
              </a:rPr>
              <a:t>Mean Squared Error</a:t>
            </a:r>
          </a:p>
        </p:txBody>
      </p:sp>
      <p:sp>
        <p:nvSpPr>
          <p:cNvPr id="23" name="TextBox 22">
            <a:extLst>
              <a:ext uri="{FF2B5EF4-FFF2-40B4-BE49-F238E27FC236}">
                <a16:creationId xmlns:a16="http://schemas.microsoft.com/office/drawing/2014/main" xmlns="" id="{891B8C91-73C0-A468-7C2C-3623D1677F6E}"/>
              </a:ext>
            </a:extLst>
          </p:cNvPr>
          <p:cNvSpPr txBox="1"/>
          <p:nvPr/>
        </p:nvSpPr>
        <p:spPr>
          <a:xfrm>
            <a:off x="8404698" y="4907047"/>
            <a:ext cx="3424137" cy="461665"/>
          </a:xfrm>
          <a:prstGeom prst="rect">
            <a:avLst/>
          </a:prstGeom>
          <a:noFill/>
          <a:ln>
            <a:solidFill>
              <a:srgbClr val="00B050"/>
            </a:solidFill>
          </a:ln>
        </p:spPr>
        <p:txBody>
          <a:bodyPr wrap="square">
            <a:spAutoFit/>
          </a:bodyPr>
          <a:lstStyle/>
          <a:p>
            <a:r>
              <a:rPr lang="en-US" sz="2400" b="0" i="0" dirty="0">
                <a:solidFill>
                  <a:srgbClr val="444444"/>
                </a:solidFill>
                <a:effectLst/>
                <a:latin typeface="Poppins" panose="00000500000000000000" pitchFamily="2" charset="0"/>
              </a:rPr>
              <a:t>MSE= 56/12 = 4.6667</a:t>
            </a:r>
            <a:endParaRPr lang="en-US" sz="2400" dirty="0"/>
          </a:p>
        </p:txBody>
      </p:sp>
      <p:sp>
        <p:nvSpPr>
          <p:cNvPr id="2" name="Rectangle 1">
            <a:extLst>
              <a:ext uri="{FF2B5EF4-FFF2-40B4-BE49-F238E27FC236}">
                <a16:creationId xmlns:a16="http://schemas.microsoft.com/office/drawing/2014/main" xmlns="" id="{A9745C2F-813C-C1B3-19D0-3E30A5FBDC43}"/>
              </a:ext>
            </a:extLst>
          </p:cNvPr>
          <p:cNvSpPr/>
          <p:nvPr/>
        </p:nvSpPr>
        <p:spPr>
          <a:xfrm>
            <a:off x="4267201" y="1242675"/>
            <a:ext cx="1060314" cy="398834"/>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entury Gothic" panose="020B0502020202020204" pitchFamily="34" charset="0"/>
              </a:rPr>
              <a:t>Model </a:t>
            </a:r>
            <a:r>
              <a:rPr lang="en-US" sz="1400" dirty="0" err="1">
                <a:solidFill>
                  <a:schemeClr val="bg1"/>
                </a:solidFill>
                <a:latin typeface="Century Gothic" panose="020B0502020202020204" pitchFamily="34" charset="0"/>
              </a:rPr>
              <a:t>Pediction</a:t>
            </a:r>
            <a:endParaRPr lang="en-US"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86729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18D2EDF-32C7-3442-EB38-1A78C213E3D2}"/>
              </a:ext>
            </a:extLst>
          </p:cNvPr>
          <p:cNvSpPr txBox="1"/>
          <p:nvPr/>
        </p:nvSpPr>
        <p:spPr>
          <a:xfrm>
            <a:off x="233463" y="828288"/>
            <a:ext cx="11070077" cy="5201424"/>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444444"/>
                </a:solidFill>
                <a:effectLst/>
                <a:latin typeface="Poppins" panose="00000500000000000000" pitchFamily="2" charset="0"/>
              </a:rPr>
              <a:t>Through Pytho</a:t>
            </a:r>
            <a:r>
              <a:rPr lang="en-US" b="1" dirty="0">
                <a:solidFill>
                  <a:srgbClr val="444444"/>
                </a:solidFill>
                <a:latin typeface="Poppins" panose="00000500000000000000" pitchFamily="2" charset="0"/>
              </a:rPr>
              <a:t>n Programming, calculate the following </a:t>
            </a:r>
            <a:endParaRPr lang="en-US" b="1" i="0" dirty="0">
              <a:solidFill>
                <a:srgbClr val="444444"/>
              </a:solidFill>
              <a:effectLst/>
              <a:latin typeface="Poppins" panose="00000500000000000000" pitchFamily="2" charset="0"/>
            </a:endParaRPr>
          </a:p>
          <a:p>
            <a:endParaRPr lang="en-US" b="1" dirty="0">
              <a:solidFill>
                <a:srgbClr val="444444"/>
              </a:solidFill>
              <a:latin typeface="Poppins" panose="00000500000000000000" pitchFamily="2" charset="0"/>
            </a:endParaRPr>
          </a:p>
          <a:p>
            <a:pPr marL="742950" lvl="1" indent="-285750">
              <a:buFont typeface="Arial" panose="020B0604020202020204" pitchFamily="34" charset="0"/>
              <a:buChar char="•"/>
            </a:pPr>
            <a:r>
              <a:rPr lang="en-US" sz="2000" b="1" i="0" dirty="0">
                <a:solidFill>
                  <a:srgbClr val="444444"/>
                </a:solidFill>
                <a:effectLst/>
                <a:latin typeface="Poppins" panose="00000500000000000000" pitchFamily="2" charset="0"/>
              </a:rPr>
              <a:t>MSE  (</a:t>
            </a:r>
            <a:r>
              <a:rPr lang="en-US" sz="2000" b="0" i="0" dirty="0">
                <a:solidFill>
                  <a:srgbClr val="444444"/>
                </a:solidFill>
                <a:effectLst/>
                <a:latin typeface="Poppins" panose="00000500000000000000" pitchFamily="2" charset="0"/>
              </a:rPr>
              <a:t>Mean Squared Error)</a:t>
            </a:r>
            <a:endParaRPr lang="en-US" sz="2000" b="1" i="0" dirty="0">
              <a:solidFill>
                <a:srgbClr val="444444"/>
              </a:solidFill>
              <a:effectLst/>
              <a:latin typeface="Poppins" panose="00000500000000000000" pitchFamily="2" charset="0"/>
            </a:endParaRPr>
          </a:p>
          <a:p>
            <a:pPr marL="742950" lvl="1" indent="-285750">
              <a:buFont typeface="Arial" panose="020B0604020202020204" pitchFamily="34" charset="0"/>
              <a:buChar char="•"/>
            </a:pPr>
            <a:r>
              <a:rPr lang="en-US" sz="2000" b="1" dirty="0">
                <a:solidFill>
                  <a:srgbClr val="444444"/>
                </a:solidFill>
                <a:latin typeface="Poppins" panose="00000500000000000000" pitchFamily="2" charset="0"/>
              </a:rPr>
              <a:t>RSME  (</a:t>
            </a:r>
            <a:r>
              <a:rPr lang="en-US" sz="2000" b="0" i="0" dirty="0">
                <a:solidFill>
                  <a:srgbClr val="444444"/>
                </a:solidFill>
                <a:effectLst/>
                <a:latin typeface="Poppins" panose="00000500000000000000" pitchFamily="2" charset="0"/>
              </a:rPr>
              <a:t>Root Mean Squared Error)</a:t>
            </a:r>
            <a:endParaRPr lang="en-US" sz="2000" b="1" dirty="0">
              <a:solidFill>
                <a:srgbClr val="444444"/>
              </a:solidFill>
              <a:latin typeface="Poppins" panose="00000500000000000000" pitchFamily="2" charset="0"/>
            </a:endParaRPr>
          </a:p>
          <a:p>
            <a:pPr marL="742950" lvl="1" indent="-285750">
              <a:buFont typeface="Arial" panose="020B0604020202020204" pitchFamily="34" charset="0"/>
              <a:buChar char="•"/>
            </a:pPr>
            <a:r>
              <a:rPr lang="en-US" sz="2000" b="1" i="0" dirty="0">
                <a:solidFill>
                  <a:srgbClr val="444444"/>
                </a:solidFill>
                <a:effectLst/>
                <a:latin typeface="Poppins" panose="00000500000000000000" pitchFamily="2" charset="0"/>
              </a:rPr>
              <a:t>MAE (</a:t>
            </a:r>
            <a:r>
              <a:rPr lang="en-US" sz="2000" b="0" i="0" dirty="0">
                <a:solidFill>
                  <a:srgbClr val="444444"/>
                </a:solidFill>
                <a:effectLst/>
                <a:latin typeface="Poppins" panose="00000500000000000000" pitchFamily="2" charset="0"/>
              </a:rPr>
              <a:t>Mean Absolute Error)</a:t>
            </a:r>
            <a:endParaRPr lang="en-US" sz="2000" b="1" i="0" dirty="0">
              <a:solidFill>
                <a:srgbClr val="444444"/>
              </a:solidFill>
              <a:effectLst/>
              <a:latin typeface="Poppins" panose="00000500000000000000" pitchFamily="2" charset="0"/>
            </a:endParaRPr>
          </a:p>
          <a:p>
            <a:pPr marL="742950" lvl="1" indent="-285750">
              <a:buFont typeface="Arial" panose="020B0604020202020204" pitchFamily="34" charset="0"/>
              <a:buChar char="•"/>
            </a:pPr>
            <a:r>
              <a:rPr lang="en-US" sz="2000" b="1" dirty="0">
                <a:solidFill>
                  <a:srgbClr val="444444"/>
                </a:solidFill>
                <a:latin typeface="Poppins" panose="00000500000000000000" pitchFamily="2" charset="0"/>
              </a:rPr>
              <a:t>R2 (</a:t>
            </a:r>
            <a:r>
              <a:rPr lang="en-US" sz="2000" b="0" i="0" dirty="0">
                <a:solidFill>
                  <a:srgbClr val="444444"/>
                </a:solidFill>
                <a:effectLst/>
                <a:latin typeface="Poppins" panose="00000500000000000000" pitchFamily="2" charset="0"/>
              </a:rPr>
              <a:t> R Squared)</a:t>
            </a:r>
            <a:endParaRPr lang="en-US" sz="2000" b="1" i="0" dirty="0">
              <a:solidFill>
                <a:srgbClr val="444444"/>
              </a:solidFill>
              <a:effectLst/>
              <a:latin typeface="Poppins" panose="00000500000000000000" pitchFamily="2" charset="0"/>
            </a:endParaRPr>
          </a:p>
          <a:p>
            <a:endParaRPr lang="en-US" dirty="0">
              <a:solidFill>
                <a:srgbClr val="444444"/>
              </a:solidFill>
              <a:latin typeface="Poppins" panose="00000500000000000000" pitchFamily="2" charset="0"/>
            </a:endParaRPr>
          </a:p>
          <a:p>
            <a:r>
              <a:rPr lang="en-US" b="1" i="0" u="sng" dirty="0">
                <a:solidFill>
                  <a:srgbClr val="444444"/>
                </a:solidFill>
                <a:effectLst/>
                <a:latin typeface="Poppins" panose="00000500000000000000" pitchFamily="2" charset="0"/>
              </a:rPr>
              <a:t>MSE</a:t>
            </a:r>
            <a:r>
              <a:rPr lang="en-US" b="0" i="0" dirty="0">
                <a:solidFill>
                  <a:srgbClr val="444444"/>
                </a:solidFill>
                <a:effectLst/>
                <a:latin typeface="Poppins" panose="00000500000000000000" pitchFamily="2" charset="0"/>
              </a:rPr>
              <a:t> unit order is higher than the error unit as the error is squared. To get the same unit order, many times the square root of MSE is taken. It is called the Root Mean Squared Error (RMSE).</a:t>
            </a:r>
          </a:p>
          <a:p>
            <a:endParaRPr lang="en-US" b="0" i="0" dirty="0">
              <a:solidFill>
                <a:srgbClr val="444444"/>
              </a:solidFill>
              <a:effectLst/>
              <a:latin typeface="Poppins" panose="00000500000000000000" pitchFamily="2" charset="0"/>
            </a:endParaRPr>
          </a:p>
          <a:p>
            <a:r>
              <a:rPr lang="en-US" b="1" dirty="0">
                <a:solidFill>
                  <a:srgbClr val="444444"/>
                </a:solidFill>
                <a:latin typeface="Poppins" panose="00000500000000000000" pitchFamily="2" charset="0"/>
              </a:rPr>
              <a:t>MAE:  </a:t>
            </a:r>
            <a:r>
              <a:rPr lang="en-US" b="0" i="0" dirty="0">
                <a:solidFill>
                  <a:srgbClr val="444444"/>
                </a:solidFill>
                <a:effectLst/>
                <a:latin typeface="Poppins" panose="00000500000000000000" pitchFamily="2" charset="0"/>
              </a:rPr>
              <a:t>Mean Absolute Error (MAE) is the sum of the absolute difference between actual and predicted values.</a:t>
            </a:r>
          </a:p>
          <a:p>
            <a:endParaRPr lang="en-US" dirty="0">
              <a:solidFill>
                <a:srgbClr val="444444"/>
              </a:solidFill>
              <a:latin typeface="Poppins" panose="00000500000000000000" pitchFamily="2" charset="0"/>
            </a:endParaRPr>
          </a:p>
          <a:p>
            <a:r>
              <a:rPr lang="en-US" b="1" i="0" u="sng" dirty="0">
                <a:solidFill>
                  <a:srgbClr val="444444"/>
                </a:solidFill>
                <a:effectLst/>
                <a:latin typeface="Poppins" panose="00000500000000000000" pitchFamily="2" charset="0"/>
              </a:rPr>
              <a:t>R2 or R Squared </a:t>
            </a:r>
            <a:r>
              <a:rPr lang="en-US" b="0" i="0" dirty="0">
                <a:solidFill>
                  <a:srgbClr val="444444"/>
                </a:solidFill>
                <a:effectLst/>
                <a:latin typeface="Poppins" panose="00000500000000000000" pitchFamily="2" charset="0"/>
              </a:rPr>
              <a:t>is a coefficient of determination. It is the total variance explained by the model/total variance.</a:t>
            </a:r>
          </a:p>
          <a:p>
            <a:endParaRPr lang="en-US" dirty="0">
              <a:solidFill>
                <a:srgbClr val="444444"/>
              </a:solidFill>
              <a:latin typeface="Poppins" panose="00000500000000000000" pitchFamily="2" charset="0"/>
            </a:endParaRPr>
          </a:p>
          <a:p>
            <a:r>
              <a:rPr lang="en-US" b="1" i="0" u="sng" dirty="0">
                <a:solidFill>
                  <a:srgbClr val="444444"/>
                </a:solidFill>
                <a:effectLst/>
                <a:latin typeface="Poppins" panose="00000500000000000000" pitchFamily="2" charset="0"/>
              </a:rPr>
              <a:t>RSME</a:t>
            </a:r>
            <a:r>
              <a:rPr lang="en-US" b="0" i="0" dirty="0">
                <a:solidFill>
                  <a:srgbClr val="444444"/>
                </a:solidFill>
                <a:effectLst/>
                <a:latin typeface="Poppins" panose="00000500000000000000" pitchFamily="2" charset="0"/>
              </a:rPr>
              <a:t> is always greater than or equal to MAE (RSME &gt;= MAE). The greater difference between them indicates greater variance in individual errors in the sample</a:t>
            </a:r>
            <a:endParaRPr lang="en-US" dirty="0"/>
          </a:p>
        </p:txBody>
      </p:sp>
      <p:sp>
        <p:nvSpPr>
          <p:cNvPr id="5" name="TextBox 4">
            <a:extLst>
              <a:ext uri="{FF2B5EF4-FFF2-40B4-BE49-F238E27FC236}">
                <a16:creationId xmlns:a16="http://schemas.microsoft.com/office/drawing/2014/main" xmlns="" id="{2872A2F0-E9FF-2C57-A2BB-54201B764F1E}"/>
              </a:ext>
            </a:extLst>
          </p:cNvPr>
          <p:cNvSpPr txBox="1"/>
          <p:nvPr/>
        </p:nvSpPr>
        <p:spPr>
          <a:xfrm>
            <a:off x="0" y="97277"/>
            <a:ext cx="11537004" cy="523220"/>
          </a:xfrm>
          <a:prstGeom prst="rect">
            <a:avLst/>
          </a:prstGeom>
          <a:noFill/>
        </p:spPr>
        <p:txBody>
          <a:bodyPr wrap="square" rtlCol="0">
            <a:spAutoFit/>
          </a:bodyPr>
          <a:lstStyle/>
          <a:p>
            <a:r>
              <a:rPr lang="en-US" sz="2800" b="1" i="0" dirty="0">
                <a:effectLst/>
                <a:latin typeface="Poppins" panose="00000500000000000000" pitchFamily="2" charset="0"/>
              </a:rPr>
              <a:t>Mean Squared Error:  Practice Exercise </a:t>
            </a:r>
          </a:p>
        </p:txBody>
      </p:sp>
    </p:spTree>
    <p:extLst>
      <p:ext uri="{BB962C8B-B14F-4D97-AF65-F5344CB8AC3E}">
        <p14:creationId xmlns:p14="http://schemas.microsoft.com/office/powerpoint/2010/main" val="377444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4E596AEB-6DEA-857C-C11F-200DC518EBF1}"/>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AADB0F83-846C-A7CA-52A1-4F6DDE97A6CB}"/>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6" name="Right Triangle 5">
            <a:extLst>
              <a:ext uri="{FF2B5EF4-FFF2-40B4-BE49-F238E27FC236}">
                <a16:creationId xmlns:a16="http://schemas.microsoft.com/office/drawing/2014/main" xmlns="" id="{8955D88F-D11B-F08E-D92B-29380D24CE89}"/>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7" name="Right Triangle 6">
            <a:extLst>
              <a:ext uri="{FF2B5EF4-FFF2-40B4-BE49-F238E27FC236}">
                <a16:creationId xmlns:a16="http://schemas.microsoft.com/office/drawing/2014/main" xmlns="" id="{35F218B9-F1E1-9676-493A-4A5FCC36006D}"/>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8" name="Picture 7">
            <a:extLst>
              <a:ext uri="{FF2B5EF4-FFF2-40B4-BE49-F238E27FC236}">
                <a16:creationId xmlns:a16="http://schemas.microsoft.com/office/drawing/2014/main" xmlns="" id="{1C239E40-39C4-9EA6-F97F-16A8B8534B10}"/>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9" name="TextBox 8">
            <a:extLst>
              <a:ext uri="{FF2B5EF4-FFF2-40B4-BE49-F238E27FC236}">
                <a16:creationId xmlns:a16="http://schemas.microsoft.com/office/drawing/2014/main" xmlns="" id="{86AF0B7F-61DB-DFD0-0F36-4ABB51626F20}"/>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0" name="TextBox 9">
            <a:extLst>
              <a:ext uri="{FF2B5EF4-FFF2-40B4-BE49-F238E27FC236}">
                <a16:creationId xmlns:a16="http://schemas.microsoft.com/office/drawing/2014/main" xmlns="" id="{902B26FA-A4F1-FAE9-042B-784F68CEEE21}"/>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12" name="TextBox 11">
            <a:extLst>
              <a:ext uri="{FF2B5EF4-FFF2-40B4-BE49-F238E27FC236}">
                <a16:creationId xmlns:a16="http://schemas.microsoft.com/office/drawing/2014/main" xmlns="" id="{77CF41B9-B3E0-ABFE-D77C-490CECDF6117}"/>
              </a:ext>
            </a:extLst>
          </p:cNvPr>
          <p:cNvSpPr txBox="1"/>
          <p:nvPr/>
        </p:nvSpPr>
        <p:spPr>
          <a:xfrm>
            <a:off x="0" y="918437"/>
            <a:ext cx="11928542" cy="4093428"/>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Century Gothic" panose="020B0502020202020204" pitchFamily="34" charset="0"/>
              </a:rPr>
              <a:t>A lower MAPE value indicates a more accurate prediction </a:t>
            </a:r>
          </a:p>
          <a:p>
            <a:pPr marL="285750" indent="-285750">
              <a:buFont typeface="Arial" panose="020B0604020202020204" pitchFamily="34" charset="0"/>
              <a:buChar char="•"/>
            </a:pPr>
            <a:r>
              <a:rPr lang="en-US" sz="2000" dirty="0">
                <a:latin typeface="Century Gothic" panose="020B0502020202020204" pitchFamily="34" charset="0"/>
              </a:rPr>
              <a:t>A MAPE of 0% means the prediction is the same as the actual, </a:t>
            </a:r>
          </a:p>
          <a:p>
            <a:pPr marL="285750" indent="-285750">
              <a:buFont typeface="Arial" panose="020B0604020202020204" pitchFamily="34" charset="0"/>
              <a:buChar char="•"/>
            </a:pPr>
            <a:r>
              <a:rPr lang="en-US" sz="2000" dirty="0">
                <a:latin typeface="Century Gothic" panose="020B0502020202020204" pitchFamily="34" charset="0"/>
              </a:rPr>
              <a:t>A higher MAPE value indicates a less accurate prediction. </a:t>
            </a:r>
          </a:p>
          <a:p>
            <a:pPr marL="285750" indent="-285750">
              <a:buFont typeface="Arial" panose="020B0604020202020204" pitchFamily="34" charset="0"/>
              <a:buChar char="•"/>
            </a:pPr>
            <a:endParaRPr lang="en-US" sz="2000" dirty="0">
              <a:latin typeface="Century Gothic" panose="020B0502020202020204" pitchFamily="34" charset="0"/>
            </a:endParaRPr>
          </a:p>
          <a:p>
            <a:pPr marL="285750" indent="-285750">
              <a:buFont typeface="Arial" panose="020B0604020202020204" pitchFamily="34" charset="0"/>
              <a:buChar char="•"/>
            </a:pPr>
            <a:r>
              <a:rPr lang="en-US" sz="2000" u="sng" dirty="0">
                <a:solidFill>
                  <a:srgbClr val="00B050"/>
                </a:solidFill>
                <a:latin typeface="Century Gothic" panose="020B0502020202020204" pitchFamily="34" charset="0"/>
              </a:rPr>
              <a:t>Example (in forecasting)</a:t>
            </a:r>
          </a:p>
          <a:p>
            <a:pPr marL="285750" indent="-285750">
              <a:buFont typeface="Arial" panose="020B0604020202020204" pitchFamily="34" charset="0"/>
              <a:buChar char="•"/>
            </a:pPr>
            <a:endParaRPr lang="en-US" sz="2000" dirty="0">
              <a:latin typeface="Century Gothic" panose="020B0502020202020204" pitchFamily="34" charset="0"/>
            </a:endParaRPr>
          </a:p>
          <a:p>
            <a:pPr marL="742950" lvl="1" indent="-285750">
              <a:buFont typeface="Arial" panose="020B0604020202020204" pitchFamily="34" charset="0"/>
              <a:buChar char="•"/>
            </a:pPr>
            <a:r>
              <a:rPr lang="en-US" sz="2000" dirty="0">
                <a:latin typeface="Century Gothic" panose="020B0502020202020204" pitchFamily="34" charset="0"/>
              </a:rPr>
              <a:t>A MAPE value of &lt;10% indicates highly accurate forecasting, </a:t>
            </a:r>
          </a:p>
          <a:p>
            <a:pPr marL="742950" lvl="1" indent="-285750">
              <a:buFont typeface="Arial" panose="020B0604020202020204" pitchFamily="34" charset="0"/>
              <a:buChar char="•"/>
            </a:pPr>
            <a:endParaRPr lang="en-US" sz="2000" dirty="0">
              <a:latin typeface="Century Gothic" panose="020B0502020202020204" pitchFamily="34" charset="0"/>
            </a:endParaRPr>
          </a:p>
          <a:p>
            <a:pPr marL="742950" lvl="1" indent="-285750">
              <a:buFont typeface="Arial" panose="020B0604020202020204" pitchFamily="34" charset="0"/>
              <a:buChar char="•"/>
            </a:pPr>
            <a:r>
              <a:rPr lang="en-US" sz="2000" dirty="0">
                <a:latin typeface="Century Gothic" panose="020B0502020202020204" pitchFamily="34" charset="0"/>
              </a:rPr>
              <a:t>10% ≤ MAPE &lt;20% indicates good forecasting, </a:t>
            </a:r>
          </a:p>
          <a:p>
            <a:pPr marL="742950" lvl="1" indent="-285750">
              <a:buFont typeface="Arial" panose="020B0604020202020204" pitchFamily="34" charset="0"/>
              <a:buChar char="•"/>
            </a:pPr>
            <a:endParaRPr lang="en-US" sz="2000" dirty="0">
              <a:latin typeface="Century Gothic" panose="020B0502020202020204" pitchFamily="34" charset="0"/>
            </a:endParaRPr>
          </a:p>
          <a:p>
            <a:pPr marL="742950" lvl="1" indent="-285750">
              <a:buFont typeface="Arial" panose="020B0604020202020204" pitchFamily="34" charset="0"/>
              <a:buChar char="•"/>
            </a:pPr>
            <a:r>
              <a:rPr lang="en-US" sz="2000" dirty="0">
                <a:latin typeface="Century Gothic" panose="020B0502020202020204" pitchFamily="34" charset="0"/>
              </a:rPr>
              <a:t>20% ≤ MAPE &lt;50% indicates reasonable forecasting, </a:t>
            </a:r>
          </a:p>
          <a:p>
            <a:pPr marL="742950" lvl="1" indent="-285750">
              <a:buFont typeface="Arial" panose="020B0604020202020204" pitchFamily="34" charset="0"/>
              <a:buChar char="•"/>
            </a:pPr>
            <a:endParaRPr lang="en-US" sz="2000" dirty="0">
              <a:latin typeface="Century Gothic" panose="020B0502020202020204" pitchFamily="34" charset="0"/>
            </a:endParaRPr>
          </a:p>
          <a:p>
            <a:pPr marL="742950" lvl="1" indent="-285750">
              <a:buFont typeface="Arial" panose="020B0604020202020204" pitchFamily="34" charset="0"/>
              <a:buChar char="•"/>
            </a:pPr>
            <a:r>
              <a:rPr lang="en-US" sz="2000" dirty="0">
                <a:latin typeface="Century Gothic" panose="020B0502020202020204" pitchFamily="34" charset="0"/>
              </a:rPr>
              <a:t>50% ≥ MAPE indicates inaccurate forecasting</a:t>
            </a:r>
          </a:p>
        </p:txBody>
      </p:sp>
      <p:sp>
        <p:nvSpPr>
          <p:cNvPr id="14" name="TextBox 13">
            <a:extLst>
              <a:ext uri="{FF2B5EF4-FFF2-40B4-BE49-F238E27FC236}">
                <a16:creationId xmlns:a16="http://schemas.microsoft.com/office/drawing/2014/main" xmlns="" id="{EE09AC98-B256-A2F6-8A71-03B27162547F}"/>
              </a:ext>
            </a:extLst>
          </p:cNvPr>
          <p:cNvSpPr txBox="1"/>
          <p:nvPr/>
        </p:nvSpPr>
        <p:spPr>
          <a:xfrm>
            <a:off x="-11528" y="260839"/>
            <a:ext cx="12203528" cy="523220"/>
          </a:xfrm>
          <a:prstGeom prst="rect">
            <a:avLst/>
          </a:prstGeom>
          <a:noFill/>
        </p:spPr>
        <p:txBody>
          <a:bodyPr wrap="square">
            <a:spAutoFit/>
          </a:bodyPr>
          <a:lstStyle/>
          <a:p>
            <a:pPr algn="ctr"/>
            <a:r>
              <a:rPr lang="en-US" sz="2800" b="1" dirty="0">
                <a:solidFill>
                  <a:srgbClr val="444444"/>
                </a:solidFill>
                <a:latin typeface="Century Gothic" panose="020B0502020202020204" pitchFamily="34" charset="0"/>
              </a:rPr>
              <a:t>MAE:  </a:t>
            </a:r>
            <a:r>
              <a:rPr lang="en-US" sz="2800" b="1" i="0" dirty="0">
                <a:solidFill>
                  <a:srgbClr val="444444"/>
                </a:solidFill>
                <a:effectLst/>
                <a:latin typeface="Century Gothic" panose="020B0502020202020204" pitchFamily="34" charset="0"/>
              </a:rPr>
              <a:t>Mean Absolute Error (MAE) </a:t>
            </a:r>
            <a:endParaRPr lang="en-US" sz="2800" b="1" dirty="0">
              <a:latin typeface="Century Gothic" panose="020B0502020202020204" pitchFamily="34" charset="0"/>
            </a:endParaRPr>
          </a:p>
        </p:txBody>
      </p:sp>
      <p:pic>
        <p:nvPicPr>
          <p:cNvPr id="16" name="Picture 15">
            <a:extLst>
              <a:ext uri="{FF2B5EF4-FFF2-40B4-BE49-F238E27FC236}">
                <a16:creationId xmlns:a16="http://schemas.microsoft.com/office/drawing/2014/main" xmlns="" id="{A7AF52E1-1293-1B98-6BCE-497D23D58E29}"/>
              </a:ext>
            </a:extLst>
          </p:cNvPr>
          <p:cNvPicPr>
            <a:picLocks noChangeAspect="1"/>
          </p:cNvPicPr>
          <p:nvPr/>
        </p:nvPicPr>
        <p:blipFill>
          <a:blip r:embed="rId3"/>
          <a:stretch>
            <a:fillRect/>
          </a:stretch>
        </p:blipFill>
        <p:spPr>
          <a:xfrm>
            <a:off x="8441910" y="1561307"/>
            <a:ext cx="3635055" cy="2286198"/>
          </a:xfrm>
          <a:prstGeom prst="rect">
            <a:avLst/>
          </a:prstGeom>
          <a:ln w="76200">
            <a:solidFill>
              <a:srgbClr val="00B050"/>
            </a:solidFill>
          </a:ln>
        </p:spPr>
      </p:pic>
      <p:sp>
        <p:nvSpPr>
          <p:cNvPr id="17" name="Rectangle 16">
            <a:extLst>
              <a:ext uri="{FF2B5EF4-FFF2-40B4-BE49-F238E27FC236}">
                <a16:creationId xmlns:a16="http://schemas.microsoft.com/office/drawing/2014/main" xmlns="" id="{5C679AED-B4AD-DADA-1466-DE3C7B91AA7B}"/>
              </a:ext>
            </a:extLst>
          </p:cNvPr>
          <p:cNvSpPr/>
          <p:nvPr/>
        </p:nvSpPr>
        <p:spPr>
          <a:xfrm>
            <a:off x="3657600" y="5124459"/>
            <a:ext cx="5136205" cy="1585296"/>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Century Gothic" panose="020B0502020202020204" pitchFamily="34" charset="0"/>
              </a:rPr>
              <a:t>Mean Absolute Error (MAE) is a measure of the </a:t>
            </a:r>
            <a:r>
              <a:rPr lang="en-US" b="1" i="0" u="sng" dirty="0">
                <a:solidFill>
                  <a:srgbClr val="FF0000"/>
                </a:solidFill>
                <a:effectLst/>
                <a:latin typeface="Century Gothic" panose="020B0502020202020204" pitchFamily="34" charset="0"/>
              </a:rPr>
              <a:t>average size </a:t>
            </a:r>
            <a:r>
              <a:rPr lang="en-US" b="0" i="0" dirty="0">
                <a:solidFill>
                  <a:schemeClr val="tx1">
                    <a:lumMod val="95000"/>
                    <a:lumOff val="5000"/>
                  </a:schemeClr>
                </a:solidFill>
                <a:effectLst/>
                <a:latin typeface="Century Gothic" panose="020B0502020202020204" pitchFamily="34" charset="0"/>
              </a:rPr>
              <a:t>of the mistakes in a collection of predictions without taking their direction into account.</a:t>
            </a:r>
            <a:endParaRPr lang="en-US" dirty="0">
              <a:solidFill>
                <a:schemeClr val="tx1">
                  <a:lumMod val="95000"/>
                  <a:lumOff val="5000"/>
                </a:schemeClr>
              </a:solidFill>
              <a:latin typeface="Century Gothic" panose="020B0502020202020204" pitchFamily="34" charset="0"/>
            </a:endParaRPr>
          </a:p>
        </p:txBody>
      </p:sp>
      <p:cxnSp>
        <p:nvCxnSpPr>
          <p:cNvPr id="19" name="Straight Arrow Connector 18">
            <a:extLst>
              <a:ext uri="{FF2B5EF4-FFF2-40B4-BE49-F238E27FC236}">
                <a16:creationId xmlns:a16="http://schemas.microsoft.com/office/drawing/2014/main" xmlns="" id="{24CBBCE1-4ED9-E31B-9879-4D6937CC3F78}"/>
              </a:ext>
            </a:extLst>
          </p:cNvPr>
          <p:cNvCxnSpPr/>
          <p:nvPr/>
        </p:nvCxnSpPr>
        <p:spPr>
          <a:xfrm flipV="1">
            <a:off x="5223753" y="3667328"/>
            <a:ext cx="3317132" cy="2074049"/>
          </a:xfrm>
          <a:prstGeom prst="straightConnector1">
            <a:avLst/>
          </a:prstGeom>
          <a:ln>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86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B219383-1961-4F0D-7C21-8496E7F78670}"/>
              </a:ext>
            </a:extLst>
          </p:cNvPr>
          <p:cNvSpPr txBox="1"/>
          <p:nvPr/>
        </p:nvSpPr>
        <p:spPr>
          <a:xfrm>
            <a:off x="0" y="1392290"/>
            <a:ext cx="12156331" cy="1569660"/>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474747"/>
                </a:solidFill>
                <a:effectLst/>
                <a:latin typeface="Century Gothic" panose="020B0502020202020204" pitchFamily="34" charset="0"/>
              </a:rPr>
              <a:t>MSE is used to check how close estimates or forecasts are to actual values. </a:t>
            </a:r>
            <a:r>
              <a:rPr lang="en-US" sz="2400" b="0" i="0" dirty="0">
                <a:solidFill>
                  <a:srgbClr val="00B050"/>
                </a:solidFill>
                <a:effectLst/>
                <a:latin typeface="Century Gothic" panose="020B0502020202020204" pitchFamily="34" charset="0"/>
              </a:rPr>
              <a:t>The lower the MSE</a:t>
            </a:r>
            <a:r>
              <a:rPr lang="en-US" sz="2400" b="0" i="0" dirty="0">
                <a:solidFill>
                  <a:srgbClr val="040C28"/>
                </a:solidFill>
                <a:effectLst/>
                <a:latin typeface="Century Gothic" panose="020B0502020202020204" pitchFamily="34" charset="0"/>
              </a:rPr>
              <a:t>, </a:t>
            </a:r>
            <a:r>
              <a:rPr lang="en-US" sz="2400" b="0" i="0" dirty="0">
                <a:solidFill>
                  <a:srgbClr val="00B050"/>
                </a:solidFill>
                <a:effectLst/>
                <a:latin typeface="Century Gothic" panose="020B0502020202020204" pitchFamily="34" charset="0"/>
              </a:rPr>
              <a:t>the closer the forecast is to the actual</a:t>
            </a:r>
            <a:r>
              <a:rPr lang="en-US" sz="2400" b="0" i="0" dirty="0">
                <a:solidFill>
                  <a:srgbClr val="040C28"/>
                </a:solidFill>
                <a:effectLst/>
                <a:latin typeface="Century Gothic" panose="020B0502020202020204" pitchFamily="34" charset="0"/>
              </a:rPr>
              <a:t>. This is used as a model evaluation measure for regression models, and a</a:t>
            </a:r>
            <a:r>
              <a:rPr lang="en-US" sz="2400" b="0" i="0" dirty="0">
                <a:solidFill>
                  <a:srgbClr val="474747"/>
                </a:solidFill>
                <a:effectLst/>
                <a:latin typeface="Century Gothic" panose="020B0502020202020204" pitchFamily="34" charset="0"/>
              </a:rPr>
              <a:t> lower value indicates a better fit.</a:t>
            </a:r>
            <a:endParaRPr lang="en-US" sz="2400" dirty="0">
              <a:latin typeface="Century Gothic" panose="020B0502020202020204" pitchFamily="34" charset="0"/>
            </a:endParaRPr>
          </a:p>
        </p:txBody>
      </p:sp>
      <p:sp>
        <p:nvSpPr>
          <p:cNvPr id="6" name="Right Triangle 5">
            <a:extLst>
              <a:ext uri="{FF2B5EF4-FFF2-40B4-BE49-F238E27FC236}">
                <a16:creationId xmlns:a16="http://schemas.microsoft.com/office/drawing/2014/main" xmlns="" id="{0756EA22-C8C4-AF65-8C3F-107D56DAE3EB}"/>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7" name="Right Triangle 6">
            <a:extLst>
              <a:ext uri="{FF2B5EF4-FFF2-40B4-BE49-F238E27FC236}">
                <a16:creationId xmlns:a16="http://schemas.microsoft.com/office/drawing/2014/main" xmlns="" id="{B6A68BFE-8A89-4702-A832-84DB29D6D915}"/>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8" name="Right Triangle 7">
            <a:extLst>
              <a:ext uri="{FF2B5EF4-FFF2-40B4-BE49-F238E27FC236}">
                <a16:creationId xmlns:a16="http://schemas.microsoft.com/office/drawing/2014/main" xmlns="" id="{9812DD3B-D122-D9CA-8B19-54302F154CCE}"/>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Right Triangle 8">
            <a:extLst>
              <a:ext uri="{FF2B5EF4-FFF2-40B4-BE49-F238E27FC236}">
                <a16:creationId xmlns:a16="http://schemas.microsoft.com/office/drawing/2014/main" xmlns="" id="{17592E4F-7E70-46EC-22E6-6190E8928017}"/>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0" name="Picture 9">
            <a:extLst>
              <a:ext uri="{FF2B5EF4-FFF2-40B4-BE49-F238E27FC236}">
                <a16:creationId xmlns:a16="http://schemas.microsoft.com/office/drawing/2014/main" xmlns="" id="{84702929-B0E9-D74B-FC30-8A075CBC4C29}"/>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1" name="TextBox 10">
            <a:extLst>
              <a:ext uri="{FF2B5EF4-FFF2-40B4-BE49-F238E27FC236}">
                <a16:creationId xmlns:a16="http://schemas.microsoft.com/office/drawing/2014/main" xmlns="" id="{62C77003-92EE-6839-3C86-34FE2B2892A3}"/>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2" name="TextBox 11">
            <a:extLst>
              <a:ext uri="{FF2B5EF4-FFF2-40B4-BE49-F238E27FC236}">
                <a16:creationId xmlns:a16="http://schemas.microsoft.com/office/drawing/2014/main" xmlns="" id="{F8F85D7F-F0F7-15B0-8382-7EE7365AB36F}"/>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13" name="TextBox 12">
            <a:extLst>
              <a:ext uri="{FF2B5EF4-FFF2-40B4-BE49-F238E27FC236}">
                <a16:creationId xmlns:a16="http://schemas.microsoft.com/office/drawing/2014/main" xmlns="" id="{00A4A783-D56F-D547-88A0-7C31E4A3D429}"/>
              </a:ext>
            </a:extLst>
          </p:cNvPr>
          <p:cNvSpPr txBox="1"/>
          <p:nvPr/>
        </p:nvSpPr>
        <p:spPr>
          <a:xfrm>
            <a:off x="0" y="97277"/>
            <a:ext cx="11537004" cy="523220"/>
          </a:xfrm>
          <a:prstGeom prst="rect">
            <a:avLst/>
          </a:prstGeom>
          <a:noFill/>
        </p:spPr>
        <p:txBody>
          <a:bodyPr wrap="square" rtlCol="0">
            <a:spAutoFit/>
          </a:bodyPr>
          <a:lstStyle/>
          <a:p>
            <a:pPr algn="ctr"/>
            <a:r>
              <a:rPr lang="en-US" sz="2800" b="1" i="0" dirty="0">
                <a:effectLst/>
                <a:latin typeface="Century Gothic" panose="020B0502020202020204" pitchFamily="34" charset="0"/>
              </a:rPr>
              <a:t>Mean Squared Error</a:t>
            </a:r>
          </a:p>
        </p:txBody>
      </p:sp>
    </p:spTree>
    <p:extLst>
      <p:ext uri="{BB962C8B-B14F-4D97-AF65-F5344CB8AC3E}">
        <p14:creationId xmlns:p14="http://schemas.microsoft.com/office/powerpoint/2010/main" val="248499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4E596AEB-6DEA-857C-C11F-200DC518EBF1}"/>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AADB0F83-846C-A7CA-52A1-4F6DDE97A6CB}"/>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6" name="Right Triangle 5">
            <a:extLst>
              <a:ext uri="{FF2B5EF4-FFF2-40B4-BE49-F238E27FC236}">
                <a16:creationId xmlns:a16="http://schemas.microsoft.com/office/drawing/2014/main" xmlns="" id="{8955D88F-D11B-F08E-D92B-29380D24CE89}"/>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7" name="Right Triangle 6">
            <a:extLst>
              <a:ext uri="{FF2B5EF4-FFF2-40B4-BE49-F238E27FC236}">
                <a16:creationId xmlns:a16="http://schemas.microsoft.com/office/drawing/2014/main" xmlns="" id="{35F218B9-F1E1-9676-493A-4A5FCC36006D}"/>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8" name="Picture 7">
            <a:extLst>
              <a:ext uri="{FF2B5EF4-FFF2-40B4-BE49-F238E27FC236}">
                <a16:creationId xmlns:a16="http://schemas.microsoft.com/office/drawing/2014/main" xmlns="" id="{1C239E40-39C4-9EA6-F97F-16A8B8534B10}"/>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9" name="TextBox 8">
            <a:extLst>
              <a:ext uri="{FF2B5EF4-FFF2-40B4-BE49-F238E27FC236}">
                <a16:creationId xmlns:a16="http://schemas.microsoft.com/office/drawing/2014/main" xmlns="" id="{86AF0B7F-61DB-DFD0-0F36-4ABB51626F20}"/>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0" name="TextBox 9">
            <a:extLst>
              <a:ext uri="{FF2B5EF4-FFF2-40B4-BE49-F238E27FC236}">
                <a16:creationId xmlns:a16="http://schemas.microsoft.com/office/drawing/2014/main" xmlns="" id="{902B26FA-A4F1-FAE9-042B-784F68CEEE21}"/>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12" name="TextBox 11">
            <a:extLst>
              <a:ext uri="{FF2B5EF4-FFF2-40B4-BE49-F238E27FC236}">
                <a16:creationId xmlns:a16="http://schemas.microsoft.com/office/drawing/2014/main" xmlns="" id="{77CF41B9-B3E0-ABFE-D77C-490CECDF6117}"/>
              </a:ext>
            </a:extLst>
          </p:cNvPr>
          <p:cNvSpPr txBox="1"/>
          <p:nvPr/>
        </p:nvSpPr>
        <p:spPr>
          <a:xfrm>
            <a:off x="0" y="918437"/>
            <a:ext cx="11928542" cy="3170099"/>
          </a:xfrm>
          <a:prstGeom prst="rect">
            <a:avLst/>
          </a:prstGeom>
          <a:noFill/>
        </p:spPr>
        <p:txBody>
          <a:bodyPr wrap="square">
            <a:spAutoFit/>
          </a:bodyPr>
          <a:lstStyle/>
          <a:p>
            <a:pPr marL="742950" lvl="1" indent="-285750">
              <a:buFont typeface="Arial" panose="020B0604020202020204" pitchFamily="34" charset="0"/>
              <a:buChar char="•"/>
            </a:pPr>
            <a:r>
              <a:rPr lang="en-US" sz="2000" b="0" i="0" dirty="0">
                <a:solidFill>
                  <a:srgbClr val="474747"/>
                </a:solidFill>
                <a:effectLst/>
                <a:latin typeface="Century Gothic" panose="020B0502020202020204" pitchFamily="34" charset="0"/>
              </a:rPr>
              <a:t>Based on a rule of thumb, it can be said that RMSE values between 0.2 and 0.5 show that the model can relatively predict the data accurately.</a:t>
            </a:r>
          </a:p>
          <a:p>
            <a:pPr marL="742950" lvl="1" indent="-285750">
              <a:buFont typeface="Arial" panose="020B0604020202020204" pitchFamily="34" charset="0"/>
              <a:buChar char="•"/>
            </a:pPr>
            <a:endParaRPr lang="en-US" sz="2000" b="0" i="0" dirty="0">
              <a:solidFill>
                <a:srgbClr val="767673"/>
              </a:solidFill>
              <a:effectLst/>
              <a:latin typeface="Century Gothic" panose="020B0502020202020204" pitchFamily="34" charset="0"/>
            </a:endParaRPr>
          </a:p>
          <a:p>
            <a:pPr marL="742950" lvl="1" indent="-285750">
              <a:buFont typeface="Arial" panose="020B0604020202020204" pitchFamily="34" charset="0"/>
              <a:buChar char="•"/>
            </a:pPr>
            <a:r>
              <a:rPr lang="en-US" sz="2000" i="0" u="sng" dirty="0">
                <a:solidFill>
                  <a:srgbClr val="00B050"/>
                </a:solidFill>
                <a:effectLst/>
                <a:latin typeface="Century Gothic" panose="020B0502020202020204" pitchFamily="34" charset="0"/>
              </a:rPr>
              <a:t>A value of 0 </a:t>
            </a:r>
            <a:r>
              <a:rPr lang="en-US" sz="2000" b="0" i="0" dirty="0">
                <a:solidFill>
                  <a:srgbClr val="767673"/>
                </a:solidFill>
                <a:effectLst/>
                <a:latin typeface="Century Gothic" panose="020B0502020202020204" pitchFamily="34" charset="0"/>
              </a:rPr>
              <a:t>means that the predicted values perfectly match the actual values, </a:t>
            </a:r>
            <a:r>
              <a:rPr lang="en-US" sz="2000" b="0" i="0" dirty="0">
                <a:solidFill>
                  <a:schemeClr val="accent2">
                    <a:lumMod val="60000"/>
                    <a:lumOff val="40000"/>
                  </a:schemeClr>
                </a:solidFill>
                <a:effectLst/>
                <a:latin typeface="Century Gothic" panose="020B0502020202020204" pitchFamily="34" charset="0"/>
              </a:rPr>
              <a:t>but you’ll never see that in practice. </a:t>
            </a:r>
          </a:p>
          <a:p>
            <a:pPr marL="742950" lvl="1" indent="-285750">
              <a:buFont typeface="Arial" panose="020B0604020202020204" pitchFamily="34" charset="0"/>
              <a:buChar char="•"/>
            </a:pPr>
            <a:endParaRPr lang="en-US" sz="2000" b="0" i="0" dirty="0">
              <a:solidFill>
                <a:srgbClr val="767673"/>
              </a:solidFill>
              <a:effectLst/>
              <a:latin typeface="Century Gothic" panose="020B0502020202020204" pitchFamily="34" charset="0"/>
            </a:endParaRPr>
          </a:p>
          <a:p>
            <a:pPr marL="742950" lvl="1" indent="-285750">
              <a:buFont typeface="Arial" panose="020B0604020202020204" pitchFamily="34" charset="0"/>
              <a:buChar char="•"/>
            </a:pPr>
            <a:r>
              <a:rPr lang="en-US" sz="2000" b="1" i="0" u="sng" dirty="0">
                <a:solidFill>
                  <a:srgbClr val="00B050"/>
                </a:solidFill>
                <a:effectLst/>
                <a:latin typeface="Century Gothic" panose="020B0502020202020204" pitchFamily="34" charset="0"/>
              </a:rPr>
              <a:t>Low RMSE </a:t>
            </a:r>
            <a:r>
              <a:rPr lang="en-US" sz="2000" b="0" i="0" dirty="0">
                <a:solidFill>
                  <a:srgbClr val="767673"/>
                </a:solidFill>
                <a:effectLst/>
                <a:latin typeface="Century Gothic" panose="020B0502020202020204" pitchFamily="34" charset="0"/>
              </a:rPr>
              <a:t>values indicate that the model fits the data well and has more precise predictions. </a:t>
            </a:r>
          </a:p>
          <a:p>
            <a:pPr marL="742950" lvl="1" indent="-285750">
              <a:buFont typeface="Arial" panose="020B0604020202020204" pitchFamily="34" charset="0"/>
              <a:buChar char="•"/>
            </a:pPr>
            <a:endParaRPr lang="en-US" sz="2000" b="0" i="0" dirty="0">
              <a:solidFill>
                <a:srgbClr val="767673"/>
              </a:solidFill>
              <a:effectLst/>
              <a:latin typeface="Century Gothic" panose="020B0502020202020204" pitchFamily="34" charset="0"/>
            </a:endParaRPr>
          </a:p>
          <a:p>
            <a:pPr marL="742950" lvl="1" indent="-285750">
              <a:buFont typeface="Arial" panose="020B0604020202020204" pitchFamily="34" charset="0"/>
              <a:buChar char="•"/>
            </a:pPr>
            <a:r>
              <a:rPr lang="en-US" sz="2000" b="1" i="0" u="sng" dirty="0">
                <a:solidFill>
                  <a:srgbClr val="00B050"/>
                </a:solidFill>
                <a:effectLst/>
                <a:latin typeface="Century Gothic" panose="020B0502020202020204" pitchFamily="34" charset="0"/>
              </a:rPr>
              <a:t>Higher values </a:t>
            </a:r>
            <a:r>
              <a:rPr lang="en-US" sz="2000" b="0" i="0" dirty="0">
                <a:solidFill>
                  <a:srgbClr val="767673"/>
                </a:solidFill>
                <a:effectLst/>
                <a:latin typeface="Century Gothic" panose="020B0502020202020204" pitchFamily="34" charset="0"/>
              </a:rPr>
              <a:t>suggest more error and less precise predictions.</a:t>
            </a:r>
            <a:endParaRPr lang="en-US" sz="2000" dirty="0">
              <a:latin typeface="Century Gothic" panose="020B0502020202020204" pitchFamily="34" charset="0"/>
            </a:endParaRPr>
          </a:p>
        </p:txBody>
      </p:sp>
      <p:sp>
        <p:nvSpPr>
          <p:cNvPr id="14" name="TextBox 13">
            <a:extLst>
              <a:ext uri="{FF2B5EF4-FFF2-40B4-BE49-F238E27FC236}">
                <a16:creationId xmlns:a16="http://schemas.microsoft.com/office/drawing/2014/main" xmlns="" id="{EE09AC98-B256-A2F6-8A71-03B27162547F}"/>
              </a:ext>
            </a:extLst>
          </p:cNvPr>
          <p:cNvSpPr txBox="1"/>
          <p:nvPr/>
        </p:nvSpPr>
        <p:spPr>
          <a:xfrm>
            <a:off x="-11528" y="-11537"/>
            <a:ext cx="12203528" cy="523220"/>
          </a:xfrm>
          <a:prstGeom prst="rect">
            <a:avLst/>
          </a:prstGeom>
          <a:noFill/>
        </p:spPr>
        <p:txBody>
          <a:bodyPr wrap="square">
            <a:spAutoFit/>
          </a:bodyPr>
          <a:lstStyle/>
          <a:p>
            <a:pPr lvl="1" algn="ctr"/>
            <a:r>
              <a:rPr lang="en-US" sz="2800" b="1" dirty="0">
                <a:solidFill>
                  <a:srgbClr val="444444"/>
                </a:solidFill>
                <a:latin typeface="Century Gothic" panose="020B0502020202020204" pitchFamily="34" charset="0"/>
              </a:rPr>
              <a:t>RSME  (</a:t>
            </a:r>
            <a:r>
              <a:rPr lang="en-US" sz="2800" b="0" i="0" dirty="0">
                <a:solidFill>
                  <a:srgbClr val="444444"/>
                </a:solidFill>
                <a:effectLst/>
                <a:latin typeface="Century Gothic" panose="020B0502020202020204" pitchFamily="34" charset="0"/>
              </a:rPr>
              <a:t>Root Mean Squared Error)</a:t>
            </a:r>
            <a:endParaRPr lang="en-US" sz="2800" b="1" dirty="0">
              <a:solidFill>
                <a:srgbClr val="444444"/>
              </a:solidFill>
              <a:latin typeface="Century Gothic" panose="020B0502020202020204" pitchFamily="34" charset="0"/>
            </a:endParaRPr>
          </a:p>
        </p:txBody>
      </p:sp>
      <p:pic>
        <p:nvPicPr>
          <p:cNvPr id="3" name="Picture 2">
            <a:extLst>
              <a:ext uri="{FF2B5EF4-FFF2-40B4-BE49-F238E27FC236}">
                <a16:creationId xmlns:a16="http://schemas.microsoft.com/office/drawing/2014/main" xmlns="" id="{F4D05443-15AE-891D-0546-90C917D31DFB}"/>
              </a:ext>
            </a:extLst>
          </p:cNvPr>
          <p:cNvPicPr>
            <a:picLocks noChangeAspect="1"/>
          </p:cNvPicPr>
          <p:nvPr/>
        </p:nvPicPr>
        <p:blipFill>
          <a:blip r:embed="rId3"/>
          <a:stretch>
            <a:fillRect/>
          </a:stretch>
        </p:blipFill>
        <p:spPr>
          <a:xfrm>
            <a:off x="8340332" y="4151101"/>
            <a:ext cx="3779848" cy="2651990"/>
          </a:xfrm>
          <a:prstGeom prst="rect">
            <a:avLst/>
          </a:prstGeom>
          <a:ln w="57150">
            <a:solidFill>
              <a:srgbClr val="00B050"/>
            </a:solidFill>
          </a:ln>
        </p:spPr>
      </p:pic>
      <p:sp>
        <p:nvSpPr>
          <p:cNvPr id="11" name="TextBox 10">
            <a:extLst>
              <a:ext uri="{FF2B5EF4-FFF2-40B4-BE49-F238E27FC236}">
                <a16:creationId xmlns:a16="http://schemas.microsoft.com/office/drawing/2014/main" xmlns="" id="{C00FA1E0-7B91-BF26-9762-6F403C040E46}"/>
              </a:ext>
            </a:extLst>
          </p:cNvPr>
          <p:cNvSpPr txBox="1"/>
          <p:nvPr/>
        </p:nvSpPr>
        <p:spPr>
          <a:xfrm>
            <a:off x="2579986" y="4541048"/>
            <a:ext cx="5007587" cy="923330"/>
          </a:xfrm>
          <a:prstGeom prst="rect">
            <a:avLst/>
          </a:prstGeom>
          <a:noFill/>
          <a:ln w="57150">
            <a:solidFill>
              <a:srgbClr val="00B050"/>
            </a:solidFill>
          </a:ln>
        </p:spPr>
        <p:txBody>
          <a:bodyPr wrap="square" rtlCol="0">
            <a:spAutoFit/>
          </a:bodyPr>
          <a:lstStyle/>
          <a:p>
            <a:pPr algn="ctr"/>
            <a:r>
              <a:rPr lang="en-US" dirty="0">
                <a:latin typeface="Century Gothic" panose="020B0502020202020204" pitchFamily="34" charset="0"/>
              </a:rPr>
              <a:t>The root mean square error (RMSE) measures the </a:t>
            </a:r>
            <a:r>
              <a:rPr lang="en-US" b="1" u="sng" dirty="0">
                <a:solidFill>
                  <a:srgbClr val="FF0000"/>
                </a:solidFill>
                <a:latin typeface="Century Gothic" panose="020B0502020202020204" pitchFamily="34" charset="0"/>
              </a:rPr>
              <a:t>average difference</a:t>
            </a:r>
            <a:r>
              <a:rPr lang="en-US" dirty="0">
                <a:solidFill>
                  <a:srgbClr val="FF0000"/>
                </a:solidFill>
                <a:latin typeface="Century Gothic" panose="020B0502020202020204" pitchFamily="34" charset="0"/>
              </a:rPr>
              <a:t> </a:t>
            </a:r>
            <a:r>
              <a:rPr lang="en-US" dirty="0">
                <a:latin typeface="Century Gothic" panose="020B0502020202020204" pitchFamily="34" charset="0"/>
              </a:rPr>
              <a:t>between model’s predicted and actual values.</a:t>
            </a:r>
          </a:p>
        </p:txBody>
      </p:sp>
    </p:spTree>
    <p:extLst>
      <p:ext uri="{BB962C8B-B14F-4D97-AF65-F5344CB8AC3E}">
        <p14:creationId xmlns:p14="http://schemas.microsoft.com/office/powerpoint/2010/main" val="50757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xmlns="" id="{4C404D55-0AC2-36E3-11E1-2BC9C5B9B75E}"/>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6" name="Right Triangle 5">
            <a:extLst>
              <a:ext uri="{FF2B5EF4-FFF2-40B4-BE49-F238E27FC236}">
                <a16:creationId xmlns:a16="http://schemas.microsoft.com/office/drawing/2014/main" xmlns="" id="{0AF60F6B-BE28-587A-E138-BC75D001CE57}"/>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7" name="Right Triangle 6">
            <a:extLst>
              <a:ext uri="{FF2B5EF4-FFF2-40B4-BE49-F238E27FC236}">
                <a16:creationId xmlns:a16="http://schemas.microsoft.com/office/drawing/2014/main" xmlns="" id="{6E02CD05-9B72-FE2B-DB66-BCFFE8F741FD}"/>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8" name="Right Triangle 7">
            <a:extLst>
              <a:ext uri="{FF2B5EF4-FFF2-40B4-BE49-F238E27FC236}">
                <a16:creationId xmlns:a16="http://schemas.microsoft.com/office/drawing/2014/main" xmlns="" id="{A3695D00-1ECF-FCD0-3A65-5E15D8C59D7F}"/>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9" name="Picture 8">
            <a:extLst>
              <a:ext uri="{FF2B5EF4-FFF2-40B4-BE49-F238E27FC236}">
                <a16:creationId xmlns:a16="http://schemas.microsoft.com/office/drawing/2014/main" xmlns="" id="{772143B1-2DAB-7AA0-0179-90CE3C6D3E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0" name="TextBox 9">
            <a:extLst>
              <a:ext uri="{FF2B5EF4-FFF2-40B4-BE49-F238E27FC236}">
                <a16:creationId xmlns:a16="http://schemas.microsoft.com/office/drawing/2014/main" xmlns="" id="{6A224DCE-FCE8-E830-2DBA-C91176F0728D}"/>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1" name="TextBox 10">
            <a:extLst>
              <a:ext uri="{FF2B5EF4-FFF2-40B4-BE49-F238E27FC236}">
                <a16:creationId xmlns:a16="http://schemas.microsoft.com/office/drawing/2014/main" xmlns="" id="{03AE370A-160F-ED92-EE54-9F8DE87E3AF7}"/>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12" name="TextBox 11">
            <a:extLst>
              <a:ext uri="{FF2B5EF4-FFF2-40B4-BE49-F238E27FC236}">
                <a16:creationId xmlns:a16="http://schemas.microsoft.com/office/drawing/2014/main" xmlns="" id="{FF931E62-E1A2-F653-23DF-5D3202FE4FCC}"/>
              </a:ext>
            </a:extLst>
          </p:cNvPr>
          <p:cNvSpPr txBox="1"/>
          <p:nvPr/>
        </p:nvSpPr>
        <p:spPr>
          <a:xfrm>
            <a:off x="0" y="-36422"/>
            <a:ext cx="12192000" cy="830997"/>
          </a:xfrm>
          <a:prstGeom prst="rect">
            <a:avLst/>
          </a:prstGeom>
          <a:noFill/>
        </p:spPr>
        <p:txBody>
          <a:bodyPr wrap="square">
            <a:spAutoFit/>
          </a:bodyPr>
          <a:lstStyle/>
          <a:p>
            <a:pPr algn="ctr"/>
            <a:r>
              <a:rPr lang="en-US" sz="4800" b="1" dirty="0">
                <a:solidFill>
                  <a:srgbClr val="00B050"/>
                </a:solidFill>
                <a:latin typeface="Century Gothic" panose="020B0502020202020204" pitchFamily="34" charset="0"/>
              </a:rPr>
              <a:t>Model Evaluation Measure: Guidelines </a:t>
            </a:r>
            <a:endParaRPr lang="en-US" sz="4800" b="1" dirty="0">
              <a:latin typeface="Century Gothic" panose="020B0502020202020204" pitchFamily="34" charset="0"/>
            </a:endParaRPr>
          </a:p>
        </p:txBody>
      </p:sp>
      <p:graphicFrame>
        <p:nvGraphicFramePr>
          <p:cNvPr id="14" name="Table 13">
            <a:extLst>
              <a:ext uri="{FF2B5EF4-FFF2-40B4-BE49-F238E27FC236}">
                <a16:creationId xmlns:a16="http://schemas.microsoft.com/office/drawing/2014/main" xmlns="" id="{23EE416C-CD9D-C10F-EB9C-0BB798A0FA04}"/>
              </a:ext>
            </a:extLst>
          </p:cNvPr>
          <p:cNvGraphicFramePr>
            <a:graphicFrameLocks noGrp="1"/>
          </p:cNvGraphicFramePr>
          <p:nvPr>
            <p:extLst>
              <p:ext uri="{D42A27DB-BD31-4B8C-83A1-F6EECF244321}">
                <p14:modId xmlns:p14="http://schemas.microsoft.com/office/powerpoint/2010/main" val="3559890965"/>
              </p:ext>
            </p:extLst>
          </p:nvPr>
        </p:nvGraphicFramePr>
        <p:xfrm>
          <a:off x="3734341" y="934095"/>
          <a:ext cx="6478905" cy="4145280"/>
        </p:xfrm>
        <a:graphic>
          <a:graphicData uri="http://schemas.openxmlformats.org/drawingml/2006/table">
            <a:tbl>
              <a:tblPr firstRow="1" bandRow="1">
                <a:tableStyleId>{5C22544A-7EE6-4342-B048-85BDC9FD1C3A}</a:tableStyleId>
              </a:tblPr>
              <a:tblGrid>
                <a:gridCol w="382905">
                  <a:extLst>
                    <a:ext uri="{9D8B030D-6E8A-4147-A177-3AD203B41FA5}">
                      <a16:colId xmlns:a16="http://schemas.microsoft.com/office/drawing/2014/main" xmlns="" val="2040033593"/>
                    </a:ext>
                  </a:extLst>
                </a:gridCol>
                <a:gridCol w="2032000">
                  <a:extLst>
                    <a:ext uri="{9D8B030D-6E8A-4147-A177-3AD203B41FA5}">
                      <a16:colId xmlns:a16="http://schemas.microsoft.com/office/drawing/2014/main" xmlns="" val="69159349"/>
                    </a:ext>
                  </a:extLst>
                </a:gridCol>
                <a:gridCol w="2032000">
                  <a:extLst>
                    <a:ext uri="{9D8B030D-6E8A-4147-A177-3AD203B41FA5}">
                      <a16:colId xmlns:a16="http://schemas.microsoft.com/office/drawing/2014/main" xmlns="" val="1327285176"/>
                    </a:ext>
                  </a:extLst>
                </a:gridCol>
                <a:gridCol w="2032000">
                  <a:extLst>
                    <a:ext uri="{9D8B030D-6E8A-4147-A177-3AD203B41FA5}">
                      <a16:colId xmlns:a16="http://schemas.microsoft.com/office/drawing/2014/main" xmlns="" val="1112403480"/>
                    </a:ext>
                  </a:extLst>
                </a:gridCol>
              </a:tblGrid>
              <a:tr h="0">
                <a:tc>
                  <a:txBody>
                    <a:bodyPr/>
                    <a:lstStyle/>
                    <a:p>
                      <a:r>
                        <a:rPr lang="en-US" dirty="0">
                          <a:latin typeface="Century Gothic" panose="020B0502020202020204"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sz="1800" b="1" i="0" kern="1200" dirty="0">
                          <a:solidFill>
                            <a:schemeClr val="lt1"/>
                          </a:solidFill>
                          <a:effectLst/>
                          <a:latin typeface="Century Gothic" panose="020B0502020202020204" pitchFamily="34" charset="0"/>
                          <a:ea typeface="+mn-ea"/>
                          <a:cs typeface="+mn-cs"/>
                        </a:rPr>
                        <a:t>MSE / RSME</a:t>
                      </a:r>
                      <a:endParaRPr lang="en-US"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sz="1800" b="1" i="0" kern="1200" dirty="0">
                          <a:solidFill>
                            <a:schemeClr val="lt1"/>
                          </a:solidFill>
                          <a:effectLst/>
                          <a:latin typeface="Century Gothic" panose="020B0502020202020204" pitchFamily="34" charset="0"/>
                          <a:ea typeface="+mn-ea"/>
                          <a:cs typeface="+mn-cs"/>
                        </a:rPr>
                        <a:t>MAE</a:t>
                      </a:r>
                      <a:endParaRPr lang="en-US"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effectLst/>
                          <a:latin typeface="Century Gothic" panose="020B0502020202020204" pitchFamily="34" charset="0"/>
                        </a:rPr>
                        <a:t>R2</a:t>
                      </a:r>
                      <a:endParaRPr lang="en-US" dirty="0">
                        <a:effectLst/>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2617089177"/>
                  </a:ext>
                </a:extLst>
              </a:tr>
              <a:tr h="0">
                <a:tc>
                  <a:txBody>
                    <a:bodyPr/>
                    <a:lstStyle/>
                    <a:p>
                      <a:r>
                        <a:rPr lang="en-US" sz="1600" dirty="0">
                          <a:latin typeface="Century Gothic" panose="020B0502020202020204" pitchFamily="34"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Based on square of error</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Based on absolute value of error</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Based on correlation between actual and predicted value</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602853638"/>
                  </a:ext>
                </a:extLst>
              </a:tr>
              <a:tr h="0">
                <a:tc>
                  <a:txBody>
                    <a:bodyPr/>
                    <a:lstStyle/>
                    <a:p>
                      <a:r>
                        <a:rPr lang="en-US" sz="1600" dirty="0">
                          <a:latin typeface="Century Gothic" panose="020B0502020202020204" pitchFamily="34"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Value lies between 0 to ∞</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Value lies between 0 to ∞</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Value lies between 0 and 1</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313248446"/>
                  </a:ext>
                </a:extLst>
              </a:tr>
              <a:tr h="0">
                <a:tc>
                  <a:txBody>
                    <a:bodyPr/>
                    <a:lstStyle/>
                    <a:p>
                      <a:r>
                        <a:rPr lang="en-US" sz="1600" dirty="0">
                          <a:latin typeface="Century Gothic" panose="020B0502020202020204" pitchFamily="34" charset="0"/>
                        </a:rPr>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Sensitive to outliers, punishes larger error more</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Treat larger and small errors equally. Not sensitive to outliers</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Not sensitive to outliers</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861712672"/>
                  </a:ext>
                </a:extLst>
              </a:tr>
              <a:tr h="0">
                <a:tc>
                  <a:txBody>
                    <a:bodyPr/>
                    <a:lstStyle/>
                    <a:p>
                      <a:r>
                        <a:rPr lang="en-US" sz="1600" dirty="0">
                          <a:latin typeface="Century Gothic" panose="020B0502020202020204" pitchFamily="34" charset="0"/>
                        </a:rPr>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Small value indicates better model</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Small value indicates better model</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sz="1600" b="0" i="0" kern="1200" dirty="0">
                          <a:solidFill>
                            <a:schemeClr val="dk1"/>
                          </a:solidFill>
                          <a:effectLst/>
                          <a:latin typeface="Century Gothic" panose="020B0502020202020204" pitchFamily="34" charset="0"/>
                          <a:ea typeface="+mn-ea"/>
                          <a:cs typeface="+mn-cs"/>
                        </a:rPr>
                        <a:t>Value near 1 indicates better model</a:t>
                      </a:r>
                      <a:endParaRPr lang="en-US" sz="16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3714537395"/>
                  </a:ext>
                </a:extLst>
              </a:tr>
            </a:tbl>
          </a:graphicData>
        </a:graphic>
      </p:graphicFrame>
      <p:sp>
        <p:nvSpPr>
          <p:cNvPr id="15" name="Arrow: Striped Right 14">
            <a:extLst>
              <a:ext uri="{FF2B5EF4-FFF2-40B4-BE49-F238E27FC236}">
                <a16:creationId xmlns:a16="http://schemas.microsoft.com/office/drawing/2014/main" xmlns="" id="{A425276B-C8B7-2287-2BD8-F068107D7A67}"/>
              </a:ext>
            </a:extLst>
          </p:cNvPr>
          <p:cNvSpPr/>
          <p:nvPr/>
        </p:nvSpPr>
        <p:spPr>
          <a:xfrm>
            <a:off x="371110" y="1911518"/>
            <a:ext cx="3169758" cy="2464691"/>
          </a:xfrm>
          <a:prstGeom prst="stripedRightArrow">
            <a:avLst/>
          </a:prstGeom>
          <a:solidFill>
            <a:srgbClr val="00B0F0"/>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entury Gothic" panose="020B0502020202020204" pitchFamily="34" charset="0"/>
              </a:rPr>
              <a:t>A few things to keep in mind </a:t>
            </a:r>
          </a:p>
        </p:txBody>
      </p:sp>
      <p:sp>
        <p:nvSpPr>
          <p:cNvPr id="2" name="TextBox 1">
            <a:extLst>
              <a:ext uri="{FF2B5EF4-FFF2-40B4-BE49-F238E27FC236}">
                <a16:creationId xmlns:a16="http://schemas.microsoft.com/office/drawing/2014/main" xmlns="" id="{91DE2CFE-18C3-F9A9-3C70-2F368A3676B0}"/>
              </a:ext>
            </a:extLst>
          </p:cNvPr>
          <p:cNvSpPr txBox="1"/>
          <p:nvPr/>
        </p:nvSpPr>
        <p:spPr>
          <a:xfrm>
            <a:off x="3351705" y="5389123"/>
            <a:ext cx="8370125" cy="1200329"/>
          </a:xfrm>
          <a:prstGeom prst="rect">
            <a:avLst/>
          </a:prstGeom>
          <a:noFill/>
          <a:ln w="38100">
            <a:solidFill>
              <a:srgbClr val="00B050"/>
            </a:solidFill>
          </a:ln>
        </p:spPr>
        <p:txBody>
          <a:bodyPr wrap="square" rtlCol="0">
            <a:spAutoFit/>
          </a:bodyPr>
          <a:lstStyle/>
          <a:p>
            <a:pPr marL="285750" indent="-285750">
              <a:buFont typeface="Wingdings" panose="05000000000000000000" pitchFamily="2" charset="2"/>
              <a:buChar char="ü"/>
            </a:pPr>
            <a:r>
              <a:rPr lang="en-US" b="1" i="0" u="sng" dirty="0">
                <a:solidFill>
                  <a:srgbClr val="444444"/>
                </a:solidFill>
                <a:effectLst/>
                <a:latin typeface="Century Gothic" panose="020B0502020202020204" pitchFamily="34" charset="0"/>
              </a:rPr>
              <a:t>RSME</a:t>
            </a:r>
            <a:r>
              <a:rPr lang="en-US" b="0" i="0" dirty="0">
                <a:solidFill>
                  <a:srgbClr val="444444"/>
                </a:solidFill>
                <a:effectLst/>
                <a:latin typeface="Century Gothic" panose="020B0502020202020204" pitchFamily="34" charset="0"/>
              </a:rPr>
              <a:t> is always greater than or equal to MAE (</a:t>
            </a:r>
            <a:r>
              <a:rPr lang="en-US" b="1" i="0" u="sng" dirty="0">
                <a:solidFill>
                  <a:srgbClr val="00B050"/>
                </a:solidFill>
                <a:effectLst/>
                <a:latin typeface="Century Gothic" panose="020B0502020202020204" pitchFamily="34" charset="0"/>
              </a:rPr>
              <a:t>RSME &gt;= MAE</a:t>
            </a:r>
            <a:r>
              <a:rPr lang="en-US" b="0" i="0" dirty="0">
                <a:solidFill>
                  <a:srgbClr val="444444"/>
                </a:solidFill>
                <a:effectLst/>
                <a:latin typeface="Century Gothic" panose="020B0502020202020204" pitchFamily="34" charset="0"/>
              </a:rPr>
              <a:t>). </a:t>
            </a:r>
          </a:p>
          <a:p>
            <a:pPr marL="285750" indent="-285750">
              <a:buFont typeface="Wingdings" panose="05000000000000000000" pitchFamily="2" charset="2"/>
              <a:buChar char="ü"/>
            </a:pPr>
            <a:endParaRPr lang="en-US" b="0" i="0" dirty="0">
              <a:solidFill>
                <a:srgbClr val="444444"/>
              </a:solidFill>
              <a:effectLst/>
              <a:latin typeface="Century Gothic" panose="020B0502020202020204" pitchFamily="34" charset="0"/>
            </a:endParaRPr>
          </a:p>
          <a:p>
            <a:pPr marL="285750" indent="-285750">
              <a:buFont typeface="Wingdings" panose="05000000000000000000" pitchFamily="2" charset="2"/>
              <a:buChar char="ü"/>
            </a:pPr>
            <a:r>
              <a:rPr lang="en-US" b="0" i="0" dirty="0">
                <a:solidFill>
                  <a:srgbClr val="444444"/>
                </a:solidFill>
                <a:effectLst/>
                <a:latin typeface="Century Gothic" panose="020B0502020202020204" pitchFamily="34" charset="0"/>
              </a:rPr>
              <a:t>The greater the difference between them, the greater the variance in individual errors in the sample.</a:t>
            </a:r>
            <a:endParaRPr lang="en-US" dirty="0">
              <a:latin typeface="Century Gothic" panose="020B0502020202020204" pitchFamily="34" charset="0"/>
            </a:endParaRPr>
          </a:p>
        </p:txBody>
      </p:sp>
    </p:spTree>
    <p:extLst>
      <p:ext uri="{BB962C8B-B14F-4D97-AF65-F5344CB8AC3E}">
        <p14:creationId xmlns:p14="http://schemas.microsoft.com/office/powerpoint/2010/main" val="390794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345</TotalTime>
  <Words>650</Words>
  <Application>Microsoft Office PowerPoint</Application>
  <PresentationFormat>Widescreen</PresentationFormat>
  <Paragraphs>158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Aptos Display</vt:lpstr>
      <vt:lpstr>Arial</vt:lpstr>
      <vt:lpstr>Century Gothic</vt:lpstr>
      <vt:lpstr>Poppins</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 periasamy</dc:creator>
  <cp:lastModifiedBy>Admin</cp:lastModifiedBy>
  <cp:revision>9</cp:revision>
  <dcterms:created xsi:type="dcterms:W3CDTF">2024-01-14T12:06:01Z</dcterms:created>
  <dcterms:modified xsi:type="dcterms:W3CDTF">2024-05-01T05:39:34Z</dcterms:modified>
</cp:coreProperties>
</file>