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2" r:id="rId3"/>
    <p:sldId id="283" r:id="rId4"/>
    <p:sldId id="284" r:id="rId5"/>
    <p:sldId id="285" r:id="rId6"/>
    <p:sldId id="286" r:id="rId7"/>
    <p:sldId id="287" r:id="rId8"/>
    <p:sldId id="288" r:id="rId9"/>
    <p:sldId id="263" r:id="rId10"/>
    <p:sldId id="302" r:id="rId11"/>
    <p:sldId id="268" r:id="rId12"/>
    <p:sldId id="266" r:id="rId13"/>
    <p:sldId id="264" r:id="rId14"/>
    <p:sldId id="267" r:id="rId15"/>
    <p:sldId id="265" r:id="rId16"/>
    <p:sldId id="269" r:id="rId17"/>
    <p:sldId id="279" r:id="rId18"/>
    <p:sldId id="270" r:id="rId19"/>
    <p:sldId id="275" r:id="rId20"/>
    <p:sldId id="272" r:id="rId21"/>
    <p:sldId id="271" r:id="rId22"/>
    <p:sldId id="273" r:id="rId23"/>
    <p:sldId id="274" r:id="rId24"/>
    <p:sldId id="276" r:id="rId25"/>
    <p:sldId id="277" r:id="rId26"/>
    <p:sldId id="278"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8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9" d="100"/>
          <a:sy n="69" d="100"/>
        </p:scale>
        <p:origin x="5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7A76B-8FEF-A7DD-CAB8-F84B0030E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02A3197-8F1D-61DA-7575-852453AD8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6F59BEB-F7A7-C470-A9AF-6FF7AD96D070}"/>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5BDA651E-D59B-5E11-108E-5A947352FE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721783-C0E2-65A2-1CF9-83B544C49229}"/>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36404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270C6-FD99-D387-DCD6-5D6239892C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4A123E5-B5B0-9431-8948-986F00987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5486C0-97FD-3A00-9A0F-F3C26A1E8039}"/>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0C1FAD39-1851-A981-A351-797CE33A76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F628CCF-6FC2-8FFB-F5CA-8DEA6B5E3B34}"/>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164467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0E2D26C-A6A2-6D80-5752-0F9C7EB549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2774BBF-63CD-4001-D3E6-B73DACCE4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0A9F15-5018-52D8-1EA6-5315AEB8C44A}"/>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E269DB5A-EE06-3F98-F7BC-CC9DE41D19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F595835-1C4F-4E81-7C22-CB9AAA2878B8}"/>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336987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4A8FC-DCB2-14D9-A1C3-7CCD13D32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B4DC20-D7C2-6DE8-9C0C-FB51C1969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AB8C53-2C9B-AA5F-229F-EA3577F9D2E9}"/>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169F394D-2BE0-BA40-D9E4-BA7723AB6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33DE96-9E16-6829-E358-56DE30A95030}"/>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360066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14799-9DF3-86A3-05F4-16DCE13F34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066D19D-0890-BAC4-5ACF-379DED35B4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8F00D3-9C44-7813-5013-78F00A37C082}"/>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A4435DD5-9BE0-B145-E822-0453BF7038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97B2985-0719-ECB5-F33F-C49AF2E9F71C}"/>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411965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D1FFB-7FA8-C4FD-18A3-6B36458DC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0163B2A-9CDD-DC3E-2306-7E1A159E4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598F5B9-01AA-3628-26F6-6C3507AA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736EF74-C827-A4B5-F424-E715AEC1DA95}"/>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6" name="Footer Placeholder 5">
            <a:extLst>
              <a:ext uri="{FF2B5EF4-FFF2-40B4-BE49-F238E27FC236}">
                <a16:creationId xmlns:a16="http://schemas.microsoft.com/office/drawing/2014/main" xmlns="" id="{D84C94E4-CC9D-3110-3934-A05A5EEA8D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A42D601-1F3E-6A79-24ED-F4E7C15A3B1F}"/>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87008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94B2E-B0D8-3844-BFC9-ADBE3A842D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04FAFF-AC7C-34D1-E611-1D53AD06D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984E4AA-D94E-5017-0D23-76C2FCA5C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8B6739E-E58C-5BFA-CD32-FFFE8F5B8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2CB7878-EF73-D2F2-2BBB-E70197401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4DED87-2C65-8E05-FF67-A51E38B8C00B}"/>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8" name="Footer Placeholder 7">
            <a:extLst>
              <a:ext uri="{FF2B5EF4-FFF2-40B4-BE49-F238E27FC236}">
                <a16:creationId xmlns:a16="http://schemas.microsoft.com/office/drawing/2014/main" xmlns="" id="{908C54D9-46D4-7909-19DF-EB07543D7A0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8194AA73-043F-1E53-0740-10C70A5688EE}"/>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43024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0DB1A-BDA9-B73A-426F-B543830E7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05509CD-E1FB-CF69-D06F-5347CC9DC7CF}"/>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4" name="Footer Placeholder 3">
            <a:extLst>
              <a:ext uri="{FF2B5EF4-FFF2-40B4-BE49-F238E27FC236}">
                <a16:creationId xmlns:a16="http://schemas.microsoft.com/office/drawing/2014/main" xmlns="" id="{EB2AAB1F-A93E-EC78-4152-61A07D9E17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2ADA199-FF2A-C72F-05C0-C1A74D8E519E}"/>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247861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E7CB2A4-91BF-131F-0045-464598569047}"/>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3" name="Footer Placeholder 2">
            <a:extLst>
              <a:ext uri="{FF2B5EF4-FFF2-40B4-BE49-F238E27FC236}">
                <a16:creationId xmlns:a16="http://schemas.microsoft.com/office/drawing/2014/main" xmlns="" id="{D220E844-A8AA-323E-762A-963FEB39C9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FAF08A51-40BB-671F-74EB-DFAA68B93AB6}"/>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40827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802B-8EFC-20B4-F9B7-5A525E82E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42E1A9A-6311-3493-3807-445E4232B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14630F2-6C75-44FD-6571-17D19FF36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910D54-C19C-0D9E-F80C-9CF45B1776F3}"/>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6" name="Footer Placeholder 5">
            <a:extLst>
              <a:ext uri="{FF2B5EF4-FFF2-40B4-BE49-F238E27FC236}">
                <a16:creationId xmlns:a16="http://schemas.microsoft.com/office/drawing/2014/main" xmlns="" id="{2EC1464B-BF49-BE84-D2F1-6BC388874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CCE2451-0DBA-F42C-2679-873C16CAB384}"/>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152965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C4AF5-C8AC-C1E8-88B5-EE44F4C1B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11736E-4D1E-0802-0A98-5202F820A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EEB2D375-FE24-EAE1-81D5-F1D12DF1F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D15EF2-862A-9642-B94B-21772191A2F1}"/>
              </a:ext>
            </a:extLst>
          </p:cNvPr>
          <p:cNvSpPr>
            <a:spLocks noGrp="1"/>
          </p:cNvSpPr>
          <p:nvPr>
            <p:ph type="dt" sz="half" idx="10"/>
          </p:nvPr>
        </p:nvSpPr>
        <p:spPr/>
        <p:txBody>
          <a:bodyPr/>
          <a:lstStyle/>
          <a:p>
            <a:fld id="{E38A0A18-6312-414A-A465-71133F26650A}" type="datetimeFigureOut">
              <a:rPr lang="en-US" smtClean="0"/>
              <a:t>5/6/2024</a:t>
            </a:fld>
            <a:endParaRPr lang="en-US" dirty="0"/>
          </a:p>
        </p:txBody>
      </p:sp>
      <p:sp>
        <p:nvSpPr>
          <p:cNvPr id="6" name="Footer Placeholder 5">
            <a:extLst>
              <a:ext uri="{FF2B5EF4-FFF2-40B4-BE49-F238E27FC236}">
                <a16:creationId xmlns:a16="http://schemas.microsoft.com/office/drawing/2014/main" xmlns="" id="{71B24E7C-7474-F7E5-3C76-9FC5592484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C671E44-7C26-74ED-6EF6-93086EE42025}"/>
              </a:ext>
            </a:extLst>
          </p:cNvPr>
          <p:cNvSpPr>
            <a:spLocks noGrp="1"/>
          </p:cNvSpPr>
          <p:nvPr>
            <p:ph type="sldNum" sz="quarter" idx="12"/>
          </p:nvPr>
        </p:nvSpPr>
        <p:spPr/>
        <p:txBody>
          <a:bodyPr/>
          <a:lstStyle/>
          <a:p>
            <a:fld id="{01A11862-193D-4754-BF49-21DAA545715E}" type="slidenum">
              <a:rPr lang="en-US" smtClean="0"/>
              <a:t>‹#›</a:t>
            </a:fld>
            <a:endParaRPr lang="en-US" dirty="0"/>
          </a:p>
        </p:txBody>
      </p:sp>
    </p:spTree>
    <p:extLst>
      <p:ext uri="{BB962C8B-B14F-4D97-AF65-F5344CB8AC3E}">
        <p14:creationId xmlns:p14="http://schemas.microsoft.com/office/powerpoint/2010/main" val="263178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801707D-46D8-AD72-2FA8-840811A4D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8DDDBB7-39C1-9BBB-782F-C1EC6D17C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7B6BA-67E1-73DE-54FB-7305207D6F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8A0A18-6312-414A-A465-71133F26650A}" type="datetimeFigureOut">
              <a:rPr lang="en-US" smtClean="0"/>
              <a:t>5/6/2024</a:t>
            </a:fld>
            <a:endParaRPr lang="en-US" dirty="0"/>
          </a:p>
        </p:txBody>
      </p:sp>
      <p:sp>
        <p:nvSpPr>
          <p:cNvPr id="5" name="Footer Placeholder 4">
            <a:extLst>
              <a:ext uri="{FF2B5EF4-FFF2-40B4-BE49-F238E27FC236}">
                <a16:creationId xmlns:a16="http://schemas.microsoft.com/office/drawing/2014/main" xmlns="" id="{E090AD97-7314-2F9A-7F97-12AA64045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EA99A8DC-7B79-957B-198C-DFEE6C462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A11862-193D-4754-BF49-21DAA545715E}" type="slidenum">
              <a:rPr lang="en-US" smtClean="0"/>
              <a:t>‹#›</a:t>
            </a:fld>
            <a:endParaRPr lang="en-US" dirty="0"/>
          </a:p>
        </p:txBody>
      </p:sp>
    </p:spTree>
    <p:extLst>
      <p:ext uri="{BB962C8B-B14F-4D97-AF65-F5344CB8AC3E}">
        <p14:creationId xmlns:p14="http://schemas.microsoft.com/office/powerpoint/2010/main" val="195339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mc.com/blogs/machine-learning-algorithm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bmc.com/blogs/data-engineer-vs-data-scienti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1848525"/>
            <a:ext cx="12212320" cy="769441"/>
          </a:xfrm>
          <a:prstGeom prst="rect">
            <a:avLst/>
          </a:prstGeom>
          <a:noFill/>
        </p:spPr>
        <p:txBody>
          <a:bodyPr wrap="square">
            <a:spAutoFit/>
          </a:bodyPr>
          <a:lstStyle/>
          <a:p>
            <a:pPr algn="ctr"/>
            <a:r>
              <a:rPr lang="en-US" sz="4400" dirty="0">
                <a:latin typeface="Century Gothic" panose="020B0502020202020204" pitchFamily="34" charset="0"/>
              </a:rPr>
              <a:t>Basic Predictive Analytics</a:t>
            </a:r>
          </a:p>
        </p:txBody>
      </p:sp>
    </p:spTree>
    <p:extLst>
      <p:ext uri="{BB962C8B-B14F-4D97-AF65-F5344CB8AC3E}">
        <p14:creationId xmlns:p14="http://schemas.microsoft.com/office/powerpoint/2010/main" val="3117323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4F0B7F-1536-557E-6038-CBEF0CB3FB20}"/>
              </a:ext>
            </a:extLst>
          </p:cNvPr>
          <p:cNvSpPr txBox="1"/>
          <p:nvPr/>
        </p:nvSpPr>
        <p:spPr>
          <a:xfrm>
            <a:off x="0" y="2412459"/>
            <a:ext cx="12203528" cy="1754326"/>
          </a:xfrm>
          <a:prstGeom prst="rect">
            <a:avLst/>
          </a:prstGeom>
          <a:noFill/>
        </p:spPr>
        <p:txBody>
          <a:bodyPr wrap="square" rtlCol="0">
            <a:spAutoFit/>
          </a:bodyPr>
          <a:lstStyle/>
          <a:p>
            <a:pPr algn="ctr"/>
            <a:r>
              <a:rPr lang="en-US" sz="5400" b="1" dirty="0">
                <a:solidFill>
                  <a:schemeClr val="tx1">
                    <a:lumMod val="95000"/>
                    <a:lumOff val="5000"/>
                  </a:schemeClr>
                </a:solidFill>
                <a:latin typeface="Century Gothic" panose="020B0502020202020204" pitchFamily="34" charset="0"/>
              </a:rPr>
              <a:t>Cross Validation  -  Evaluating Model Performance </a:t>
            </a:r>
          </a:p>
        </p:txBody>
      </p:sp>
    </p:spTree>
    <p:extLst>
      <p:ext uri="{BB962C8B-B14F-4D97-AF65-F5344CB8AC3E}">
        <p14:creationId xmlns:p14="http://schemas.microsoft.com/office/powerpoint/2010/main" val="394446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xmlns="" id="{700E9090-CAC2-8E9F-3119-F0E1F540FD3F}"/>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5" name="TextBox 4">
            <a:extLst>
              <a:ext uri="{FF2B5EF4-FFF2-40B4-BE49-F238E27FC236}">
                <a16:creationId xmlns:a16="http://schemas.microsoft.com/office/drawing/2014/main" xmlns="" id="{8DCCC7CF-E916-DFC8-542F-0245F1167F63}"/>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6" name="TextBox 5">
            <a:extLst>
              <a:ext uri="{FF2B5EF4-FFF2-40B4-BE49-F238E27FC236}">
                <a16:creationId xmlns:a16="http://schemas.microsoft.com/office/drawing/2014/main" xmlns="" id="{3D92F848-1817-8E86-4F38-E63B467C29F3}"/>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Evaluating Model Performance </a:t>
            </a:r>
          </a:p>
        </p:txBody>
      </p:sp>
      <p:sp>
        <p:nvSpPr>
          <p:cNvPr id="10" name="Rectangle 9">
            <a:extLst>
              <a:ext uri="{FF2B5EF4-FFF2-40B4-BE49-F238E27FC236}">
                <a16:creationId xmlns:a16="http://schemas.microsoft.com/office/drawing/2014/main" xmlns="" id="{0910181B-69EF-3AB2-16AC-1B1F76F6C864}"/>
              </a:ext>
            </a:extLst>
          </p:cNvPr>
          <p:cNvSpPr/>
          <p:nvPr/>
        </p:nvSpPr>
        <p:spPr>
          <a:xfrm>
            <a:off x="466927" y="1027660"/>
            <a:ext cx="1459149" cy="894944"/>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Option #1</a:t>
            </a:r>
          </a:p>
        </p:txBody>
      </p:sp>
      <p:sp>
        <p:nvSpPr>
          <p:cNvPr id="11" name="Rectangle 10">
            <a:extLst>
              <a:ext uri="{FF2B5EF4-FFF2-40B4-BE49-F238E27FC236}">
                <a16:creationId xmlns:a16="http://schemas.microsoft.com/office/drawing/2014/main" xmlns="" id="{02AEB0AC-B29D-C1C5-1EFD-964EB9B7700D}"/>
              </a:ext>
            </a:extLst>
          </p:cNvPr>
          <p:cNvSpPr/>
          <p:nvPr/>
        </p:nvSpPr>
        <p:spPr>
          <a:xfrm>
            <a:off x="466926" y="2083562"/>
            <a:ext cx="1459149" cy="894944"/>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Option #2</a:t>
            </a:r>
          </a:p>
        </p:txBody>
      </p:sp>
      <p:sp>
        <p:nvSpPr>
          <p:cNvPr id="12" name="Rectangle 11">
            <a:extLst>
              <a:ext uri="{FF2B5EF4-FFF2-40B4-BE49-F238E27FC236}">
                <a16:creationId xmlns:a16="http://schemas.microsoft.com/office/drawing/2014/main" xmlns="" id="{00478AA0-A4C8-32F8-9695-B04B1EBDD3EA}"/>
              </a:ext>
            </a:extLst>
          </p:cNvPr>
          <p:cNvSpPr/>
          <p:nvPr/>
        </p:nvSpPr>
        <p:spPr>
          <a:xfrm>
            <a:off x="2000655" y="1027189"/>
            <a:ext cx="8767864" cy="894944"/>
          </a:xfrm>
          <a:prstGeom prst="rect">
            <a:avLst/>
          </a:prstGeom>
          <a:no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latin typeface="Century Gothic" panose="020B0502020202020204" pitchFamily="34" charset="0"/>
              </a:rPr>
              <a:t>For training and testing, we use the same data set </a:t>
            </a:r>
          </a:p>
        </p:txBody>
      </p:sp>
      <p:sp>
        <p:nvSpPr>
          <p:cNvPr id="13" name="Rectangle 12">
            <a:extLst>
              <a:ext uri="{FF2B5EF4-FFF2-40B4-BE49-F238E27FC236}">
                <a16:creationId xmlns:a16="http://schemas.microsoft.com/office/drawing/2014/main" xmlns="" id="{663C4399-6D1D-EF65-4E1F-FA812352D031}"/>
              </a:ext>
            </a:extLst>
          </p:cNvPr>
          <p:cNvSpPr/>
          <p:nvPr/>
        </p:nvSpPr>
        <p:spPr>
          <a:xfrm>
            <a:off x="2000654" y="2083091"/>
            <a:ext cx="8767864" cy="894944"/>
          </a:xfrm>
          <a:prstGeom prst="rect">
            <a:avLst/>
          </a:prstGeom>
          <a:no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latin typeface="Century Gothic" panose="020B0502020202020204" pitchFamily="34" charset="0"/>
              </a:rPr>
              <a:t>For training and testing, split the data set into 70/30, 80/20, or 90/10</a:t>
            </a:r>
          </a:p>
        </p:txBody>
      </p:sp>
      <p:sp>
        <p:nvSpPr>
          <p:cNvPr id="21" name="Rectangle 20">
            <a:extLst>
              <a:ext uri="{FF2B5EF4-FFF2-40B4-BE49-F238E27FC236}">
                <a16:creationId xmlns:a16="http://schemas.microsoft.com/office/drawing/2014/main" xmlns="" id="{BA125F57-27CD-B79D-8F14-D9622FCC5375}"/>
              </a:ext>
            </a:extLst>
          </p:cNvPr>
          <p:cNvSpPr/>
          <p:nvPr/>
        </p:nvSpPr>
        <p:spPr>
          <a:xfrm>
            <a:off x="411766" y="3171815"/>
            <a:ext cx="1459149" cy="894944"/>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Option #3</a:t>
            </a:r>
          </a:p>
        </p:txBody>
      </p:sp>
      <p:sp>
        <p:nvSpPr>
          <p:cNvPr id="22" name="Rectangle 21">
            <a:extLst>
              <a:ext uri="{FF2B5EF4-FFF2-40B4-BE49-F238E27FC236}">
                <a16:creationId xmlns:a16="http://schemas.microsoft.com/office/drawing/2014/main" xmlns="" id="{AAD26DBF-2696-2F6F-0766-65C339112CA3}"/>
              </a:ext>
            </a:extLst>
          </p:cNvPr>
          <p:cNvSpPr/>
          <p:nvPr/>
        </p:nvSpPr>
        <p:spPr>
          <a:xfrm>
            <a:off x="1926075" y="3171815"/>
            <a:ext cx="8767864" cy="894944"/>
          </a:xfrm>
          <a:prstGeom prst="rect">
            <a:avLst/>
          </a:prstGeom>
          <a:no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latin typeface="Century Gothic" panose="020B0502020202020204" pitchFamily="34" charset="0"/>
              </a:rPr>
              <a:t>Cross Validation</a:t>
            </a:r>
          </a:p>
        </p:txBody>
      </p:sp>
      <p:sp>
        <p:nvSpPr>
          <p:cNvPr id="24" name="TextBox 23">
            <a:extLst>
              <a:ext uri="{FF2B5EF4-FFF2-40B4-BE49-F238E27FC236}">
                <a16:creationId xmlns:a16="http://schemas.microsoft.com/office/drawing/2014/main" xmlns="" id="{9B56F38D-EF87-9ED4-B2D3-118EBD6B6CB5}"/>
              </a:ext>
            </a:extLst>
          </p:cNvPr>
          <p:cNvSpPr txBox="1"/>
          <p:nvPr/>
        </p:nvSpPr>
        <p:spPr>
          <a:xfrm>
            <a:off x="3616256" y="4113708"/>
            <a:ext cx="6218407" cy="1477328"/>
          </a:xfrm>
          <a:prstGeom prst="rect">
            <a:avLst/>
          </a:prstGeom>
          <a:noFill/>
          <a:ln w="28575">
            <a:solidFill>
              <a:schemeClr val="bg1">
                <a:lumMod val="50000"/>
              </a:schemeClr>
            </a:solidFill>
          </a:ln>
        </p:spPr>
        <p:txBody>
          <a:bodyPr wrap="square">
            <a:spAutoFit/>
          </a:bodyPr>
          <a:lstStyle/>
          <a:p>
            <a:pPr marL="285750" indent="-285750" algn="l">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K Fold</a:t>
            </a:r>
            <a:endParaRPr lang="en-US" b="0" i="0" dirty="0">
              <a:solidFill>
                <a:srgbClr val="000000"/>
              </a:solidFill>
              <a:effectLst/>
              <a:latin typeface="Century Gothic" panose="020B0502020202020204" pitchFamily="34" charset="0"/>
            </a:endParaRPr>
          </a:p>
          <a:p>
            <a:pPr marL="285750" indent="-285750" algn="l">
              <a:buFont typeface="Arial" panose="020B0604020202020204" pitchFamily="34" charset="0"/>
              <a:buChar char="•"/>
            </a:pPr>
            <a:r>
              <a:rPr lang="en-US" b="0" i="0" dirty="0">
                <a:solidFill>
                  <a:srgbClr val="000000"/>
                </a:solidFill>
                <a:effectLst/>
                <a:latin typeface="Century Gothic" panose="020B0502020202020204" pitchFamily="34" charset="0"/>
              </a:rPr>
              <a:t>Stratified K-Fold</a:t>
            </a:r>
          </a:p>
          <a:p>
            <a:pPr marL="285750" indent="-285750">
              <a:buFont typeface="Arial" panose="020B0604020202020204" pitchFamily="34" charset="0"/>
              <a:buChar char="•"/>
            </a:pPr>
            <a:r>
              <a:rPr lang="en-US" b="0" i="0" dirty="0">
                <a:solidFill>
                  <a:srgbClr val="000000"/>
                </a:solidFill>
                <a:effectLst/>
                <a:latin typeface="Century Gothic" panose="020B0502020202020204" pitchFamily="34" charset="0"/>
              </a:rPr>
              <a:t>Leave-One-Out (LOO)</a:t>
            </a:r>
          </a:p>
          <a:p>
            <a:pPr marL="285750" indent="-285750">
              <a:buFont typeface="Arial" panose="020B0604020202020204" pitchFamily="34" charset="0"/>
              <a:buChar char="•"/>
            </a:pPr>
            <a:r>
              <a:rPr lang="en-US" b="0" i="0" dirty="0">
                <a:solidFill>
                  <a:srgbClr val="000000"/>
                </a:solidFill>
                <a:effectLst/>
                <a:latin typeface="Century Gothic" panose="020B0502020202020204" pitchFamily="34" charset="0"/>
              </a:rPr>
              <a:t>Leave-P-Out (LPO)</a:t>
            </a:r>
          </a:p>
          <a:p>
            <a:pPr marL="285750" indent="-285750">
              <a:buFont typeface="Arial" panose="020B0604020202020204" pitchFamily="34" charset="0"/>
              <a:buChar char="•"/>
            </a:pPr>
            <a:r>
              <a:rPr lang="en-US" b="0" i="0" dirty="0">
                <a:solidFill>
                  <a:srgbClr val="000000"/>
                </a:solidFill>
                <a:effectLst/>
                <a:latin typeface="Century Gothic" panose="020B0502020202020204" pitchFamily="34" charset="0"/>
              </a:rPr>
              <a:t>Shuffle Split</a:t>
            </a:r>
            <a:r>
              <a:rPr lang="en-US" dirty="0">
                <a:solidFill>
                  <a:srgbClr val="000000"/>
                </a:solidFill>
                <a:latin typeface="Century Gothic" panose="020B0502020202020204" pitchFamily="34" charset="0"/>
              </a:rPr>
              <a:t> (</a:t>
            </a:r>
            <a:r>
              <a:rPr lang="en-US" b="0" i="0" dirty="0">
                <a:solidFill>
                  <a:srgbClr val="1F1F1F"/>
                </a:solidFill>
                <a:effectLst/>
                <a:latin typeface="Century Gothic" panose="020B0502020202020204" pitchFamily="34" charset="0"/>
              </a:rPr>
              <a:t>Monte Carlo cross-validation</a:t>
            </a:r>
            <a:r>
              <a:rPr lang="en-US" dirty="0">
                <a:solidFill>
                  <a:srgbClr val="000000"/>
                </a:solidFill>
                <a:latin typeface="Century Gothic" panose="020B0502020202020204" pitchFamily="34" charset="0"/>
              </a:rPr>
              <a:t>)</a:t>
            </a:r>
            <a:endParaRPr lang="en-US"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21432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xmlns="" id="{700E9090-CAC2-8E9F-3119-F0E1F540FD3F}"/>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5" name="TextBox 4">
            <a:extLst>
              <a:ext uri="{FF2B5EF4-FFF2-40B4-BE49-F238E27FC236}">
                <a16:creationId xmlns:a16="http://schemas.microsoft.com/office/drawing/2014/main" xmlns="" id="{8DCCC7CF-E916-DFC8-542F-0245F1167F63}"/>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6" name="TextBox 5">
            <a:extLst>
              <a:ext uri="{FF2B5EF4-FFF2-40B4-BE49-F238E27FC236}">
                <a16:creationId xmlns:a16="http://schemas.microsoft.com/office/drawing/2014/main" xmlns="" id="{3D92F848-1817-8E86-4F38-E63B467C29F3}"/>
              </a:ext>
            </a:extLst>
          </p:cNvPr>
          <p:cNvSpPr txBox="1"/>
          <p:nvPr/>
        </p:nvSpPr>
        <p:spPr>
          <a:xfrm>
            <a:off x="-20320" y="6478923"/>
            <a:ext cx="2323322" cy="253916"/>
          </a:xfrm>
          <a:prstGeom prst="rect">
            <a:avLst/>
          </a:prstGeom>
          <a:noFill/>
        </p:spPr>
        <p:txBody>
          <a:bodyPr wrap="square" rtlCol="0">
            <a:spAutoFit/>
          </a:bodyPr>
          <a:lstStyle/>
          <a:p>
            <a:pPr algn="ctr"/>
            <a:r>
              <a:rPr lang="en-US" sz="105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Evaluating Model Performance </a:t>
            </a:r>
          </a:p>
        </p:txBody>
      </p:sp>
      <p:sp>
        <p:nvSpPr>
          <p:cNvPr id="7" name="Rectangle 6">
            <a:extLst>
              <a:ext uri="{FF2B5EF4-FFF2-40B4-BE49-F238E27FC236}">
                <a16:creationId xmlns:a16="http://schemas.microsoft.com/office/drawing/2014/main" xmlns="" id="{8F097AC6-AC08-B607-1D31-F16EFC110E0C}"/>
              </a:ext>
            </a:extLst>
          </p:cNvPr>
          <p:cNvSpPr/>
          <p:nvPr/>
        </p:nvSpPr>
        <p:spPr>
          <a:xfrm>
            <a:off x="1264596" y="982495"/>
            <a:ext cx="9455285" cy="330735"/>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Data Set </a:t>
            </a:r>
          </a:p>
        </p:txBody>
      </p:sp>
      <p:sp>
        <p:nvSpPr>
          <p:cNvPr id="8" name="Rectangle 7">
            <a:extLst>
              <a:ext uri="{FF2B5EF4-FFF2-40B4-BE49-F238E27FC236}">
                <a16:creationId xmlns:a16="http://schemas.microsoft.com/office/drawing/2014/main" xmlns="" id="{B0F55F2E-183C-58D7-7831-911DC152F49A}"/>
              </a:ext>
            </a:extLst>
          </p:cNvPr>
          <p:cNvSpPr/>
          <p:nvPr/>
        </p:nvSpPr>
        <p:spPr>
          <a:xfrm>
            <a:off x="1264595" y="1329440"/>
            <a:ext cx="9455285" cy="330735"/>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1000 Records </a:t>
            </a:r>
          </a:p>
        </p:txBody>
      </p:sp>
      <p:sp>
        <p:nvSpPr>
          <p:cNvPr id="14" name="Rectangle 13">
            <a:extLst>
              <a:ext uri="{FF2B5EF4-FFF2-40B4-BE49-F238E27FC236}">
                <a16:creationId xmlns:a16="http://schemas.microsoft.com/office/drawing/2014/main" xmlns="" id="{BD37BFDB-990D-7FE7-8751-F783EE036B51}"/>
              </a:ext>
            </a:extLst>
          </p:cNvPr>
          <p:cNvSpPr/>
          <p:nvPr/>
        </p:nvSpPr>
        <p:spPr>
          <a:xfrm>
            <a:off x="1141341" y="758757"/>
            <a:ext cx="9786063" cy="1186774"/>
          </a:xfrm>
          <a:prstGeom prst="rect">
            <a:avLst/>
          </a:prstGeom>
          <a:noFill/>
          <a:ln w="571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5" name="Rectangle 14">
            <a:extLst>
              <a:ext uri="{FF2B5EF4-FFF2-40B4-BE49-F238E27FC236}">
                <a16:creationId xmlns:a16="http://schemas.microsoft.com/office/drawing/2014/main" xmlns="" id="{FA6E8E9C-6B2C-471E-5C79-21C87EB944EE}"/>
              </a:ext>
            </a:extLst>
          </p:cNvPr>
          <p:cNvSpPr/>
          <p:nvPr/>
        </p:nvSpPr>
        <p:spPr>
          <a:xfrm>
            <a:off x="1264596" y="2445495"/>
            <a:ext cx="6896911"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Training Data Set </a:t>
            </a:r>
          </a:p>
        </p:txBody>
      </p:sp>
      <p:sp>
        <p:nvSpPr>
          <p:cNvPr id="16" name="Rectangle 15">
            <a:extLst>
              <a:ext uri="{FF2B5EF4-FFF2-40B4-BE49-F238E27FC236}">
                <a16:creationId xmlns:a16="http://schemas.microsoft.com/office/drawing/2014/main" xmlns="" id="{87571D4A-6AE7-DA41-B0A6-115418A33389}"/>
              </a:ext>
            </a:extLst>
          </p:cNvPr>
          <p:cNvSpPr/>
          <p:nvPr/>
        </p:nvSpPr>
        <p:spPr>
          <a:xfrm>
            <a:off x="1264595" y="2792440"/>
            <a:ext cx="6896911"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700 Records </a:t>
            </a:r>
          </a:p>
        </p:txBody>
      </p:sp>
      <p:sp>
        <p:nvSpPr>
          <p:cNvPr id="17" name="Rectangle 16">
            <a:extLst>
              <a:ext uri="{FF2B5EF4-FFF2-40B4-BE49-F238E27FC236}">
                <a16:creationId xmlns:a16="http://schemas.microsoft.com/office/drawing/2014/main" xmlns="" id="{AD8AB5DE-55D9-4D50-961F-8D1A16349C2D}"/>
              </a:ext>
            </a:extLst>
          </p:cNvPr>
          <p:cNvSpPr/>
          <p:nvPr/>
        </p:nvSpPr>
        <p:spPr>
          <a:xfrm>
            <a:off x="1141341" y="2221757"/>
            <a:ext cx="9786063" cy="1186774"/>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entury Gothic" panose="020B0502020202020204" pitchFamily="34" charset="0"/>
            </a:endParaRPr>
          </a:p>
        </p:txBody>
      </p:sp>
      <p:sp>
        <p:nvSpPr>
          <p:cNvPr id="18" name="Rectangle 17">
            <a:extLst>
              <a:ext uri="{FF2B5EF4-FFF2-40B4-BE49-F238E27FC236}">
                <a16:creationId xmlns:a16="http://schemas.microsoft.com/office/drawing/2014/main" xmlns="" id="{78A6934A-23F7-9092-70D5-97EB0B293E9D}"/>
              </a:ext>
            </a:extLst>
          </p:cNvPr>
          <p:cNvSpPr/>
          <p:nvPr/>
        </p:nvSpPr>
        <p:spPr>
          <a:xfrm>
            <a:off x="8168782" y="2445495"/>
            <a:ext cx="2551100"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Test Data Set </a:t>
            </a:r>
          </a:p>
        </p:txBody>
      </p:sp>
      <p:sp>
        <p:nvSpPr>
          <p:cNvPr id="19" name="Rectangle 18">
            <a:extLst>
              <a:ext uri="{FF2B5EF4-FFF2-40B4-BE49-F238E27FC236}">
                <a16:creationId xmlns:a16="http://schemas.microsoft.com/office/drawing/2014/main" xmlns="" id="{CFE05460-77FD-A3CB-0F93-C955F4F0DDFA}"/>
              </a:ext>
            </a:extLst>
          </p:cNvPr>
          <p:cNvSpPr/>
          <p:nvPr/>
        </p:nvSpPr>
        <p:spPr>
          <a:xfrm>
            <a:off x="8168781" y="2792440"/>
            <a:ext cx="2551100"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300 Records </a:t>
            </a:r>
          </a:p>
        </p:txBody>
      </p:sp>
      <p:sp>
        <p:nvSpPr>
          <p:cNvPr id="20" name="Rectangle 19">
            <a:extLst>
              <a:ext uri="{FF2B5EF4-FFF2-40B4-BE49-F238E27FC236}">
                <a16:creationId xmlns:a16="http://schemas.microsoft.com/office/drawing/2014/main" xmlns="" id="{E8ECCE34-6BD4-3810-4C77-40507F9BA7EF}"/>
              </a:ext>
            </a:extLst>
          </p:cNvPr>
          <p:cNvSpPr/>
          <p:nvPr/>
        </p:nvSpPr>
        <p:spPr>
          <a:xfrm>
            <a:off x="1264596" y="3914303"/>
            <a:ext cx="6896911"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Training Data Set </a:t>
            </a:r>
          </a:p>
        </p:txBody>
      </p:sp>
      <p:sp>
        <p:nvSpPr>
          <p:cNvPr id="23" name="Rectangle 22">
            <a:extLst>
              <a:ext uri="{FF2B5EF4-FFF2-40B4-BE49-F238E27FC236}">
                <a16:creationId xmlns:a16="http://schemas.microsoft.com/office/drawing/2014/main" xmlns="" id="{81DB6A85-415D-BFBF-04A1-9C5E72A8CE6C}"/>
              </a:ext>
            </a:extLst>
          </p:cNvPr>
          <p:cNvSpPr/>
          <p:nvPr/>
        </p:nvSpPr>
        <p:spPr>
          <a:xfrm>
            <a:off x="1264595" y="4261248"/>
            <a:ext cx="6896911"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700 Records </a:t>
            </a:r>
          </a:p>
        </p:txBody>
      </p:sp>
      <p:sp>
        <p:nvSpPr>
          <p:cNvPr id="24" name="Rectangle 23">
            <a:extLst>
              <a:ext uri="{FF2B5EF4-FFF2-40B4-BE49-F238E27FC236}">
                <a16:creationId xmlns:a16="http://schemas.microsoft.com/office/drawing/2014/main" xmlns="" id="{C4E4F6C2-F100-0F1F-6A51-605BC0132E82}"/>
              </a:ext>
            </a:extLst>
          </p:cNvPr>
          <p:cNvSpPr/>
          <p:nvPr/>
        </p:nvSpPr>
        <p:spPr>
          <a:xfrm>
            <a:off x="1141341" y="3690565"/>
            <a:ext cx="9786063" cy="1186774"/>
          </a:xfrm>
          <a:prstGeom prst="rect">
            <a:avLst/>
          </a:prstGeom>
          <a:noFill/>
          <a:ln w="5715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entury Gothic" panose="020B0502020202020204" pitchFamily="34" charset="0"/>
            </a:endParaRPr>
          </a:p>
        </p:txBody>
      </p:sp>
      <p:sp>
        <p:nvSpPr>
          <p:cNvPr id="25" name="Rectangle 24">
            <a:extLst>
              <a:ext uri="{FF2B5EF4-FFF2-40B4-BE49-F238E27FC236}">
                <a16:creationId xmlns:a16="http://schemas.microsoft.com/office/drawing/2014/main" xmlns="" id="{548D6016-8637-A769-A8A9-97AF10E2E1AF}"/>
              </a:ext>
            </a:extLst>
          </p:cNvPr>
          <p:cNvSpPr/>
          <p:nvPr/>
        </p:nvSpPr>
        <p:spPr>
          <a:xfrm>
            <a:off x="8168782" y="3914303"/>
            <a:ext cx="2551100"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Test Data Set </a:t>
            </a:r>
          </a:p>
        </p:txBody>
      </p:sp>
      <p:sp>
        <p:nvSpPr>
          <p:cNvPr id="26" name="Rectangle 25">
            <a:extLst>
              <a:ext uri="{FF2B5EF4-FFF2-40B4-BE49-F238E27FC236}">
                <a16:creationId xmlns:a16="http://schemas.microsoft.com/office/drawing/2014/main" xmlns="" id="{0902EBDE-EA87-83C3-985F-4ED5F0746BE9}"/>
              </a:ext>
            </a:extLst>
          </p:cNvPr>
          <p:cNvSpPr/>
          <p:nvPr/>
        </p:nvSpPr>
        <p:spPr>
          <a:xfrm>
            <a:off x="8168781" y="4261248"/>
            <a:ext cx="2551100" cy="330735"/>
          </a:xfrm>
          <a:prstGeom prst="rect">
            <a:avLst/>
          </a:prstGeom>
          <a:noFill/>
          <a:ln w="190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entury Gothic" panose="020B0502020202020204" pitchFamily="34" charset="0"/>
              </a:rPr>
              <a:t>300 Records </a:t>
            </a:r>
          </a:p>
        </p:txBody>
      </p:sp>
      <p:sp>
        <p:nvSpPr>
          <p:cNvPr id="27" name="Rectangle 26">
            <a:extLst>
              <a:ext uri="{FF2B5EF4-FFF2-40B4-BE49-F238E27FC236}">
                <a16:creationId xmlns:a16="http://schemas.microsoft.com/office/drawing/2014/main" xmlns="" id="{5C1FF0B2-CA43-AD3E-81A4-55A193A7D8E9}"/>
              </a:ext>
            </a:extLst>
          </p:cNvPr>
          <p:cNvSpPr/>
          <p:nvPr/>
        </p:nvSpPr>
        <p:spPr>
          <a:xfrm>
            <a:off x="5982511" y="4245038"/>
            <a:ext cx="2178995" cy="346945"/>
          </a:xfrm>
          <a:prstGeom prst="rect">
            <a:avLst/>
          </a:prstGeom>
          <a:noFill/>
          <a:ln w="38100">
            <a:solidFill>
              <a:srgbClr val="2128B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latin typeface="Century Gothic" panose="020B0502020202020204" pitchFamily="34" charset="0"/>
            </a:endParaRPr>
          </a:p>
        </p:txBody>
      </p:sp>
      <p:sp>
        <p:nvSpPr>
          <p:cNvPr id="28" name="TextBox 27">
            <a:extLst>
              <a:ext uri="{FF2B5EF4-FFF2-40B4-BE49-F238E27FC236}">
                <a16:creationId xmlns:a16="http://schemas.microsoft.com/office/drawing/2014/main" xmlns="" id="{1DE150D8-91F4-FD11-8C80-EA49E1A87450}"/>
              </a:ext>
            </a:extLst>
          </p:cNvPr>
          <p:cNvSpPr txBox="1"/>
          <p:nvPr/>
        </p:nvSpPr>
        <p:spPr>
          <a:xfrm>
            <a:off x="6096000" y="4286656"/>
            <a:ext cx="1865258" cy="338554"/>
          </a:xfrm>
          <a:prstGeom prst="rect">
            <a:avLst/>
          </a:prstGeom>
          <a:noFill/>
          <a:ln w="38100">
            <a:noFill/>
          </a:ln>
        </p:spPr>
        <p:txBody>
          <a:bodyPr wrap="square" rtlCol="0">
            <a:spAutoFit/>
          </a:bodyPr>
          <a:lstStyle/>
          <a:p>
            <a:r>
              <a:rPr lang="en-US" sz="1600" b="1" dirty="0">
                <a:latin typeface="Century Gothic" panose="020B0502020202020204" pitchFamily="34" charset="0"/>
              </a:rPr>
              <a:t>Validation Set</a:t>
            </a:r>
          </a:p>
        </p:txBody>
      </p:sp>
      <p:sp>
        <p:nvSpPr>
          <p:cNvPr id="29" name="Arrow: Right 28">
            <a:extLst>
              <a:ext uri="{FF2B5EF4-FFF2-40B4-BE49-F238E27FC236}">
                <a16:creationId xmlns:a16="http://schemas.microsoft.com/office/drawing/2014/main" xmlns="" id="{199242F2-F13C-23AA-73E4-77C111C5A886}"/>
              </a:ext>
            </a:extLst>
          </p:cNvPr>
          <p:cNvSpPr/>
          <p:nvPr/>
        </p:nvSpPr>
        <p:spPr>
          <a:xfrm>
            <a:off x="1141341" y="5051053"/>
            <a:ext cx="2720541" cy="858969"/>
          </a:xfrm>
          <a:prstGeom prst="rightArrow">
            <a:avLst/>
          </a:prstGeom>
          <a:noFill/>
          <a:ln w="381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The training, tuning, and evaluation process </a:t>
            </a:r>
          </a:p>
        </p:txBody>
      </p:sp>
      <p:sp>
        <p:nvSpPr>
          <p:cNvPr id="30" name="Arrow: Right 29">
            <a:extLst>
              <a:ext uri="{FF2B5EF4-FFF2-40B4-BE49-F238E27FC236}">
                <a16:creationId xmlns:a16="http://schemas.microsoft.com/office/drawing/2014/main" xmlns="" id="{78D8E7F0-F840-7F20-735C-D6E1340F9D71}"/>
              </a:ext>
            </a:extLst>
          </p:cNvPr>
          <p:cNvSpPr/>
          <p:nvPr/>
        </p:nvSpPr>
        <p:spPr>
          <a:xfrm rot="10800000">
            <a:off x="5448240" y="5051053"/>
            <a:ext cx="2720541" cy="858969"/>
          </a:xfrm>
          <a:prstGeom prst="rightArrow">
            <a:avLst/>
          </a:prstGeom>
          <a:noFill/>
          <a:ln w="381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95000"/>
                  <a:lumOff val="5000"/>
                </a:schemeClr>
              </a:solidFill>
              <a:latin typeface="Century Gothic" panose="020B0502020202020204" pitchFamily="34" charset="0"/>
            </a:endParaRPr>
          </a:p>
        </p:txBody>
      </p:sp>
      <p:sp>
        <p:nvSpPr>
          <p:cNvPr id="31" name="TextBox 30">
            <a:extLst>
              <a:ext uri="{FF2B5EF4-FFF2-40B4-BE49-F238E27FC236}">
                <a16:creationId xmlns:a16="http://schemas.microsoft.com/office/drawing/2014/main" xmlns="" id="{2210F3DF-29E7-1CCF-942E-50ADE1E7AD6B}"/>
              </a:ext>
            </a:extLst>
          </p:cNvPr>
          <p:cNvSpPr txBox="1"/>
          <p:nvPr/>
        </p:nvSpPr>
        <p:spPr>
          <a:xfrm>
            <a:off x="5688660" y="5238646"/>
            <a:ext cx="2519152" cy="646331"/>
          </a:xfrm>
          <a:prstGeom prst="rect">
            <a:avLst/>
          </a:prstGeom>
          <a:noFill/>
          <a:ln>
            <a:noFill/>
          </a:ln>
        </p:spPr>
        <p:txBody>
          <a:bodyPr wrap="square" rtlCol="0">
            <a:spAutoFit/>
          </a:bodyPr>
          <a:lstStyle/>
          <a:p>
            <a:r>
              <a:rPr lang="en-US" sz="1200" dirty="0">
                <a:solidFill>
                  <a:schemeClr val="tx1">
                    <a:lumMod val="95000"/>
                    <a:lumOff val="5000"/>
                  </a:schemeClr>
                </a:solidFill>
                <a:latin typeface="Century Gothic" panose="020B0502020202020204" pitchFamily="34" charset="0"/>
              </a:rPr>
              <a:t>The training, tuning, and evaluation process </a:t>
            </a:r>
          </a:p>
          <a:p>
            <a:endParaRPr lang="en-US" sz="1200" dirty="0">
              <a:latin typeface="Century Gothic" panose="020B0502020202020204" pitchFamily="34" charset="0"/>
            </a:endParaRPr>
          </a:p>
        </p:txBody>
      </p:sp>
      <p:sp>
        <p:nvSpPr>
          <p:cNvPr id="32" name="Rectangle 31">
            <a:extLst>
              <a:ext uri="{FF2B5EF4-FFF2-40B4-BE49-F238E27FC236}">
                <a16:creationId xmlns:a16="http://schemas.microsoft.com/office/drawing/2014/main" xmlns="" id="{A781EDCB-414D-F4C9-B978-7715077E67B2}"/>
              </a:ext>
            </a:extLst>
          </p:cNvPr>
          <p:cNvSpPr/>
          <p:nvPr/>
        </p:nvSpPr>
        <p:spPr>
          <a:xfrm>
            <a:off x="3861882" y="5051053"/>
            <a:ext cx="1586357" cy="1019007"/>
          </a:xfrm>
          <a:prstGeom prst="rect">
            <a:avLst/>
          </a:prstGeom>
          <a:noFill/>
          <a:ln w="381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Learning </a:t>
            </a:r>
          </a:p>
          <a:p>
            <a:pPr algn="ctr"/>
            <a:r>
              <a:rPr lang="en-US" sz="1200" dirty="0">
                <a:solidFill>
                  <a:schemeClr val="tx1">
                    <a:lumMod val="95000"/>
                    <a:lumOff val="5000"/>
                  </a:schemeClr>
                </a:solidFill>
                <a:latin typeface="Century Gothic" panose="020B0502020202020204" pitchFamily="34" charset="0"/>
              </a:rPr>
              <a:t>Algorithm</a:t>
            </a:r>
          </a:p>
          <a:p>
            <a:pPr algn="ctr"/>
            <a:r>
              <a:rPr lang="en-US" sz="1200" dirty="0">
                <a:solidFill>
                  <a:schemeClr val="tx1">
                    <a:lumMod val="95000"/>
                    <a:lumOff val="5000"/>
                  </a:schemeClr>
                </a:solidFill>
                <a:latin typeface="Century Gothic" panose="020B0502020202020204" pitchFamily="34" charset="0"/>
              </a:rPr>
              <a:t> </a:t>
            </a:r>
          </a:p>
        </p:txBody>
      </p:sp>
      <p:sp>
        <p:nvSpPr>
          <p:cNvPr id="33" name="Rectangle 32">
            <a:extLst>
              <a:ext uri="{FF2B5EF4-FFF2-40B4-BE49-F238E27FC236}">
                <a16:creationId xmlns:a16="http://schemas.microsoft.com/office/drawing/2014/main" xmlns="" id="{9FAEF5BB-046A-4163-CFDC-9D660DD5D686}"/>
              </a:ext>
            </a:extLst>
          </p:cNvPr>
          <p:cNvSpPr/>
          <p:nvPr/>
        </p:nvSpPr>
        <p:spPr>
          <a:xfrm>
            <a:off x="3869903" y="5749045"/>
            <a:ext cx="1586357" cy="1019007"/>
          </a:xfrm>
          <a:prstGeom prst="rect">
            <a:avLst/>
          </a:prstGeom>
          <a:noFill/>
          <a:ln w="381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95000"/>
                  <a:lumOff val="5000"/>
                </a:schemeClr>
              </a:solidFill>
              <a:latin typeface="Century Gothic" panose="020B0502020202020204" pitchFamily="34" charset="0"/>
            </a:endParaRPr>
          </a:p>
          <a:p>
            <a:pPr algn="ctr"/>
            <a:r>
              <a:rPr lang="en-US" sz="1200" dirty="0">
                <a:solidFill>
                  <a:schemeClr val="tx1">
                    <a:lumMod val="95000"/>
                    <a:lumOff val="5000"/>
                  </a:schemeClr>
                </a:solidFill>
                <a:latin typeface="Century Gothic" panose="020B0502020202020204" pitchFamily="34" charset="0"/>
              </a:rPr>
              <a:t>Model Outcome</a:t>
            </a:r>
          </a:p>
        </p:txBody>
      </p:sp>
    </p:spTree>
    <p:extLst>
      <p:ext uri="{BB962C8B-B14F-4D97-AF65-F5344CB8AC3E}">
        <p14:creationId xmlns:p14="http://schemas.microsoft.com/office/powerpoint/2010/main" val="198259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dirty="0">
                <a:solidFill>
                  <a:schemeClr val="tx1">
                    <a:lumMod val="95000"/>
                    <a:lumOff val="5000"/>
                  </a:schemeClr>
                </a:solidFill>
                <a:latin typeface="Century Gothic" panose="020B0502020202020204" pitchFamily="34" charset="0"/>
              </a:rPr>
              <a:t>Cross Validation  -  </a:t>
            </a:r>
            <a:r>
              <a:rPr lang="en-US" sz="2800" b="1" dirty="0">
                <a:solidFill>
                  <a:schemeClr val="tx1">
                    <a:lumMod val="95000"/>
                    <a:lumOff val="5000"/>
                  </a:schemeClr>
                </a:solidFill>
                <a:latin typeface="Century Gothic" panose="020B0502020202020204" pitchFamily="34" charset="0"/>
              </a:rPr>
              <a:t>K Fold</a:t>
            </a:r>
            <a:endParaRPr lang="en-US" sz="2800" b="1" i="0" dirty="0">
              <a:solidFill>
                <a:srgbClr val="000000"/>
              </a:solidFill>
              <a:effectLst/>
              <a:latin typeface="Century Gothic" panose="020B0502020202020204" pitchFamily="34" charset="0"/>
            </a:endParaRPr>
          </a:p>
          <a:p>
            <a:pPr algn="ctr"/>
            <a:endParaRPr lang="en-US" sz="2800" dirty="0">
              <a:solidFill>
                <a:schemeClr val="tx1">
                  <a:lumMod val="95000"/>
                  <a:lumOff val="5000"/>
                </a:schemeClr>
              </a:solidFill>
              <a:latin typeface="Century Gothic" panose="020B0502020202020204" pitchFamily="34" charset="0"/>
            </a:endParaRPr>
          </a:p>
        </p:txBody>
      </p:sp>
      <p:sp>
        <p:nvSpPr>
          <p:cNvPr id="7" name="Rectangle 6">
            <a:extLst>
              <a:ext uri="{FF2B5EF4-FFF2-40B4-BE49-F238E27FC236}">
                <a16:creationId xmlns:a16="http://schemas.microsoft.com/office/drawing/2014/main" xmlns="" id="{F9542CD0-0317-4BB1-978B-563F5214092F}"/>
              </a:ext>
            </a:extLst>
          </p:cNvPr>
          <p:cNvSpPr/>
          <p:nvPr/>
        </p:nvSpPr>
        <p:spPr>
          <a:xfrm>
            <a:off x="2284637" y="1171539"/>
            <a:ext cx="1441055" cy="772887"/>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Fold 1</a:t>
            </a:r>
          </a:p>
        </p:txBody>
      </p:sp>
      <p:sp>
        <p:nvSpPr>
          <p:cNvPr id="8" name="Rectangle 7">
            <a:extLst>
              <a:ext uri="{FF2B5EF4-FFF2-40B4-BE49-F238E27FC236}">
                <a16:creationId xmlns:a16="http://schemas.microsoft.com/office/drawing/2014/main" xmlns="" id="{0DE0D6ED-C8B4-3DC5-9929-8177297BEB08}"/>
              </a:ext>
            </a:extLst>
          </p:cNvPr>
          <p:cNvSpPr/>
          <p:nvPr/>
        </p:nvSpPr>
        <p:spPr>
          <a:xfrm>
            <a:off x="2284637" y="1944426"/>
            <a:ext cx="1441055" cy="772887"/>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Fold 1</a:t>
            </a:r>
          </a:p>
        </p:txBody>
      </p:sp>
      <p:sp>
        <p:nvSpPr>
          <p:cNvPr id="14" name="Rectangle 13">
            <a:extLst>
              <a:ext uri="{FF2B5EF4-FFF2-40B4-BE49-F238E27FC236}">
                <a16:creationId xmlns:a16="http://schemas.microsoft.com/office/drawing/2014/main" xmlns="" id="{DF68F090-153F-AEFA-03B2-9CE9F7AF57AC}"/>
              </a:ext>
            </a:extLst>
          </p:cNvPr>
          <p:cNvSpPr/>
          <p:nvPr/>
        </p:nvSpPr>
        <p:spPr>
          <a:xfrm>
            <a:off x="2284637" y="2687648"/>
            <a:ext cx="1441055" cy="772887"/>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Fold 3</a:t>
            </a:r>
          </a:p>
        </p:txBody>
      </p:sp>
      <p:sp>
        <p:nvSpPr>
          <p:cNvPr id="15" name="Rectangle 14">
            <a:extLst>
              <a:ext uri="{FF2B5EF4-FFF2-40B4-BE49-F238E27FC236}">
                <a16:creationId xmlns:a16="http://schemas.microsoft.com/office/drawing/2014/main" xmlns="" id="{64301E69-9E84-8DB0-FFB7-6525A1DA5018}"/>
              </a:ext>
            </a:extLst>
          </p:cNvPr>
          <p:cNvSpPr/>
          <p:nvPr/>
        </p:nvSpPr>
        <p:spPr>
          <a:xfrm>
            <a:off x="2284637" y="3460535"/>
            <a:ext cx="1441055" cy="772887"/>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Fold 4</a:t>
            </a:r>
          </a:p>
        </p:txBody>
      </p:sp>
      <p:sp>
        <p:nvSpPr>
          <p:cNvPr id="16" name="Rectangle 15">
            <a:extLst>
              <a:ext uri="{FF2B5EF4-FFF2-40B4-BE49-F238E27FC236}">
                <a16:creationId xmlns:a16="http://schemas.microsoft.com/office/drawing/2014/main" xmlns="" id="{A8222E06-36BC-AA82-B5D0-6498A65B718B}"/>
              </a:ext>
            </a:extLst>
          </p:cNvPr>
          <p:cNvSpPr/>
          <p:nvPr/>
        </p:nvSpPr>
        <p:spPr>
          <a:xfrm>
            <a:off x="2275845" y="4241528"/>
            <a:ext cx="1441055" cy="772887"/>
          </a:xfrm>
          <a:prstGeom prst="rect">
            <a:avLst/>
          </a:prstGeom>
          <a:no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Fold 5</a:t>
            </a:r>
          </a:p>
        </p:txBody>
      </p:sp>
      <p:sp>
        <p:nvSpPr>
          <p:cNvPr id="17" name="Rectangle 16">
            <a:extLst>
              <a:ext uri="{FF2B5EF4-FFF2-40B4-BE49-F238E27FC236}">
                <a16:creationId xmlns:a16="http://schemas.microsoft.com/office/drawing/2014/main" xmlns="" id="{AB2BFB4E-5C60-DA54-BC17-0C8DE4A21480}"/>
              </a:ext>
            </a:extLst>
          </p:cNvPr>
          <p:cNvSpPr/>
          <p:nvPr/>
        </p:nvSpPr>
        <p:spPr>
          <a:xfrm>
            <a:off x="201036" y="1175943"/>
            <a:ext cx="1773406" cy="3819023"/>
          </a:xfrm>
          <a:prstGeom prst="rect">
            <a:avLst/>
          </a:prstGeom>
          <a:no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Data Set</a:t>
            </a:r>
          </a:p>
          <a:p>
            <a:pPr algn="ctr"/>
            <a:endParaRPr lang="en-US" dirty="0">
              <a:solidFill>
                <a:schemeClr val="tx1">
                  <a:lumMod val="95000"/>
                  <a:lumOff val="5000"/>
                </a:schemeClr>
              </a:solidFill>
              <a:latin typeface="Century Gothic" panose="020B0502020202020204" pitchFamily="34" charset="0"/>
            </a:endParaRPr>
          </a:p>
          <a:p>
            <a:pPr algn="ctr"/>
            <a:r>
              <a:rPr lang="en-US" dirty="0">
                <a:solidFill>
                  <a:schemeClr val="tx1">
                    <a:lumMod val="95000"/>
                    <a:lumOff val="5000"/>
                  </a:schemeClr>
                </a:solidFill>
                <a:latin typeface="Century Gothic" panose="020B0502020202020204" pitchFamily="34" charset="0"/>
              </a:rPr>
              <a:t>(for Training and Testing the Model)</a:t>
            </a:r>
          </a:p>
        </p:txBody>
      </p:sp>
      <p:sp>
        <p:nvSpPr>
          <p:cNvPr id="18" name="Rectangle 17">
            <a:extLst>
              <a:ext uri="{FF2B5EF4-FFF2-40B4-BE49-F238E27FC236}">
                <a16:creationId xmlns:a16="http://schemas.microsoft.com/office/drawing/2014/main" xmlns="" id="{5A34FCF8-7529-67D3-7CDE-57440547E31E}"/>
              </a:ext>
            </a:extLst>
          </p:cNvPr>
          <p:cNvSpPr/>
          <p:nvPr/>
        </p:nvSpPr>
        <p:spPr>
          <a:xfrm>
            <a:off x="4118717" y="1171539"/>
            <a:ext cx="1441055" cy="772887"/>
          </a:xfrm>
          <a:prstGeom prst="rect">
            <a:avLst/>
          </a:prstGeom>
          <a:solidFill>
            <a:schemeClr val="accent2">
              <a:lumMod val="60000"/>
              <a:lumOff val="4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Test</a:t>
            </a:r>
          </a:p>
        </p:txBody>
      </p:sp>
      <p:sp>
        <p:nvSpPr>
          <p:cNvPr id="19" name="Rectangle 18">
            <a:extLst>
              <a:ext uri="{FF2B5EF4-FFF2-40B4-BE49-F238E27FC236}">
                <a16:creationId xmlns:a16="http://schemas.microsoft.com/office/drawing/2014/main" xmlns="" id="{B80305F4-2BD6-8153-B5EC-E19809A0EC46}"/>
              </a:ext>
            </a:extLst>
          </p:cNvPr>
          <p:cNvSpPr/>
          <p:nvPr/>
        </p:nvSpPr>
        <p:spPr>
          <a:xfrm>
            <a:off x="4118717" y="194442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0" name="Rectangle 19">
            <a:extLst>
              <a:ext uri="{FF2B5EF4-FFF2-40B4-BE49-F238E27FC236}">
                <a16:creationId xmlns:a16="http://schemas.microsoft.com/office/drawing/2014/main" xmlns="" id="{7B56FDB5-EC07-C8C3-D8BD-EB9C38A18955}"/>
              </a:ext>
            </a:extLst>
          </p:cNvPr>
          <p:cNvSpPr/>
          <p:nvPr/>
        </p:nvSpPr>
        <p:spPr>
          <a:xfrm>
            <a:off x="4118717" y="2687648"/>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3" name="Rectangle 22">
            <a:extLst>
              <a:ext uri="{FF2B5EF4-FFF2-40B4-BE49-F238E27FC236}">
                <a16:creationId xmlns:a16="http://schemas.microsoft.com/office/drawing/2014/main" xmlns="" id="{692287A6-C53E-EA7B-203A-53D41EAA2CC0}"/>
              </a:ext>
            </a:extLst>
          </p:cNvPr>
          <p:cNvSpPr/>
          <p:nvPr/>
        </p:nvSpPr>
        <p:spPr>
          <a:xfrm>
            <a:off x="4118717" y="3460535"/>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4" name="Rectangle 23">
            <a:extLst>
              <a:ext uri="{FF2B5EF4-FFF2-40B4-BE49-F238E27FC236}">
                <a16:creationId xmlns:a16="http://schemas.microsoft.com/office/drawing/2014/main" xmlns="" id="{71A3AE6F-83AF-7DE3-354E-AB4FB246DB51}"/>
              </a:ext>
            </a:extLst>
          </p:cNvPr>
          <p:cNvSpPr/>
          <p:nvPr/>
        </p:nvSpPr>
        <p:spPr>
          <a:xfrm>
            <a:off x="4109925" y="4241528"/>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5" name="Rectangle 24">
            <a:extLst>
              <a:ext uri="{FF2B5EF4-FFF2-40B4-BE49-F238E27FC236}">
                <a16:creationId xmlns:a16="http://schemas.microsoft.com/office/drawing/2014/main" xmlns="" id="{21CAC9FA-9338-ECD6-11C0-056ECCC13B59}"/>
              </a:ext>
            </a:extLst>
          </p:cNvPr>
          <p:cNvSpPr/>
          <p:nvPr/>
        </p:nvSpPr>
        <p:spPr>
          <a:xfrm>
            <a:off x="5710811" y="1152090"/>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6" name="Rectangle 25">
            <a:extLst>
              <a:ext uri="{FF2B5EF4-FFF2-40B4-BE49-F238E27FC236}">
                <a16:creationId xmlns:a16="http://schemas.microsoft.com/office/drawing/2014/main" xmlns="" id="{056963E7-1BFB-1202-440A-BBCDFE3A7996}"/>
              </a:ext>
            </a:extLst>
          </p:cNvPr>
          <p:cNvSpPr/>
          <p:nvPr/>
        </p:nvSpPr>
        <p:spPr>
          <a:xfrm>
            <a:off x="5710811" y="1924977"/>
            <a:ext cx="1441055" cy="772887"/>
          </a:xfrm>
          <a:prstGeom prst="rect">
            <a:avLst/>
          </a:prstGeom>
          <a:solidFill>
            <a:schemeClr val="accent2">
              <a:lumMod val="60000"/>
              <a:lumOff val="4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Test</a:t>
            </a:r>
          </a:p>
        </p:txBody>
      </p:sp>
      <p:sp>
        <p:nvSpPr>
          <p:cNvPr id="27" name="Rectangle 26">
            <a:extLst>
              <a:ext uri="{FF2B5EF4-FFF2-40B4-BE49-F238E27FC236}">
                <a16:creationId xmlns:a16="http://schemas.microsoft.com/office/drawing/2014/main" xmlns="" id="{27E09B55-A242-99BF-478B-654B43694D64}"/>
              </a:ext>
            </a:extLst>
          </p:cNvPr>
          <p:cNvSpPr/>
          <p:nvPr/>
        </p:nvSpPr>
        <p:spPr>
          <a:xfrm>
            <a:off x="5710811" y="2668199"/>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8" name="Rectangle 27">
            <a:extLst>
              <a:ext uri="{FF2B5EF4-FFF2-40B4-BE49-F238E27FC236}">
                <a16:creationId xmlns:a16="http://schemas.microsoft.com/office/drawing/2014/main" xmlns="" id="{EE36CFD4-9EF8-D7FA-D3AF-70E162E2DA3C}"/>
              </a:ext>
            </a:extLst>
          </p:cNvPr>
          <p:cNvSpPr/>
          <p:nvPr/>
        </p:nvSpPr>
        <p:spPr>
          <a:xfrm>
            <a:off x="5710811" y="344108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29" name="Rectangle 28">
            <a:extLst>
              <a:ext uri="{FF2B5EF4-FFF2-40B4-BE49-F238E27FC236}">
                <a16:creationId xmlns:a16="http://schemas.microsoft.com/office/drawing/2014/main" xmlns="" id="{013464FC-DE21-A5F6-0DE6-171A37FD0CE4}"/>
              </a:ext>
            </a:extLst>
          </p:cNvPr>
          <p:cNvSpPr/>
          <p:nvPr/>
        </p:nvSpPr>
        <p:spPr>
          <a:xfrm>
            <a:off x="5702019" y="4222079"/>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0" name="Rectangle 29">
            <a:extLst>
              <a:ext uri="{FF2B5EF4-FFF2-40B4-BE49-F238E27FC236}">
                <a16:creationId xmlns:a16="http://schemas.microsoft.com/office/drawing/2014/main" xmlns="" id="{981775E9-D9F6-7F46-5890-FC018088F64F}"/>
              </a:ext>
            </a:extLst>
          </p:cNvPr>
          <p:cNvSpPr/>
          <p:nvPr/>
        </p:nvSpPr>
        <p:spPr>
          <a:xfrm>
            <a:off x="7351543" y="1128237"/>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1" name="Rectangle 30">
            <a:extLst>
              <a:ext uri="{FF2B5EF4-FFF2-40B4-BE49-F238E27FC236}">
                <a16:creationId xmlns:a16="http://schemas.microsoft.com/office/drawing/2014/main" xmlns="" id="{F434AC1B-DF5C-D8B9-3FAF-92A1A7717C36}"/>
              </a:ext>
            </a:extLst>
          </p:cNvPr>
          <p:cNvSpPr/>
          <p:nvPr/>
        </p:nvSpPr>
        <p:spPr>
          <a:xfrm>
            <a:off x="7351543" y="1901124"/>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2" name="Rectangle 31">
            <a:extLst>
              <a:ext uri="{FF2B5EF4-FFF2-40B4-BE49-F238E27FC236}">
                <a16:creationId xmlns:a16="http://schemas.microsoft.com/office/drawing/2014/main" xmlns="" id="{78D2DFEE-3EFE-1F87-7C4A-7F10B7BA91C1}"/>
              </a:ext>
            </a:extLst>
          </p:cNvPr>
          <p:cNvSpPr/>
          <p:nvPr/>
        </p:nvSpPr>
        <p:spPr>
          <a:xfrm>
            <a:off x="7351543" y="2644346"/>
            <a:ext cx="1441055" cy="772887"/>
          </a:xfrm>
          <a:prstGeom prst="rect">
            <a:avLst/>
          </a:prstGeom>
          <a:solidFill>
            <a:schemeClr val="accent2">
              <a:lumMod val="60000"/>
              <a:lumOff val="4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Test</a:t>
            </a:r>
          </a:p>
        </p:txBody>
      </p:sp>
      <p:sp>
        <p:nvSpPr>
          <p:cNvPr id="33" name="Rectangle 32">
            <a:extLst>
              <a:ext uri="{FF2B5EF4-FFF2-40B4-BE49-F238E27FC236}">
                <a16:creationId xmlns:a16="http://schemas.microsoft.com/office/drawing/2014/main" xmlns="" id="{CAAC8310-4770-1BB1-225D-1308BD61CE07}"/>
              </a:ext>
            </a:extLst>
          </p:cNvPr>
          <p:cNvSpPr/>
          <p:nvPr/>
        </p:nvSpPr>
        <p:spPr>
          <a:xfrm>
            <a:off x="7351543" y="3417233"/>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4" name="Rectangle 33">
            <a:extLst>
              <a:ext uri="{FF2B5EF4-FFF2-40B4-BE49-F238E27FC236}">
                <a16:creationId xmlns:a16="http://schemas.microsoft.com/office/drawing/2014/main" xmlns="" id="{C021713C-48B8-E957-E7A1-6BEF836BE1B1}"/>
              </a:ext>
            </a:extLst>
          </p:cNvPr>
          <p:cNvSpPr/>
          <p:nvPr/>
        </p:nvSpPr>
        <p:spPr>
          <a:xfrm>
            <a:off x="7342751" y="419822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5" name="Rectangle 34">
            <a:extLst>
              <a:ext uri="{FF2B5EF4-FFF2-40B4-BE49-F238E27FC236}">
                <a16:creationId xmlns:a16="http://schemas.microsoft.com/office/drawing/2014/main" xmlns="" id="{DB3A2BE5-7803-E3A6-DD9D-BF930DA36B3F}"/>
              </a:ext>
            </a:extLst>
          </p:cNvPr>
          <p:cNvSpPr/>
          <p:nvPr/>
        </p:nvSpPr>
        <p:spPr>
          <a:xfrm>
            <a:off x="8974691" y="1128237"/>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6" name="Rectangle 35">
            <a:extLst>
              <a:ext uri="{FF2B5EF4-FFF2-40B4-BE49-F238E27FC236}">
                <a16:creationId xmlns:a16="http://schemas.microsoft.com/office/drawing/2014/main" xmlns="" id="{0AE1BAD5-EF4F-37E8-DCBC-E048C66FD4C2}"/>
              </a:ext>
            </a:extLst>
          </p:cNvPr>
          <p:cNvSpPr/>
          <p:nvPr/>
        </p:nvSpPr>
        <p:spPr>
          <a:xfrm>
            <a:off x="8974691" y="1901124"/>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7" name="Rectangle 36">
            <a:extLst>
              <a:ext uri="{FF2B5EF4-FFF2-40B4-BE49-F238E27FC236}">
                <a16:creationId xmlns:a16="http://schemas.microsoft.com/office/drawing/2014/main" xmlns="" id="{48651776-5197-96D2-BFD2-B41DDC3B42BE}"/>
              </a:ext>
            </a:extLst>
          </p:cNvPr>
          <p:cNvSpPr/>
          <p:nvPr/>
        </p:nvSpPr>
        <p:spPr>
          <a:xfrm>
            <a:off x="8974691" y="264434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38" name="Rectangle 37">
            <a:extLst>
              <a:ext uri="{FF2B5EF4-FFF2-40B4-BE49-F238E27FC236}">
                <a16:creationId xmlns:a16="http://schemas.microsoft.com/office/drawing/2014/main" xmlns="" id="{35D8ABEE-8657-6C98-2C3D-6490D40B7AD0}"/>
              </a:ext>
            </a:extLst>
          </p:cNvPr>
          <p:cNvSpPr/>
          <p:nvPr/>
        </p:nvSpPr>
        <p:spPr>
          <a:xfrm>
            <a:off x="8974691" y="3417233"/>
            <a:ext cx="1441055" cy="772887"/>
          </a:xfrm>
          <a:prstGeom prst="rect">
            <a:avLst/>
          </a:prstGeom>
          <a:solidFill>
            <a:schemeClr val="accent2">
              <a:lumMod val="60000"/>
              <a:lumOff val="4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Test</a:t>
            </a:r>
          </a:p>
        </p:txBody>
      </p:sp>
      <p:sp>
        <p:nvSpPr>
          <p:cNvPr id="39" name="Rectangle 38">
            <a:extLst>
              <a:ext uri="{FF2B5EF4-FFF2-40B4-BE49-F238E27FC236}">
                <a16:creationId xmlns:a16="http://schemas.microsoft.com/office/drawing/2014/main" xmlns="" id="{E5C3483A-CA14-A1C1-01BF-E58008B8E1C3}"/>
              </a:ext>
            </a:extLst>
          </p:cNvPr>
          <p:cNvSpPr/>
          <p:nvPr/>
        </p:nvSpPr>
        <p:spPr>
          <a:xfrm>
            <a:off x="8965899" y="419822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40" name="Arrow: Right 39">
            <a:extLst>
              <a:ext uri="{FF2B5EF4-FFF2-40B4-BE49-F238E27FC236}">
                <a16:creationId xmlns:a16="http://schemas.microsoft.com/office/drawing/2014/main" xmlns="" id="{D94517B2-1B8D-DFFF-4482-20178D97A84C}"/>
              </a:ext>
            </a:extLst>
          </p:cNvPr>
          <p:cNvSpPr/>
          <p:nvPr/>
        </p:nvSpPr>
        <p:spPr>
          <a:xfrm>
            <a:off x="1974442" y="2717313"/>
            <a:ext cx="301403" cy="260839"/>
          </a:xfrm>
          <a:prstGeom prs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1" name="Rectangle 40">
            <a:extLst>
              <a:ext uri="{FF2B5EF4-FFF2-40B4-BE49-F238E27FC236}">
                <a16:creationId xmlns:a16="http://schemas.microsoft.com/office/drawing/2014/main" xmlns="" id="{BE5ED8E5-4126-B05A-CE16-77C55CD2012A}"/>
              </a:ext>
            </a:extLst>
          </p:cNvPr>
          <p:cNvSpPr/>
          <p:nvPr/>
        </p:nvSpPr>
        <p:spPr>
          <a:xfrm>
            <a:off x="10589047" y="1128237"/>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42" name="Rectangle 41">
            <a:extLst>
              <a:ext uri="{FF2B5EF4-FFF2-40B4-BE49-F238E27FC236}">
                <a16:creationId xmlns:a16="http://schemas.microsoft.com/office/drawing/2014/main" xmlns="" id="{D5A423D1-FA17-4806-8706-C4574FFC1E10}"/>
              </a:ext>
            </a:extLst>
          </p:cNvPr>
          <p:cNvSpPr/>
          <p:nvPr/>
        </p:nvSpPr>
        <p:spPr>
          <a:xfrm>
            <a:off x="10589047" y="1901124"/>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43" name="Rectangle 42">
            <a:extLst>
              <a:ext uri="{FF2B5EF4-FFF2-40B4-BE49-F238E27FC236}">
                <a16:creationId xmlns:a16="http://schemas.microsoft.com/office/drawing/2014/main" xmlns="" id="{7674050B-AAA5-3F27-E6C3-9505F4C2E255}"/>
              </a:ext>
            </a:extLst>
          </p:cNvPr>
          <p:cNvSpPr/>
          <p:nvPr/>
        </p:nvSpPr>
        <p:spPr>
          <a:xfrm>
            <a:off x="10589047" y="2644346"/>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44" name="Rectangle 43">
            <a:extLst>
              <a:ext uri="{FF2B5EF4-FFF2-40B4-BE49-F238E27FC236}">
                <a16:creationId xmlns:a16="http://schemas.microsoft.com/office/drawing/2014/main" xmlns="" id="{FC20DE55-FE26-543B-8643-BD46F146B6AA}"/>
              </a:ext>
            </a:extLst>
          </p:cNvPr>
          <p:cNvSpPr/>
          <p:nvPr/>
        </p:nvSpPr>
        <p:spPr>
          <a:xfrm>
            <a:off x="10589047" y="3417233"/>
            <a:ext cx="1441055" cy="772887"/>
          </a:xfrm>
          <a:prstGeom prst="rect">
            <a:avLst/>
          </a:prstGeom>
          <a:solidFill>
            <a:schemeClr val="accent4">
              <a:lumMod val="40000"/>
              <a:lumOff val="6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Train</a:t>
            </a:r>
          </a:p>
        </p:txBody>
      </p:sp>
      <p:sp>
        <p:nvSpPr>
          <p:cNvPr id="45" name="Rectangle 44">
            <a:extLst>
              <a:ext uri="{FF2B5EF4-FFF2-40B4-BE49-F238E27FC236}">
                <a16:creationId xmlns:a16="http://schemas.microsoft.com/office/drawing/2014/main" xmlns="" id="{B263C7CB-FC3F-7079-0C7D-269AD815AD89}"/>
              </a:ext>
            </a:extLst>
          </p:cNvPr>
          <p:cNvSpPr/>
          <p:nvPr/>
        </p:nvSpPr>
        <p:spPr>
          <a:xfrm>
            <a:off x="10580255" y="4198226"/>
            <a:ext cx="1441055" cy="772887"/>
          </a:xfrm>
          <a:prstGeom prst="rect">
            <a:avLst/>
          </a:prstGeom>
          <a:solidFill>
            <a:schemeClr val="accent2">
              <a:lumMod val="60000"/>
              <a:lumOff val="40000"/>
            </a:schemeClr>
          </a:solidFill>
          <a:ln w="571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Test</a:t>
            </a:r>
          </a:p>
        </p:txBody>
      </p:sp>
      <p:sp>
        <p:nvSpPr>
          <p:cNvPr id="46" name="Arrow: Down 45">
            <a:extLst>
              <a:ext uri="{FF2B5EF4-FFF2-40B4-BE49-F238E27FC236}">
                <a16:creationId xmlns:a16="http://schemas.microsoft.com/office/drawing/2014/main" xmlns="" id="{3161B6C4-CB7B-FE67-D97B-0530515DDAF0}"/>
              </a:ext>
            </a:extLst>
          </p:cNvPr>
          <p:cNvSpPr/>
          <p:nvPr/>
        </p:nvSpPr>
        <p:spPr>
          <a:xfrm>
            <a:off x="4634963" y="5075025"/>
            <a:ext cx="204281" cy="359923"/>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Gothic" panose="020B0502020202020204" pitchFamily="34" charset="0"/>
            </a:endParaRPr>
          </a:p>
        </p:txBody>
      </p:sp>
      <p:sp>
        <p:nvSpPr>
          <p:cNvPr id="47" name="Rectangle 46">
            <a:extLst>
              <a:ext uri="{FF2B5EF4-FFF2-40B4-BE49-F238E27FC236}">
                <a16:creationId xmlns:a16="http://schemas.microsoft.com/office/drawing/2014/main" xmlns="" id="{48F7E88B-917B-6600-6623-7D5D8E95685C}"/>
              </a:ext>
            </a:extLst>
          </p:cNvPr>
          <p:cNvSpPr/>
          <p:nvPr/>
        </p:nvSpPr>
        <p:spPr>
          <a:xfrm>
            <a:off x="4109925" y="5480538"/>
            <a:ext cx="1441055" cy="31487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Model score </a:t>
            </a:r>
          </a:p>
        </p:txBody>
      </p:sp>
      <p:sp>
        <p:nvSpPr>
          <p:cNvPr id="50" name="Arrow: Down 49">
            <a:extLst>
              <a:ext uri="{FF2B5EF4-FFF2-40B4-BE49-F238E27FC236}">
                <a16:creationId xmlns:a16="http://schemas.microsoft.com/office/drawing/2014/main" xmlns="" id="{EB1883DB-57D9-3EC1-87C7-47DF895DDF56}"/>
              </a:ext>
            </a:extLst>
          </p:cNvPr>
          <p:cNvSpPr/>
          <p:nvPr/>
        </p:nvSpPr>
        <p:spPr>
          <a:xfrm>
            <a:off x="6388504" y="5055576"/>
            <a:ext cx="204281" cy="359923"/>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Gothic" panose="020B0502020202020204" pitchFamily="34" charset="0"/>
            </a:endParaRPr>
          </a:p>
        </p:txBody>
      </p:sp>
      <p:sp>
        <p:nvSpPr>
          <p:cNvPr id="51" name="Rectangle 50">
            <a:extLst>
              <a:ext uri="{FF2B5EF4-FFF2-40B4-BE49-F238E27FC236}">
                <a16:creationId xmlns:a16="http://schemas.microsoft.com/office/drawing/2014/main" xmlns="" id="{CD62597F-CF3A-1141-6E2C-9D4818837738}"/>
              </a:ext>
            </a:extLst>
          </p:cNvPr>
          <p:cNvSpPr/>
          <p:nvPr/>
        </p:nvSpPr>
        <p:spPr>
          <a:xfrm>
            <a:off x="5863466" y="5461089"/>
            <a:ext cx="1441055" cy="31487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Model score </a:t>
            </a:r>
          </a:p>
        </p:txBody>
      </p:sp>
      <p:sp>
        <p:nvSpPr>
          <p:cNvPr id="52" name="Arrow: Down 51">
            <a:extLst>
              <a:ext uri="{FF2B5EF4-FFF2-40B4-BE49-F238E27FC236}">
                <a16:creationId xmlns:a16="http://schemas.microsoft.com/office/drawing/2014/main" xmlns="" id="{A96109FA-CE9A-5C25-2C2D-081D739327B2}"/>
              </a:ext>
            </a:extLst>
          </p:cNvPr>
          <p:cNvSpPr/>
          <p:nvPr/>
        </p:nvSpPr>
        <p:spPr>
          <a:xfrm>
            <a:off x="7955347" y="5032972"/>
            <a:ext cx="204281" cy="359923"/>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Gothic" panose="020B0502020202020204" pitchFamily="34" charset="0"/>
            </a:endParaRPr>
          </a:p>
        </p:txBody>
      </p:sp>
      <p:sp>
        <p:nvSpPr>
          <p:cNvPr id="53" name="Rectangle 52">
            <a:extLst>
              <a:ext uri="{FF2B5EF4-FFF2-40B4-BE49-F238E27FC236}">
                <a16:creationId xmlns:a16="http://schemas.microsoft.com/office/drawing/2014/main" xmlns="" id="{841C08FE-32A6-6DD5-5A8F-0699E177FF0E}"/>
              </a:ext>
            </a:extLst>
          </p:cNvPr>
          <p:cNvSpPr/>
          <p:nvPr/>
        </p:nvSpPr>
        <p:spPr>
          <a:xfrm>
            <a:off x="7430309" y="5438485"/>
            <a:ext cx="1441055" cy="31487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Model score </a:t>
            </a:r>
          </a:p>
        </p:txBody>
      </p:sp>
      <p:sp>
        <p:nvSpPr>
          <p:cNvPr id="54" name="Arrow: Down 53">
            <a:extLst>
              <a:ext uri="{FF2B5EF4-FFF2-40B4-BE49-F238E27FC236}">
                <a16:creationId xmlns:a16="http://schemas.microsoft.com/office/drawing/2014/main" xmlns="" id="{6953EA20-163E-0631-F9FB-803BCDC07678}"/>
              </a:ext>
            </a:extLst>
          </p:cNvPr>
          <p:cNvSpPr/>
          <p:nvPr/>
        </p:nvSpPr>
        <p:spPr>
          <a:xfrm>
            <a:off x="9642904" y="5029435"/>
            <a:ext cx="204281" cy="359923"/>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Gothic" panose="020B0502020202020204" pitchFamily="34" charset="0"/>
            </a:endParaRPr>
          </a:p>
        </p:txBody>
      </p:sp>
      <p:sp>
        <p:nvSpPr>
          <p:cNvPr id="55" name="Rectangle 54">
            <a:extLst>
              <a:ext uri="{FF2B5EF4-FFF2-40B4-BE49-F238E27FC236}">
                <a16:creationId xmlns:a16="http://schemas.microsoft.com/office/drawing/2014/main" xmlns="" id="{CE3660FC-E2D0-C875-9A4A-5E09EBDE28AD}"/>
              </a:ext>
            </a:extLst>
          </p:cNvPr>
          <p:cNvSpPr/>
          <p:nvPr/>
        </p:nvSpPr>
        <p:spPr>
          <a:xfrm>
            <a:off x="9117866" y="5434948"/>
            <a:ext cx="1441055" cy="31487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Model score </a:t>
            </a:r>
          </a:p>
        </p:txBody>
      </p:sp>
      <p:sp>
        <p:nvSpPr>
          <p:cNvPr id="56" name="Arrow: Down 55">
            <a:extLst>
              <a:ext uri="{FF2B5EF4-FFF2-40B4-BE49-F238E27FC236}">
                <a16:creationId xmlns:a16="http://schemas.microsoft.com/office/drawing/2014/main" xmlns="" id="{63DD4951-EC3D-4E0F-02AA-A69BB5A2BFF0}"/>
              </a:ext>
            </a:extLst>
          </p:cNvPr>
          <p:cNvSpPr/>
          <p:nvPr/>
        </p:nvSpPr>
        <p:spPr>
          <a:xfrm>
            <a:off x="11200955" y="5038302"/>
            <a:ext cx="204281" cy="359923"/>
          </a:xfrm>
          <a:prstGeom prst="down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Gothic" panose="020B0502020202020204" pitchFamily="34" charset="0"/>
            </a:endParaRPr>
          </a:p>
        </p:txBody>
      </p:sp>
      <p:sp>
        <p:nvSpPr>
          <p:cNvPr id="57" name="Rectangle 56">
            <a:extLst>
              <a:ext uri="{FF2B5EF4-FFF2-40B4-BE49-F238E27FC236}">
                <a16:creationId xmlns:a16="http://schemas.microsoft.com/office/drawing/2014/main" xmlns="" id="{AD5B406E-1EBB-CC31-F594-42EAEE915EB7}"/>
              </a:ext>
            </a:extLst>
          </p:cNvPr>
          <p:cNvSpPr/>
          <p:nvPr/>
        </p:nvSpPr>
        <p:spPr>
          <a:xfrm>
            <a:off x="10675917" y="5443815"/>
            <a:ext cx="1441055" cy="31487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Model score </a:t>
            </a:r>
          </a:p>
        </p:txBody>
      </p:sp>
      <p:sp>
        <p:nvSpPr>
          <p:cNvPr id="58" name="Rectangle 57">
            <a:extLst>
              <a:ext uri="{FF2B5EF4-FFF2-40B4-BE49-F238E27FC236}">
                <a16:creationId xmlns:a16="http://schemas.microsoft.com/office/drawing/2014/main" xmlns="" id="{736ECF28-6AAA-BA3C-5A3C-C556AD75EFD2}"/>
              </a:ext>
            </a:extLst>
          </p:cNvPr>
          <p:cNvSpPr/>
          <p:nvPr/>
        </p:nvSpPr>
        <p:spPr>
          <a:xfrm>
            <a:off x="4109925" y="5983764"/>
            <a:ext cx="8007047" cy="382876"/>
          </a:xfrm>
          <a:prstGeom prst="rect">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Average </a:t>
            </a:r>
          </a:p>
        </p:txBody>
      </p:sp>
      <p:sp>
        <p:nvSpPr>
          <p:cNvPr id="59" name="Rectangle 58">
            <a:extLst>
              <a:ext uri="{FF2B5EF4-FFF2-40B4-BE49-F238E27FC236}">
                <a16:creationId xmlns:a16="http://schemas.microsoft.com/office/drawing/2014/main" xmlns="" id="{A84507D4-D554-78D8-D021-087AC9C2CE7F}"/>
              </a:ext>
            </a:extLst>
          </p:cNvPr>
          <p:cNvSpPr/>
          <p:nvPr/>
        </p:nvSpPr>
        <p:spPr>
          <a:xfrm>
            <a:off x="4109925" y="719846"/>
            <a:ext cx="7920177" cy="270746"/>
          </a:xfrm>
          <a:prstGeom prst="rect">
            <a:avLst/>
          </a:prstGeom>
          <a:noFill/>
          <a:ln w="285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The model is trained and tested using data from the entire dataset</a:t>
            </a:r>
          </a:p>
        </p:txBody>
      </p:sp>
      <p:sp>
        <p:nvSpPr>
          <p:cNvPr id="10" name="Right Triangle 9">
            <a:extLst>
              <a:ext uri="{FF2B5EF4-FFF2-40B4-BE49-F238E27FC236}">
                <a16:creationId xmlns:a16="http://schemas.microsoft.com/office/drawing/2014/main" xmlns="" id="{CCA9D63A-66BA-F306-9610-5D26EBAD2B13}"/>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DA57363B-10C3-660B-FDE2-EAF31D7C795E}"/>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BCAD33D1-2F1A-CEAD-F47A-B7140290ED3C}"/>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3" name="TextBox 12">
            <a:extLst>
              <a:ext uri="{FF2B5EF4-FFF2-40B4-BE49-F238E27FC236}">
                <a16:creationId xmlns:a16="http://schemas.microsoft.com/office/drawing/2014/main" xmlns="" id="{0FBF9F64-175E-BEA0-FA20-3242ED3FCC05}"/>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21" name="TextBox 20">
            <a:extLst>
              <a:ext uri="{FF2B5EF4-FFF2-40B4-BE49-F238E27FC236}">
                <a16:creationId xmlns:a16="http://schemas.microsoft.com/office/drawing/2014/main" xmlns="" id="{4F05DF9D-BD01-9E26-269B-C6A0634A2A94}"/>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402396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K Fold and </a:t>
            </a:r>
            <a:r>
              <a:rPr lang="en-US" sz="2800" b="1" i="0" dirty="0">
                <a:solidFill>
                  <a:srgbClr val="000000"/>
                </a:solidFill>
                <a:effectLst/>
                <a:latin typeface="Century Gothic" panose="020B0502020202020204" pitchFamily="34" charset="0"/>
              </a:rPr>
              <a:t>Stratified K-Fold</a:t>
            </a:r>
          </a:p>
          <a:p>
            <a:pPr algn="ctr"/>
            <a:endParaRPr lang="en-US" sz="2800" b="1" dirty="0">
              <a:solidFill>
                <a:schemeClr val="tx1">
                  <a:lumMod val="95000"/>
                  <a:lumOff val="5000"/>
                </a:schemeClr>
              </a:solidFill>
              <a:latin typeface="Century Gothic" panose="020B0502020202020204" pitchFamily="34" charset="0"/>
            </a:endParaRPr>
          </a:p>
        </p:txBody>
      </p:sp>
      <p:sp>
        <p:nvSpPr>
          <p:cNvPr id="59" name="Rectangle 58">
            <a:extLst>
              <a:ext uri="{FF2B5EF4-FFF2-40B4-BE49-F238E27FC236}">
                <a16:creationId xmlns:a16="http://schemas.microsoft.com/office/drawing/2014/main" xmlns="" id="{A84507D4-D554-78D8-D021-087AC9C2CE7F}"/>
              </a:ext>
            </a:extLst>
          </p:cNvPr>
          <p:cNvSpPr/>
          <p:nvPr/>
        </p:nvSpPr>
        <p:spPr>
          <a:xfrm>
            <a:off x="2130147" y="1376157"/>
            <a:ext cx="7920177" cy="270746"/>
          </a:xfrm>
          <a:prstGeom prst="rect">
            <a:avLst/>
          </a:prstGeom>
          <a:noFill/>
          <a:ln w="285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entury Gothic" panose="020B0502020202020204" pitchFamily="34" charset="0"/>
              </a:rPr>
              <a:t>The model is trained and tested using data from the entire dataset.</a:t>
            </a:r>
          </a:p>
        </p:txBody>
      </p:sp>
      <p:graphicFrame>
        <p:nvGraphicFramePr>
          <p:cNvPr id="12" name="Table 11">
            <a:extLst>
              <a:ext uri="{FF2B5EF4-FFF2-40B4-BE49-F238E27FC236}">
                <a16:creationId xmlns:a16="http://schemas.microsoft.com/office/drawing/2014/main" xmlns="" id="{A9EAC9AF-4EAB-E21C-3551-3926695DC26E}"/>
              </a:ext>
            </a:extLst>
          </p:cNvPr>
          <p:cNvGraphicFramePr>
            <a:graphicFrameLocks noGrp="1"/>
          </p:cNvGraphicFramePr>
          <p:nvPr>
            <p:extLst>
              <p:ext uri="{D42A27DB-BD31-4B8C-83A1-F6EECF244321}">
                <p14:modId xmlns:p14="http://schemas.microsoft.com/office/powerpoint/2010/main" val="3250732015"/>
              </p:ext>
            </p:extLst>
          </p:nvPr>
        </p:nvGraphicFramePr>
        <p:xfrm>
          <a:off x="2130147" y="1907742"/>
          <a:ext cx="8128000" cy="1788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3605028881"/>
                    </a:ext>
                  </a:extLst>
                </a:gridCol>
                <a:gridCol w="2032000">
                  <a:extLst>
                    <a:ext uri="{9D8B030D-6E8A-4147-A177-3AD203B41FA5}">
                      <a16:colId xmlns:a16="http://schemas.microsoft.com/office/drawing/2014/main" xmlns="" val="3139571519"/>
                    </a:ext>
                  </a:extLst>
                </a:gridCol>
                <a:gridCol w="2032000">
                  <a:extLst>
                    <a:ext uri="{9D8B030D-6E8A-4147-A177-3AD203B41FA5}">
                      <a16:colId xmlns:a16="http://schemas.microsoft.com/office/drawing/2014/main" xmlns="" val="279026777"/>
                    </a:ext>
                  </a:extLst>
                </a:gridCol>
                <a:gridCol w="2032000">
                  <a:extLst>
                    <a:ext uri="{9D8B030D-6E8A-4147-A177-3AD203B41FA5}">
                      <a16:colId xmlns:a16="http://schemas.microsoft.com/office/drawing/2014/main" xmlns="" val="2949685519"/>
                    </a:ext>
                  </a:extLst>
                </a:gridCol>
              </a:tblGrid>
              <a:tr h="370840">
                <a:tc>
                  <a:txBody>
                    <a:bodyPr/>
                    <a:lstStyle/>
                    <a:p>
                      <a:pPr algn="ctr"/>
                      <a:r>
                        <a:rPr lang="en-US" sz="1400" dirty="0">
                          <a:solidFill>
                            <a:schemeClr val="tx1">
                              <a:lumMod val="95000"/>
                              <a:lumOff val="5000"/>
                            </a:schemeClr>
                          </a:solidFill>
                          <a:latin typeface="Century Gothic" panose="020B0502020202020204" pitchFamily="34" charset="0"/>
                        </a:rPr>
                        <a:t>Height </a:t>
                      </a:r>
                    </a:p>
                  </a:txBody>
                  <a:tcPr>
                    <a:solidFill>
                      <a:schemeClr val="bg1">
                        <a:lumMod val="75000"/>
                      </a:schemeClr>
                    </a:solidFill>
                  </a:tcPr>
                </a:tc>
                <a:tc>
                  <a:txBody>
                    <a:bodyPr/>
                    <a:lstStyle/>
                    <a:p>
                      <a:pPr algn="ctr"/>
                      <a:r>
                        <a:rPr lang="en-US" sz="1400" dirty="0">
                          <a:solidFill>
                            <a:schemeClr val="tx1">
                              <a:lumMod val="95000"/>
                              <a:lumOff val="5000"/>
                            </a:schemeClr>
                          </a:solidFill>
                          <a:latin typeface="Century Gothic" panose="020B0502020202020204" pitchFamily="34" charset="0"/>
                        </a:rPr>
                        <a:t>Weight </a:t>
                      </a:r>
                    </a:p>
                  </a:txBody>
                  <a:tcPr>
                    <a:solidFill>
                      <a:schemeClr val="bg1">
                        <a:lumMod val="75000"/>
                      </a:schemeClr>
                    </a:solidFill>
                  </a:tcPr>
                </a:tc>
                <a:tc>
                  <a:txBody>
                    <a:bodyPr/>
                    <a:lstStyle/>
                    <a:p>
                      <a:pPr algn="ctr"/>
                      <a:r>
                        <a:rPr lang="en-US" sz="1400" dirty="0">
                          <a:solidFill>
                            <a:schemeClr val="tx1">
                              <a:lumMod val="95000"/>
                              <a:lumOff val="5000"/>
                            </a:schemeClr>
                          </a:solidFill>
                          <a:latin typeface="Century Gothic" panose="020B0502020202020204" pitchFamily="34" charset="0"/>
                        </a:rPr>
                        <a:t>Color </a:t>
                      </a:r>
                    </a:p>
                  </a:txBody>
                  <a:tcPr>
                    <a:solidFill>
                      <a:schemeClr val="bg1">
                        <a:lumMod val="75000"/>
                      </a:schemeClr>
                    </a:solidFill>
                  </a:tcPr>
                </a:tc>
                <a:tc>
                  <a:txBody>
                    <a:bodyPr/>
                    <a:lstStyle/>
                    <a:p>
                      <a:r>
                        <a:rPr lang="en-US" sz="1400" dirty="0">
                          <a:latin typeface="Century Gothic" panose="020B0502020202020204" pitchFamily="34" charset="0"/>
                        </a:rPr>
                        <a:t>Ethnicity </a:t>
                      </a:r>
                    </a:p>
                  </a:txBody>
                  <a:tcPr>
                    <a:solidFill>
                      <a:srgbClr val="00B0F0"/>
                    </a:solidFill>
                  </a:tcPr>
                </a:tc>
                <a:extLst>
                  <a:ext uri="{0D108BD9-81ED-4DB2-BD59-A6C34878D82A}">
                    <a16:rowId xmlns:a16="http://schemas.microsoft.com/office/drawing/2014/main" xmlns="" val="4263176817"/>
                  </a:ext>
                </a:extLst>
              </a:tr>
              <a:tr h="370840">
                <a:tc>
                  <a:txBody>
                    <a:bodyPr/>
                    <a:lstStyle/>
                    <a:p>
                      <a:r>
                        <a:rPr lang="en-US" sz="1400" dirty="0">
                          <a:latin typeface="Century Gothic" panose="020B0502020202020204" pitchFamily="34" charset="0"/>
                        </a:rPr>
                        <a:t>4</a:t>
                      </a:r>
                    </a:p>
                  </a:txBody>
                  <a:tcPr>
                    <a:solidFill>
                      <a:schemeClr val="bg1">
                        <a:lumMod val="95000"/>
                      </a:schemeClr>
                    </a:solidFill>
                  </a:tcPr>
                </a:tc>
                <a:tc>
                  <a:txBody>
                    <a:bodyPr/>
                    <a:lstStyle/>
                    <a:p>
                      <a:r>
                        <a:rPr lang="en-US" sz="1400" dirty="0">
                          <a:latin typeface="Century Gothic" panose="020B0502020202020204" pitchFamily="34" charset="0"/>
                        </a:rPr>
                        <a:t>50</a:t>
                      </a:r>
                    </a:p>
                  </a:txBody>
                  <a:tcPr>
                    <a:solidFill>
                      <a:schemeClr val="bg1">
                        <a:lumMod val="95000"/>
                      </a:schemeClr>
                    </a:solidFill>
                  </a:tcPr>
                </a:tc>
                <a:tc>
                  <a:txBody>
                    <a:bodyPr/>
                    <a:lstStyle/>
                    <a:p>
                      <a:r>
                        <a:rPr lang="en-US" sz="1400" dirty="0">
                          <a:latin typeface="Century Gothic" panose="020B0502020202020204" pitchFamily="34" charset="0"/>
                        </a:rPr>
                        <a:t>White </a:t>
                      </a:r>
                    </a:p>
                  </a:txBody>
                  <a:tcPr>
                    <a:solidFill>
                      <a:schemeClr val="bg1">
                        <a:lumMod val="95000"/>
                      </a:schemeClr>
                    </a:solidFill>
                  </a:tcPr>
                </a:tc>
                <a:tc>
                  <a:txBody>
                    <a:bodyPr/>
                    <a:lstStyle/>
                    <a:p>
                      <a:r>
                        <a:rPr lang="en-US" sz="1400" dirty="0">
                          <a:latin typeface="Century Gothic" panose="020B0502020202020204" pitchFamily="34" charset="0"/>
                        </a:rPr>
                        <a:t>Chinese </a:t>
                      </a:r>
                    </a:p>
                  </a:txBody>
                  <a:tcPr>
                    <a:solidFill>
                      <a:srgbClr val="00B0F0"/>
                    </a:solidFill>
                  </a:tcPr>
                </a:tc>
                <a:extLst>
                  <a:ext uri="{0D108BD9-81ED-4DB2-BD59-A6C34878D82A}">
                    <a16:rowId xmlns:a16="http://schemas.microsoft.com/office/drawing/2014/main" xmlns="" val="2035283388"/>
                  </a:ext>
                </a:extLst>
              </a:tr>
              <a:tr h="370840">
                <a:tc>
                  <a:txBody>
                    <a:bodyPr/>
                    <a:lstStyle/>
                    <a:p>
                      <a:r>
                        <a:rPr lang="en-US" sz="1400" dirty="0">
                          <a:latin typeface="Century Gothic" panose="020B0502020202020204" pitchFamily="34" charset="0"/>
                        </a:rPr>
                        <a:t>5</a:t>
                      </a:r>
                    </a:p>
                  </a:txBody>
                  <a:tcPr>
                    <a:solidFill>
                      <a:schemeClr val="bg1">
                        <a:lumMod val="95000"/>
                      </a:schemeClr>
                    </a:solidFill>
                  </a:tcPr>
                </a:tc>
                <a:tc>
                  <a:txBody>
                    <a:bodyPr/>
                    <a:lstStyle/>
                    <a:p>
                      <a:r>
                        <a:rPr lang="en-US" sz="1400" dirty="0">
                          <a:latin typeface="Century Gothic" panose="020B0502020202020204" pitchFamily="34" charset="0"/>
                        </a:rPr>
                        <a:t>75</a:t>
                      </a:r>
                    </a:p>
                  </a:txBody>
                  <a:tcPr>
                    <a:solidFill>
                      <a:schemeClr val="bg1">
                        <a:lumMod val="95000"/>
                      </a:schemeClr>
                    </a:solidFill>
                  </a:tcPr>
                </a:tc>
                <a:tc>
                  <a:txBody>
                    <a:bodyPr/>
                    <a:lstStyle/>
                    <a:p>
                      <a:r>
                        <a:rPr lang="en-US" sz="1400" dirty="0">
                          <a:latin typeface="Century Gothic" panose="020B0502020202020204" pitchFamily="34" charset="0"/>
                        </a:rPr>
                        <a:t>Brown </a:t>
                      </a:r>
                    </a:p>
                  </a:txBody>
                  <a:tcPr>
                    <a:solidFill>
                      <a:schemeClr val="bg1">
                        <a:lumMod val="95000"/>
                      </a:schemeClr>
                    </a:solidFill>
                  </a:tcPr>
                </a:tc>
                <a:tc>
                  <a:txBody>
                    <a:bodyPr/>
                    <a:lstStyle/>
                    <a:p>
                      <a:r>
                        <a:rPr lang="en-US" sz="1400" dirty="0">
                          <a:latin typeface="Century Gothic" panose="020B0502020202020204" pitchFamily="34" charset="0"/>
                        </a:rPr>
                        <a:t>Indian</a:t>
                      </a:r>
                    </a:p>
                  </a:txBody>
                  <a:tcPr>
                    <a:solidFill>
                      <a:srgbClr val="00B0F0"/>
                    </a:solidFill>
                  </a:tcPr>
                </a:tc>
                <a:extLst>
                  <a:ext uri="{0D108BD9-81ED-4DB2-BD59-A6C34878D82A}">
                    <a16:rowId xmlns:a16="http://schemas.microsoft.com/office/drawing/2014/main" xmlns="" val="1347452273"/>
                  </a:ext>
                </a:extLst>
              </a:tr>
              <a:tr h="370840">
                <a:tc>
                  <a:txBody>
                    <a:bodyPr/>
                    <a:lstStyle/>
                    <a:p>
                      <a:r>
                        <a:rPr lang="en-US" sz="1400" dirty="0">
                          <a:latin typeface="Century Gothic" panose="020B0502020202020204" pitchFamily="34" charset="0"/>
                        </a:rPr>
                        <a:t>5.5</a:t>
                      </a:r>
                    </a:p>
                  </a:txBody>
                  <a:tcPr>
                    <a:solidFill>
                      <a:schemeClr val="bg1">
                        <a:lumMod val="95000"/>
                      </a:schemeClr>
                    </a:solidFill>
                  </a:tcPr>
                </a:tc>
                <a:tc>
                  <a:txBody>
                    <a:bodyPr/>
                    <a:lstStyle/>
                    <a:p>
                      <a:r>
                        <a:rPr lang="en-US" sz="1400" dirty="0">
                          <a:latin typeface="Century Gothic" panose="020B0502020202020204" pitchFamily="34" charset="0"/>
                        </a:rPr>
                        <a:t>100</a:t>
                      </a:r>
                    </a:p>
                  </a:txBody>
                  <a:tcPr>
                    <a:solidFill>
                      <a:schemeClr val="bg1">
                        <a:lumMod val="95000"/>
                      </a:schemeClr>
                    </a:solidFill>
                  </a:tcPr>
                </a:tc>
                <a:tc>
                  <a:txBody>
                    <a:bodyPr/>
                    <a:lstStyle/>
                    <a:p>
                      <a:r>
                        <a:rPr lang="en-US" sz="1400" dirty="0">
                          <a:latin typeface="Century Gothic" panose="020B0502020202020204" pitchFamily="34" charset="0"/>
                        </a:rPr>
                        <a:t>White </a:t>
                      </a:r>
                    </a:p>
                  </a:txBody>
                  <a:tcPr>
                    <a:solidFill>
                      <a:schemeClr val="bg1">
                        <a:lumMod val="95000"/>
                      </a:schemeClr>
                    </a:solidFill>
                  </a:tcPr>
                </a:tc>
                <a:tc>
                  <a:txBody>
                    <a:bodyPr/>
                    <a:lstStyle/>
                    <a:p>
                      <a:r>
                        <a:rPr lang="en-US" sz="1400" dirty="0">
                          <a:latin typeface="Century Gothic" panose="020B0502020202020204" pitchFamily="34" charset="0"/>
                        </a:rPr>
                        <a:t>American</a:t>
                      </a:r>
                    </a:p>
                  </a:txBody>
                  <a:tcPr>
                    <a:solidFill>
                      <a:srgbClr val="00B0F0"/>
                    </a:solidFill>
                  </a:tcPr>
                </a:tc>
                <a:extLst>
                  <a:ext uri="{0D108BD9-81ED-4DB2-BD59-A6C34878D82A}">
                    <a16:rowId xmlns:a16="http://schemas.microsoft.com/office/drawing/2014/main" xmlns="" val="441681405"/>
                  </a:ext>
                </a:extLst>
              </a:tr>
              <a:tr h="272923">
                <a:tc>
                  <a:txBody>
                    <a:bodyPr/>
                    <a:lstStyle/>
                    <a:p>
                      <a:r>
                        <a:rPr lang="en-US" sz="1400" dirty="0">
                          <a:latin typeface="Century Gothic" panose="020B0502020202020204" pitchFamily="34" charset="0"/>
                        </a:rPr>
                        <a:t>6</a:t>
                      </a:r>
                    </a:p>
                  </a:txBody>
                  <a:tcPr>
                    <a:solidFill>
                      <a:schemeClr val="bg1">
                        <a:lumMod val="95000"/>
                      </a:schemeClr>
                    </a:solidFill>
                  </a:tcPr>
                </a:tc>
                <a:tc>
                  <a:txBody>
                    <a:bodyPr/>
                    <a:lstStyle/>
                    <a:p>
                      <a:r>
                        <a:rPr lang="en-US" sz="1400" dirty="0">
                          <a:latin typeface="Century Gothic" panose="020B0502020202020204" pitchFamily="34" charset="0"/>
                        </a:rPr>
                        <a:t>125</a:t>
                      </a:r>
                    </a:p>
                  </a:txBody>
                  <a:tcPr>
                    <a:solidFill>
                      <a:schemeClr val="bg1">
                        <a:lumMod val="95000"/>
                      </a:schemeClr>
                    </a:solidFill>
                  </a:tcPr>
                </a:tc>
                <a:tc>
                  <a:txBody>
                    <a:bodyPr/>
                    <a:lstStyle/>
                    <a:p>
                      <a:r>
                        <a:rPr lang="en-US" sz="1400" dirty="0">
                          <a:latin typeface="Century Gothic" panose="020B0502020202020204" pitchFamily="34" charset="0"/>
                        </a:rPr>
                        <a:t>Black</a:t>
                      </a:r>
                    </a:p>
                  </a:txBody>
                  <a:tcPr>
                    <a:solidFill>
                      <a:schemeClr val="bg1">
                        <a:lumMod val="95000"/>
                      </a:schemeClr>
                    </a:solidFill>
                  </a:tcPr>
                </a:tc>
                <a:tc>
                  <a:txBody>
                    <a:bodyPr/>
                    <a:lstStyle/>
                    <a:p>
                      <a:r>
                        <a:rPr lang="en-US" sz="1400" dirty="0">
                          <a:latin typeface="Century Gothic" panose="020B0502020202020204" pitchFamily="34" charset="0"/>
                        </a:rPr>
                        <a:t>African </a:t>
                      </a:r>
                    </a:p>
                  </a:txBody>
                  <a:tcPr>
                    <a:solidFill>
                      <a:srgbClr val="00B0F0"/>
                    </a:solidFill>
                  </a:tcPr>
                </a:tc>
                <a:extLst>
                  <a:ext uri="{0D108BD9-81ED-4DB2-BD59-A6C34878D82A}">
                    <a16:rowId xmlns:a16="http://schemas.microsoft.com/office/drawing/2014/main" xmlns="" val="4071174507"/>
                  </a:ext>
                </a:extLst>
              </a:tr>
            </a:tbl>
          </a:graphicData>
        </a:graphic>
      </p:graphicFrame>
      <p:sp>
        <p:nvSpPr>
          <p:cNvPr id="13" name="Arrow: Down 12">
            <a:extLst>
              <a:ext uri="{FF2B5EF4-FFF2-40B4-BE49-F238E27FC236}">
                <a16:creationId xmlns:a16="http://schemas.microsoft.com/office/drawing/2014/main" xmlns="" id="{009B048F-5522-C4BF-56CA-A83043CA9F59}"/>
              </a:ext>
            </a:extLst>
          </p:cNvPr>
          <p:cNvSpPr/>
          <p:nvPr/>
        </p:nvSpPr>
        <p:spPr>
          <a:xfrm>
            <a:off x="8929992" y="3774027"/>
            <a:ext cx="544749" cy="772601"/>
          </a:xfrm>
          <a:prstGeom prst="down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xmlns="" id="{150B790B-41FC-2A06-9DA6-236BDC0B7D6D}"/>
              </a:ext>
            </a:extLst>
          </p:cNvPr>
          <p:cNvSpPr/>
          <p:nvPr/>
        </p:nvSpPr>
        <p:spPr>
          <a:xfrm>
            <a:off x="1489002" y="4708076"/>
            <a:ext cx="2315709" cy="615954"/>
          </a:xfrm>
          <a:prstGeom prst="rect">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In General </a:t>
            </a:r>
          </a:p>
        </p:txBody>
      </p:sp>
      <p:sp>
        <p:nvSpPr>
          <p:cNvPr id="22" name="Rectangle 21">
            <a:extLst>
              <a:ext uri="{FF2B5EF4-FFF2-40B4-BE49-F238E27FC236}">
                <a16:creationId xmlns:a16="http://schemas.microsoft.com/office/drawing/2014/main" xmlns="" id="{33181E99-4BC3-5171-73C4-7D66E44D9B70}"/>
              </a:ext>
            </a:extLst>
          </p:cNvPr>
          <p:cNvSpPr/>
          <p:nvPr/>
        </p:nvSpPr>
        <p:spPr>
          <a:xfrm>
            <a:off x="3867009" y="4702464"/>
            <a:ext cx="5898625" cy="61595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K Folds does not distribute classes evenly across its folders</a:t>
            </a:r>
          </a:p>
        </p:txBody>
      </p:sp>
      <p:sp>
        <p:nvSpPr>
          <p:cNvPr id="48" name="Rectangle 47">
            <a:extLst>
              <a:ext uri="{FF2B5EF4-FFF2-40B4-BE49-F238E27FC236}">
                <a16:creationId xmlns:a16="http://schemas.microsoft.com/office/drawing/2014/main" xmlns="" id="{694C6A01-7B51-5154-0F0E-736A3017AD41}"/>
              </a:ext>
            </a:extLst>
          </p:cNvPr>
          <p:cNvSpPr/>
          <p:nvPr/>
        </p:nvSpPr>
        <p:spPr>
          <a:xfrm>
            <a:off x="1489002" y="5444105"/>
            <a:ext cx="2315709" cy="615954"/>
          </a:xfrm>
          <a:prstGeom prst="rect">
            <a:avLst/>
          </a:prstGeom>
          <a:solidFill>
            <a:srgbClr val="00B050"/>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b="0" i="0" dirty="0">
                <a:solidFill>
                  <a:schemeClr val="tx1">
                    <a:lumMod val="95000"/>
                    <a:lumOff val="5000"/>
                  </a:schemeClr>
                </a:solidFill>
                <a:effectLst/>
                <a:latin typeface="Century Gothic" panose="020B0502020202020204" pitchFamily="34" charset="0"/>
              </a:rPr>
              <a:t>Stratified K-Fold</a:t>
            </a:r>
          </a:p>
        </p:txBody>
      </p:sp>
      <p:sp>
        <p:nvSpPr>
          <p:cNvPr id="49" name="Rectangle 48">
            <a:extLst>
              <a:ext uri="{FF2B5EF4-FFF2-40B4-BE49-F238E27FC236}">
                <a16:creationId xmlns:a16="http://schemas.microsoft.com/office/drawing/2014/main" xmlns="" id="{A4B32474-A7EA-8762-CEFE-26ECCA3B3C3E}"/>
              </a:ext>
            </a:extLst>
          </p:cNvPr>
          <p:cNvSpPr/>
          <p:nvPr/>
        </p:nvSpPr>
        <p:spPr>
          <a:xfrm>
            <a:off x="3867009" y="5438493"/>
            <a:ext cx="5898625" cy="61595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Stratified K-Fold distributes classes evenly across its folders </a:t>
            </a:r>
          </a:p>
        </p:txBody>
      </p:sp>
      <p:sp>
        <p:nvSpPr>
          <p:cNvPr id="60" name="Rectangle 59">
            <a:extLst>
              <a:ext uri="{FF2B5EF4-FFF2-40B4-BE49-F238E27FC236}">
                <a16:creationId xmlns:a16="http://schemas.microsoft.com/office/drawing/2014/main" xmlns="" id="{25895B05-20D8-7B42-7B1A-203EAE551854}"/>
              </a:ext>
            </a:extLst>
          </p:cNvPr>
          <p:cNvSpPr/>
          <p:nvPr/>
        </p:nvSpPr>
        <p:spPr>
          <a:xfrm>
            <a:off x="9816316" y="4702464"/>
            <a:ext cx="2284894" cy="615954"/>
          </a:xfrm>
          <a:prstGeom prst="rect">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Overfitting </a:t>
            </a:r>
          </a:p>
        </p:txBody>
      </p:sp>
      <p:sp>
        <p:nvSpPr>
          <p:cNvPr id="61" name="Rectangle 60">
            <a:extLst>
              <a:ext uri="{FF2B5EF4-FFF2-40B4-BE49-F238E27FC236}">
                <a16:creationId xmlns:a16="http://schemas.microsoft.com/office/drawing/2014/main" xmlns="" id="{375B370B-95BE-E185-035E-10300FC537D1}"/>
              </a:ext>
            </a:extLst>
          </p:cNvPr>
          <p:cNvSpPr/>
          <p:nvPr/>
        </p:nvSpPr>
        <p:spPr>
          <a:xfrm>
            <a:off x="9816315" y="5438493"/>
            <a:ext cx="2284894" cy="615954"/>
          </a:xfrm>
          <a:prstGeom prst="rect">
            <a:avLst/>
          </a:prstGeom>
          <a:solidFill>
            <a:srgbClr val="00B050"/>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No Overfitting </a:t>
            </a:r>
          </a:p>
        </p:txBody>
      </p:sp>
      <p:sp>
        <p:nvSpPr>
          <p:cNvPr id="15" name="Right Triangle 14">
            <a:extLst>
              <a:ext uri="{FF2B5EF4-FFF2-40B4-BE49-F238E27FC236}">
                <a16:creationId xmlns:a16="http://schemas.microsoft.com/office/drawing/2014/main" xmlns="" id="{80F992AE-EF73-5DA8-37C0-19F41EA0DB7A}"/>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6" name="Right Triangle 15">
            <a:extLst>
              <a:ext uri="{FF2B5EF4-FFF2-40B4-BE49-F238E27FC236}">
                <a16:creationId xmlns:a16="http://schemas.microsoft.com/office/drawing/2014/main" xmlns="" id="{7F02CA8B-5C40-8BD8-FEB2-27EDB48EB25C}"/>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7" name="Picture 16">
            <a:extLst>
              <a:ext uri="{FF2B5EF4-FFF2-40B4-BE49-F238E27FC236}">
                <a16:creationId xmlns:a16="http://schemas.microsoft.com/office/drawing/2014/main" xmlns="" id="{96F1A7FE-865A-F2E1-B00C-E79E077E833D}"/>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8" name="TextBox 17">
            <a:extLst>
              <a:ext uri="{FF2B5EF4-FFF2-40B4-BE49-F238E27FC236}">
                <a16:creationId xmlns:a16="http://schemas.microsoft.com/office/drawing/2014/main" xmlns="" id="{701793A6-5ADE-E389-9549-8593FC30D687}"/>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9" name="TextBox 18">
            <a:extLst>
              <a:ext uri="{FF2B5EF4-FFF2-40B4-BE49-F238E27FC236}">
                <a16:creationId xmlns:a16="http://schemas.microsoft.com/office/drawing/2014/main" xmlns="" id="{1345CDB4-099E-B355-4C75-F75608D8EC80}"/>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40782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a:t>
            </a:r>
            <a:r>
              <a:rPr lang="en-US" sz="2800" b="0" i="0" dirty="0">
                <a:solidFill>
                  <a:srgbClr val="111111"/>
                </a:solidFill>
                <a:effectLst/>
                <a:latin typeface="Century Gothic" panose="020B0502020202020204" pitchFamily="34" charset="0"/>
              </a:rPr>
              <a:t>leave-one-out cross-validation (LOOCV)</a:t>
            </a:r>
          </a:p>
        </p:txBody>
      </p:sp>
      <p:pic>
        <p:nvPicPr>
          <p:cNvPr id="1026" name="Picture 2" descr="Schematic representation of the leave-one-out cross-validation (LOOCV) method.">
            <a:extLst>
              <a:ext uri="{FF2B5EF4-FFF2-40B4-BE49-F238E27FC236}">
                <a16:creationId xmlns:a16="http://schemas.microsoft.com/office/drawing/2014/main" xmlns="" id="{358088FA-9622-2EDF-0D2C-0C5F98AF5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976" y="945188"/>
            <a:ext cx="6794568" cy="3733016"/>
          </a:xfrm>
          <a:prstGeom prst="rect">
            <a:avLst/>
          </a:prstGeom>
          <a:noFill/>
          <a:ln w="28575">
            <a:solidFill>
              <a:srgbClr val="2128B5"/>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xmlns="" id="{0F0C8D30-9638-FBF5-4E72-56CE2BAAF4D6}"/>
              </a:ext>
            </a:extLst>
          </p:cNvPr>
          <p:cNvSpPr/>
          <p:nvPr/>
        </p:nvSpPr>
        <p:spPr>
          <a:xfrm>
            <a:off x="1982969" y="5029062"/>
            <a:ext cx="9601200" cy="73066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dirty="0"/>
              <a:t>Imagine you have 100 records. The model is tested on the first record during the first iteration, and the remaining 99 records are trained.</a:t>
            </a:r>
          </a:p>
        </p:txBody>
      </p:sp>
      <p:sp>
        <p:nvSpPr>
          <p:cNvPr id="11" name="Arrow: Right 10">
            <a:extLst>
              <a:ext uri="{FF2B5EF4-FFF2-40B4-BE49-F238E27FC236}">
                <a16:creationId xmlns:a16="http://schemas.microsoft.com/office/drawing/2014/main" xmlns="" id="{3789B7C1-363D-B7C5-858D-15D7C2C5FEEB}"/>
              </a:ext>
            </a:extLst>
          </p:cNvPr>
          <p:cNvSpPr/>
          <p:nvPr/>
        </p:nvSpPr>
        <p:spPr>
          <a:xfrm>
            <a:off x="180128" y="1027179"/>
            <a:ext cx="2597285" cy="1819073"/>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Century Gothic" panose="020B0502020202020204" pitchFamily="34" charset="0"/>
              </a:rPr>
              <a:t>It is very time-consuming to train the model. </a:t>
            </a:r>
          </a:p>
        </p:txBody>
      </p:sp>
      <p:sp>
        <p:nvSpPr>
          <p:cNvPr id="12" name="Rectangle 11">
            <a:extLst>
              <a:ext uri="{FF2B5EF4-FFF2-40B4-BE49-F238E27FC236}">
                <a16:creationId xmlns:a16="http://schemas.microsoft.com/office/drawing/2014/main" xmlns="" id="{713B1059-96BB-C984-9C47-CE333AFCB249}"/>
              </a:ext>
            </a:extLst>
          </p:cNvPr>
          <p:cNvSpPr/>
          <p:nvPr/>
        </p:nvSpPr>
        <p:spPr>
          <a:xfrm>
            <a:off x="2066097" y="5872318"/>
            <a:ext cx="9601200" cy="814629"/>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dirty="0"/>
              <a:t>Imagine you have 100 records. The model is tested on the second record during 2 iterations, and the remaining 99 records are trained. </a:t>
            </a:r>
          </a:p>
        </p:txBody>
      </p:sp>
      <p:sp>
        <p:nvSpPr>
          <p:cNvPr id="13" name="Arrow: Right 12">
            <a:extLst>
              <a:ext uri="{FF2B5EF4-FFF2-40B4-BE49-F238E27FC236}">
                <a16:creationId xmlns:a16="http://schemas.microsoft.com/office/drawing/2014/main" xmlns="" id="{C4B35D19-C71C-6F2A-2874-BAF452CEA6E9}"/>
              </a:ext>
            </a:extLst>
          </p:cNvPr>
          <p:cNvSpPr/>
          <p:nvPr/>
        </p:nvSpPr>
        <p:spPr>
          <a:xfrm>
            <a:off x="180127" y="2932705"/>
            <a:ext cx="2597285" cy="1819073"/>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Century Gothic" panose="020B0502020202020204" pitchFamily="34" charset="0"/>
              </a:rPr>
              <a:t>One Record for testing each iteration </a:t>
            </a:r>
          </a:p>
        </p:txBody>
      </p:sp>
      <p:sp>
        <p:nvSpPr>
          <p:cNvPr id="7" name="Right Triangle 6">
            <a:extLst>
              <a:ext uri="{FF2B5EF4-FFF2-40B4-BE49-F238E27FC236}">
                <a16:creationId xmlns:a16="http://schemas.microsoft.com/office/drawing/2014/main" xmlns="" id="{6CC48C87-31D3-AE25-81D6-1C3FB2451A7E}"/>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8" name="Right Triangle 7">
            <a:extLst>
              <a:ext uri="{FF2B5EF4-FFF2-40B4-BE49-F238E27FC236}">
                <a16:creationId xmlns:a16="http://schemas.microsoft.com/office/drawing/2014/main" xmlns="" id="{F5F54D9A-B0B2-C8B9-168D-DAC92C68CE1E}"/>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4" name="Picture 13">
            <a:extLst>
              <a:ext uri="{FF2B5EF4-FFF2-40B4-BE49-F238E27FC236}">
                <a16:creationId xmlns:a16="http://schemas.microsoft.com/office/drawing/2014/main" xmlns="" id="{19C7F251-2C8C-BAE3-66C9-7170C133A31D}"/>
              </a:ext>
            </a:extLst>
          </p:cNvPr>
          <p:cNvPicPr>
            <a:picLocks noChangeAspect="1"/>
          </p:cNvPicPr>
          <p:nvPr/>
        </p:nvPicPr>
        <p:blipFill>
          <a:blip r:embed="rId3"/>
          <a:stretch>
            <a:fillRect/>
          </a:stretch>
        </p:blipFill>
        <p:spPr>
          <a:xfrm>
            <a:off x="-2734" y="5630548"/>
            <a:ext cx="1441055" cy="848375"/>
          </a:xfrm>
          <a:prstGeom prst="rect">
            <a:avLst/>
          </a:prstGeom>
          <a:ln>
            <a:noFill/>
          </a:ln>
        </p:spPr>
      </p:pic>
      <p:sp>
        <p:nvSpPr>
          <p:cNvPr id="15" name="TextBox 14">
            <a:extLst>
              <a:ext uri="{FF2B5EF4-FFF2-40B4-BE49-F238E27FC236}">
                <a16:creationId xmlns:a16="http://schemas.microsoft.com/office/drawing/2014/main" xmlns="" id="{BA78F3C3-9639-8117-1214-B7A9FF39D226}"/>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6" name="TextBox 15">
            <a:extLst>
              <a:ext uri="{FF2B5EF4-FFF2-40B4-BE49-F238E27FC236}">
                <a16:creationId xmlns:a16="http://schemas.microsoft.com/office/drawing/2014/main" xmlns="" id="{6B30CAD0-8AB1-321A-AEAE-F2CB1311CED2}"/>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60379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a:t>
            </a:r>
            <a:r>
              <a:rPr lang="en-US" sz="2800" b="1" i="0" dirty="0">
                <a:solidFill>
                  <a:srgbClr val="000000"/>
                </a:solidFill>
                <a:effectLst/>
                <a:latin typeface="Century Gothic" panose="020B0502020202020204" pitchFamily="34" charset="0"/>
              </a:rPr>
              <a:t>Leave-P-Out (LPO)</a:t>
            </a:r>
          </a:p>
        </p:txBody>
      </p:sp>
      <p:sp>
        <p:nvSpPr>
          <p:cNvPr id="10" name="Rectangle 9">
            <a:extLst>
              <a:ext uri="{FF2B5EF4-FFF2-40B4-BE49-F238E27FC236}">
                <a16:creationId xmlns:a16="http://schemas.microsoft.com/office/drawing/2014/main" xmlns="" id="{0F0C8D30-9638-FBF5-4E72-56CE2BAAF4D6}"/>
              </a:ext>
            </a:extLst>
          </p:cNvPr>
          <p:cNvSpPr/>
          <p:nvPr/>
        </p:nvSpPr>
        <p:spPr>
          <a:xfrm>
            <a:off x="1984442" y="5217436"/>
            <a:ext cx="9601200" cy="896637"/>
          </a:xfrm>
          <a:prstGeom prst="rect">
            <a:avLst/>
          </a:prstGeom>
          <a:solidFill>
            <a:schemeClr val="tx1">
              <a:lumMod val="85000"/>
              <a:lumOff val="15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Century Gothic" panose="020B0502020202020204" pitchFamily="34" charset="0"/>
              </a:rPr>
              <a:t>Instead of testing one record per iteration (LOOCV), four records (since P=4) are selected each time.</a:t>
            </a:r>
          </a:p>
        </p:txBody>
      </p:sp>
      <p:sp>
        <p:nvSpPr>
          <p:cNvPr id="13" name="Arrow: Right 12">
            <a:extLst>
              <a:ext uri="{FF2B5EF4-FFF2-40B4-BE49-F238E27FC236}">
                <a16:creationId xmlns:a16="http://schemas.microsoft.com/office/drawing/2014/main" xmlns="" id="{C4B35D19-C71C-6F2A-2874-BAF452CEA6E9}"/>
              </a:ext>
            </a:extLst>
          </p:cNvPr>
          <p:cNvSpPr/>
          <p:nvPr/>
        </p:nvSpPr>
        <p:spPr>
          <a:xfrm>
            <a:off x="180128" y="2117816"/>
            <a:ext cx="2597285" cy="1819073"/>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latin typeface="Century Gothic" panose="020B0502020202020204" pitchFamily="34" charset="0"/>
              </a:rPr>
              <a:t>Multiple interactions may use the same test data.</a:t>
            </a:r>
          </a:p>
        </p:txBody>
      </p:sp>
      <p:pic>
        <p:nvPicPr>
          <p:cNvPr id="2050" name="Picture 2">
            <a:extLst>
              <a:ext uri="{FF2B5EF4-FFF2-40B4-BE49-F238E27FC236}">
                <a16:creationId xmlns:a16="http://schemas.microsoft.com/office/drawing/2014/main" xmlns="" id="{9B4183B9-2BCD-2AAE-1892-68507B49D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722" y="738931"/>
            <a:ext cx="6991553" cy="430835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1C12C654-46EF-72B6-409D-12A05AAB354C}"/>
              </a:ext>
            </a:extLst>
          </p:cNvPr>
          <p:cNvSpPr/>
          <p:nvPr/>
        </p:nvSpPr>
        <p:spPr>
          <a:xfrm>
            <a:off x="8919601" y="1573646"/>
            <a:ext cx="1615320" cy="3116714"/>
          </a:xfrm>
          <a:prstGeom prst="rect">
            <a:avLst/>
          </a:prstGeom>
          <a:solidFill>
            <a:schemeClr val="accent5">
              <a:lumMod val="60000"/>
              <a:lumOff val="4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latin typeface="Century Gothic" panose="020B0502020202020204" pitchFamily="34" charset="0"/>
              </a:rPr>
              <a:t>P= 4</a:t>
            </a:r>
          </a:p>
          <a:p>
            <a:pPr algn="ctr"/>
            <a:endParaRPr lang="en-US" sz="3200" dirty="0">
              <a:latin typeface="Century Gothic" panose="020B0502020202020204" pitchFamily="34" charset="0"/>
            </a:endParaRPr>
          </a:p>
          <a:p>
            <a:pPr algn="ctr"/>
            <a:r>
              <a:rPr lang="en-US" dirty="0">
                <a:latin typeface="Century Gothic" panose="020B0502020202020204" pitchFamily="34" charset="0"/>
              </a:rPr>
              <a:t>Not an efficient one </a:t>
            </a:r>
          </a:p>
        </p:txBody>
      </p:sp>
      <p:sp>
        <p:nvSpPr>
          <p:cNvPr id="8" name="Right Triangle 7">
            <a:extLst>
              <a:ext uri="{FF2B5EF4-FFF2-40B4-BE49-F238E27FC236}">
                <a16:creationId xmlns:a16="http://schemas.microsoft.com/office/drawing/2014/main" xmlns="" id="{7997EE1F-B356-0C4D-C23B-DD25BD670EAC}"/>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C34542EE-A55A-BAC2-01F0-42E775435A81}"/>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7F8C79D6-F2C4-007F-F967-89FA56AEC11B}"/>
              </a:ext>
            </a:extLst>
          </p:cNvPr>
          <p:cNvPicPr>
            <a:picLocks noChangeAspect="1"/>
          </p:cNvPicPr>
          <p:nvPr/>
        </p:nvPicPr>
        <p:blipFill>
          <a:blip r:embed="rId3"/>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F3261829-E917-4143-BD5D-C9B0840FB27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AC800E0F-EEE4-D609-C7C4-BDC69648691A}"/>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410725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37988" y="2101174"/>
            <a:ext cx="12203528" cy="1107996"/>
          </a:xfrm>
          <a:prstGeom prst="rect">
            <a:avLst/>
          </a:prstGeom>
          <a:noFill/>
        </p:spPr>
        <p:txBody>
          <a:bodyPr wrap="square" rtlCol="0">
            <a:spAutoFit/>
          </a:bodyPr>
          <a:lstStyle/>
          <a:p>
            <a:pPr algn="ctr"/>
            <a:r>
              <a:rPr lang="en-US" sz="6600" b="1" dirty="0">
                <a:solidFill>
                  <a:schemeClr val="tx1">
                    <a:lumMod val="95000"/>
                    <a:lumOff val="5000"/>
                  </a:schemeClr>
                </a:solidFill>
                <a:latin typeface="Century Gothic" panose="020B0502020202020204" pitchFamily="34" charset="0"/>
              </a:rPr>
              <a:t>Feature Selection</a:t>
            </a:r>
            <a:endParaRPr lang="en-US" sz="6600" b="1" i="0" dirty="0">
              <a:solidFill>
                <a:srgbClr val="000000"/>
              </a:solidFill>
              <a:effectLst/>
              <a:latin typeface="Century Gothic" panose="020B0502020202020204" pitchFamily="34" charset="0"/>
            </a:endParaRPr>
          </a:p>
        </p:txBody>
      </p:sp>
      <p:sp>
        <p:nvSpPr>
          <p:cNvPr id="7" name="Right Triangle 6">
            <a:extLst>
              <a:ext uri="{FF2B5EF4-FFF2-40B4-BE49-F238E27FC236}">
                <a16:creationId xmlns:a16="http://schemas.microsoft.com/office/drawing/2014/main" xmlns="" id="{B707B2F8-3DD3-DFEB-03B1-3BF5A66EB134}"/>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xmlns="" id="{9E356161-4DCE-D692-BBDA-46C9ACC24EED}"/>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3" name="Picture 12">
            <a:extLst>
              <a:ext uri="{FF2B5EF4-FFF2-40B4-BE49-F238E27FC236}">
                <a16:creationId xmlns:a16="http://schemas.microsoft.com/office/drawing/2014/main" xmlns="" id="{C9EBBCAC-B7E7-0A5E-4F73-3B4287790F65}"/>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9" name="TextBox 18">
            <a:extLst>
              <a:ext uri="{FF2B5EF4-FFF2-40B4-BE49-F238E27FC236}">
                <a16:creationId xmlns:a16="http://schemas.microsoft.com/office/drawing/2014/main" xmlns="" id="{CF5C98DE-4A43-7790-2D56-A4CA6306C2A4}"/>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21" name="TextBox 20">
            <a:extLst>
              <a:ext uri="{FF2B5EF4-FFF2-40B4-BE49-F238E27FC236}">
                <a16:creationId xmlns:a16="http://schemas.microsoft.com/office/drawing/2014/main" xmlns="" id="{3AD6BFE8-AE29-0BC4-03FE-5C1433F46460}"/>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259782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8" name="Rectangle: Rounded Corners 7">
            <a:extLst>
              <a:ext uri="{FF2B5EF4-FFF2-40B4-BE49-F238E27FC236}">
                <a16:creationId xmlns:a16="http://schemas.microsoft.com/office/drawing/2014/main" xmlns="" id="{C3AFF960-CC43-1652-80DA-F35C25EA0FC4}"/>
              </a:ext>
            </a:extLst>
          </p:cNvPr>
          <p:cNvSpPr/>
          <p:nvPr/>
        </p:nvSpPr>
        <p:spPr>
          <a:xfrm>
            <a:off x="881624" y="1217765"/>
            <a:ext cx="4737537" cy="1015481"/>
          </a:xfrm>
          <a:prstGeom prst="round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60000"/>
                    <a:lumOff val="40000"/>
                  </a:schemeClr>
                </a:solidFill>
                <a:latin typeface="Century Gothic" panose="020B0502020202020204" pitchFamily="34" charset="0"/>
              </a:rPr>
              <a:t>Filter Methods</a:t>
            </a:r>
          </a:p>
          <a:p>
            <a:pPr marL="285750" indent="-285750" algn="ctr">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Which feature correlates well  </a:t>
            </a:r>
          </a:p>
        </p:txBody>
      </p:sp>
      <p:sp>
        <p:nvSpPr>
          <p:cNvPr id="11" name="Rectangle: Rounded Corners 10">
            <a:extLst>
              <a:ext uri="{FF2B5EF4-FFF2-40B4-BE49-F238E27FC236}">
                <a16:creationId xmlns:a16="http://schemas.microsoft.com/office/drawing/2014/main" xmlns="" id="{3ECDED47-904B-84C9-8FB6-0CE91C06F08B}"/>
              </a:ext>
            </a:extLst>
          </p:cNvPr>
          <p:cNvSpPr/>
          <p:nvPr/>
        </p:nvSpPr>
        <p:spPr>
          <a:xfrm>
            <a:off x="881624" y="2359299"/>
            <a:ext cx="4737537" cy="1015481"/>
          </a:xfrm>
          <a:prstGeom prst="round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60000"/>
                    <a:lumOff val="40000"/>
                  </a:schemeClr>
                </a:solidFill>
                <a:latin typeface="Century Gothic" panose="020B0502020202020204" pitchFamily="34" charset="0"/>
              </a:rPr>
              <a:t>Wrapper Methods</a:t>
            </a:r>
          </a:p>
          <a:p>
            <a:pPr marL="285750" indent="-285750" algn="ctr">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Subset of features and see which one gives best performance  </a:t>
            </a:r>
          </a:p>
        </p:txBody>
      </p:sp>
      <p:sp>
        <p:nvSpPr>
          <p:cNvPr id="12" name="Rectangle: Rounded Corners 11">
            <a:extLst>
              <a:ext uri="{FF2B5EF4-FFF2-40B4-BE49-F238E27FC236}">
                <a16:creationId xmlns:a16="http://schemas.microsoft.com/office/drawing/2014/main" xmlns="" id="{99A996AE-2B64-512D-1E83-2B177C3A38B3}"/>
              </a:ext>
            </a:extLst>
          </p:cNvPr>
          <p:cNvSpPr/>
          <p:nvPr/>
        </p:nvSpPr>
        <p:spPr>
          <a:xfrm>
            <a:off x="881624" y="3573342"/>
            <a:ext cx="4737537" cy="1015481"/>
          </a:xfrm>
          <a:prstGeom prst="round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Embedded Methods </a:t>
            </a:r>
          </a:p>
        </p:txBody>
      </p:sp>
      <p:sp>
        <p:nvSpPr>
          <p:cNvPr id="14" name="Rectangle: Rounded Corners 13">
            <a:extLst>
              <a:ext uri="{FF2B5EF4-FFF2-40B4-BE49-F238E27FC236}">
                <a16:creationId xmlns:a16="http://schemas.microsoft.com/office/drawing/2014/main" xmlns="" id="{9F3E18F4-07B4-D5F5-1366-A08581360B6B}"/>
              </a:ext>
            </a:extLst>
          </p:cNvPr>
          <p:cNvSpPr/>
          <p:nvPr/>
        </p:nvSpPr>
        <p:spPr>
          <a:xfrm>
            <a:off x="914400" y="4729021"/>
            <a:ext cx="4737537" cy="1015481"/>
          </a:xfrm>
          <a:prstGeom prst="roundRect">
            <a:avLst/>
          </a:prstGeom>
          <a:solidFill>
            <a:schemeClr val="accent5">
              <a:lumMod val="20000"/>
              <a:lumOff val="80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Data Dimensions Criteria </a:t>
            </a:r>
          </a:p>
        </p:txBody>
      </p:sp>
      <p:sp>
        <p:nvSpPr>
          <p:cNvPr id="15" name="Rectangle 14">
            <a:extLst>
              <a:ext uri="{FF2B5EF4-FFF2-40B4-BE49-F238E27FC236}">
                <a16:creationId xmlns:a16="http://schemas.microsoft.com/office/drawing/2014/main" xmlns="" id="{A6E55844-31EF-9524-A965-99598E1BB813}"/>
              </a:ext>
            </a:extLst>
          </p:cNvPr>
          <p:cNvSpPr/>
          <p:nvPr/>
        </p:nvSpPr>
        <p:spPr>
          <a:xfrm>
            <a:off x="6342434" y="1217764"/>
            <a:ext cx="2577167" cy="70831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Why or Driving Factors </a:t>
            </a:r>
          </a:p>
        </p:txBody>
      </p:sp>
      <p:sp>
        <p:nvSpPr>
          <p:cNvPr id="16" name="Rectangle 15">
            <a:extLst>
              <a:ext uri="{FF2B5EF4-FFF2-40B4-BE49-F238E27FC236}">
                <a16:creationId xmlns:a16="http://schemas.microsoft.com/office/drawing/2014/main" xmlns="" id="{29BD89C0-B8B3-8DEA-E15B-D39F763FFEDF}"/>
              </a:ext>
            </a:extLst>
          </p:cNvPr>
          <p:cNvSpPr/>
          <p:nvPr/>
        </p:nvSpPr>
        <p:spPr>
          <a:xfrm>
            <a:off x="9131029" y="1217764"/>
            <a:ext cx="2577167" cy="441278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Prevent - Noise</a:t>
            </a:r>
          </a:p>
          <a:p>
            <a:pPr marL="285750" indent="-285750">
              <a:buFont typeface="Arial" panose="020B0604020202020204" pitchFamily="34" charset="0"/>
              <a:buChar char="•"/>
            </a:pPr>
            <a:r>
              <a:rPr lang="en-US" dirty="0">
                <a:solidFill>
                  <a:schemeClr val="tx1">
                    <a:lumMod val="95000"/>
                    <a:lumOff val="5000"/>
                  </a:schemeClr>
                </a:solidFill>
              </a:rPr>
              <a:t>Prevent – Overfitting</a:t>
            </a:r>
          </a:p>
          <a:p>
            <a:pPr marL="285750" indent="-285750">
              <a:buFont typeface="Arial" panose="020B0604020202020204" pitchFamily="34" charset="0"/>
              <a:buChar char="•"/>
            </a:pPr>
            <a:r>
              <a:rPr lang="en-US" dirty="0">
                <a:solidFill>
                  <a:schemeClr val="tx1">
                    <a:lumMod val="95000"/>
                    <a:lumOff val="5000"/>
                  </a:schemeClr>
                </a:solidFill>
              </a:rPr>
              <a:t>Improve Accuracy </a:t>
            </a:r>
          </a:p>
          <a:p>
            <a:pPr marL="285750" indent="-285750">
              <a:buFont typeface="Arial" panose="020B0604020202020204" pitchFamily="34" charset="0"/>
              <a:buChar char="•"/>
            </a:pPr>
            <a:r>
              <a:rPr lang="en-US" dirty="0">
                <a:solidFill>
                  <a:schemeClr val="tx1">
                    <a:lumMod val="95000"/>
                    <a:lumOff val="5000"/>
                  </a:schemeClr>
                </a:solidFill>
              </a:rPr>
              <a:t>Reduce Training Time</a:t>
            </a:r>
          </a:p>
          <a:p>
            <a:pPr marL="285750" indent="-285750">
              <a:buFont typeface="Arial" panose="020B0604020202020204" pitchFamily="34" charset="0"/>
              <a:buChar char="•"/>
            </a:pPr>
            <a:r>
              <a:rPr lang="en-US" dirty="0">
                <a:solidFill>
                  <a:schemeClr val="tx1">
                    <a:lumMod val="95000"/>
                    <a:lumOff val="5000"/>
                  </a:schemeClr>
                </a:solidFill>
              </a:rPr>
              <a:t>Avoid Bias  </a:t>
            </a:r>
          </a:p>
        </p:txBody>
      </p:sp>
      <p:sp>
        <p:nvSpPr>
          <p:cNvPr id="17" name="Rectangle 16">
            <a:extLst>
              <a:ext uri="{FF2B5EF4-FFF2-40B4-BE49-F238E27FC236}">
                <a16:creationId xmlns:a16="http://schemas.microsoft.com/office/drawing/2014/main" xmlns="" id="{06AB747B-5B49-55F1-2FD2-9CA8D1355BE3}"/>
              </a:ext>
            </a:extLst>
          </p:cNvPr>
          <p:cNvSpPr/>
          <p:nvPr/>
        </p:nvSpPr>
        <p:spPr>
          <a:xfrm>
            <a:off x="9131029" y="1217763"/>
            <a:ext cx="2577167" cy="70831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1">
                    <a:lumMod val="95000"/>
                    <a:lumOff val="5000"/>
                  </a:schemeClr>
                </a:solidFill>
              </a:rPr>
              <a:t>Benefits </a:t>
            </a:r>
          </a:p>
        </p:txBody>
      </p:sp>
      <p:sp>
        <p:nvSpPr>
          <p:cNvPr id="18" name="Rectangle 17">
            <a:extLst>
              <a:ext uri="{FF2B5EF4-FFF2-40B4-BE49-F238E27FC236}">
                <a16:creationId xmlns:a16="http://schemas.microsoft.com/office/drawing/2014/main" xmlns="" id="{49FF9DF1-4F1A-C728-6D6C-5B2491E45720}"/>
              </a:ext>
            </a:extLst>
          </p:cNvPr>
          <p:cNvSpPr/>
          <p:nvPr/>
        </p:nvSpPr>
        <p:spPr>
          <a:xfrm>
            <a:off x="6342433" y="1926076"/>
            <a:ext cx="2577167" cy="371416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Redundant </a:t>
            </a:r>
          </a:p>
        </p:txBody>
      </p:sp>
      <p:sp>
        <p:nvSpPr>
          <p:cNvPr id="7" name="Right Triangle 6">
            <a:extLst>
              <a:ext uri="{FF2B5EF4-FFF2-40B4-BE49-F238E27FC236}">
                <a16:creationId xmlns:a16="http://schemas.microsoft.com/office/drawing/2014/main" xmlns="" id="{B707B2F8-3DD3-DFEB-03B1-3BF5A66EB134}"/>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xmlns="" id="{9E356161-4DCE-D692-BBDA-46C9ACC24EED}"/>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3" name="Picture 12">
            <a:extLst>
              <a:ext uri="{FF2B5EF4-FFF2-40B4-BE49-F238E27FC236}">
                <a16:creationId xmlns:a16="http://schemas.microsoft.com/office/drawing/2014/main" xmlns="" id="{C9EBBCAC-B7E7-0A5E-4F73-3B4287790F65}"/>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9" name="TextBox 18">
            <a:extLst>
              <a:ext uri="{FF2B5EF4-FFF2-40B4-BE49-F238E27FC236}">
                <a16:creationId xmlns:a16="http://schemas.microsoft.com/office/drawing/2014/main" xmlns="" id="{CF5C98DE-4A43-7790-2D56-A4CA6306C2A4}"/>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21" name="TextBox 20">
            <a:extLst>
              <a:ext uri="{FF2B5EF4-FFF2-40B4-BE49-F238E27FC236}">
                <a16:creationId xmlns:a16="http://schemas.microsoft.com/office/drawing/2014/main" xmlns="" id="{3AD6BFE8-AE29-0BC4-03FE-5C1433F46460}"/>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95987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7" name="TextBox 6">
            <a:extLst>
              <a:ext uri="{FF2B5EF4-FFF2-40B4-BE49-F238E27FC236}">
                <a16:creationId xmlns:a16="http://schemas.microsoft.com/office/drawing/2014/main" xmlns="" id="{D019BF48-371F-D154-364C-D18A0B0E5D30}"/>
              </a:ext>
            </a:extLst>
          </p:cNvPr>
          <p:cNvSpPr txBox="1"/>
          <p:nvPr/>
        </p:nvSpPr>
        <p:spPr>
          <a:xfrm>
            <a:off x="141772" y="609254"/>
            <a:ext cx="1189692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entury Gothic" panose="020B0502020202020204" pitchFamily="34" charset="0"/>
              </a:rPr>
              <a:t>Multiple features </a:t>
            </a:r>
          </a:p>
          <a:p>
            <a:pPr marL="285750" indent="-285750">
              <a:buFont typeface="Arial" panose="020B0604020202020204" pitchFamily="34" charset="0"/>
              <a:buChar char="•"/>
            </a:pPr>
            <a:r>
              <a:rPr lang="en-US" sz="2400" dirty="0">
                <a:latin typeface="Century Gothic" panose="020B0502020202020204" pitchFamily="34" charset="0"/>
              </a:rPr>
              <a:t>Thought Experiment </a:t>
            </a:r>
          </a:p>
          <a:p>
            <a:pPr marL="285750" indent="-285750">
              <a:buFont typeface="Arial" panose="020B0604020202020204" pitchFamily="34" charset="0"/>
              <a:buChar char="•"/>
            </a:pPr>
            <a:r>
              <a:rPr lang="en-US" sz="2400" dirty="0">
                <a:latin typeface="Century Gothic" panose="020B0502020202020204" pitchFamily="34" charset="0"/>
              </a:rPr>
              <a:t>How many features to use it’s arts than science</a:t>
            </a:r>
          </a:p>
          <a:p>
            <a:pPr marL="285750" indent="-285750">
              <a:buFont typeface="Arial" panose="020B0604020202020204" pitchFamily="34" charset="0"/>
              <a:buChar char="•"/>
            </a:pPr>
            <a:r>
              <a:rPr lang="en-US" sz="2400" dirty="0">
                <a:latin typeface="Century Gothic" panose="020B0502020202020204" pitchFamily="34" charset="0"/>
              </a:rPr>
              <a:t>Avoid useless features (Ex: Eye color)</a:t>
            </a:r>
          </a:p>
          <a:p>
            <a:pPr marL="285750" indent="-285750">
              <a:buFont typeface="Arial" panose="020B0604020202020204" pitchFamily="34" charset="0"/>
              <a:buChar char="•"/>
            </a:pPr>
            <a:r>
              <a:rPr lang="en-US" sz="2400" dirty="0">
                <a:latin typeface="Century Gothic" panose="020B0502020202020204" pitchFamily="34" charset="0"/>
              </a:rPr>
              <a:t>Independent features are best</a:t>
            </a:r>
          </a:p>
          <a:p>
            <a:pPr marL="285750" indent="-285750">
              <a:buFont typeface="Arial" panose="020B0604020202020204" pitchFamily="34" charset="0"/>
              <a:buChar char="•"/>
            </a:pPr>
            <a:r>
              <a:rPr lang="en-US" sz="2400" dirty="0">
                <a:latin typeface="Century Gothic" panose="020B0502020202020204" pitchFamily="34" charset="0"/>
              </a:rPr>
              <a:t>Avoid redundant features (ex: Height in Inches, and Height in centimeters, the models are both different)</a:t>
            </a:r>
          </a:p>
          <a:p>
            <a:pPr marL="285750" indent="-285750">
              <a:buFont typeface="Arial" panose="020B0604020202020204" pitchFamily="34" charset="0"/>
              <a:buChar char="•"/>
            </a:pPr>
            <a:r>
              <a:rPr lang="en-US" sz="2400" dirty="0">
                <a:latin typeface="Century Gothic" panose="020B0502020202020204" pitchFamily="34" charset="0"/>
              </a:rPr>
              <a:t>Remove highly correlated features </a:t>
            </a:r>
          </a:p>
          <a:p>
            <a:pPr marL="285750" indent="-285750">
              <a:buFont typeface="Arial" panose="020B0604020202020204" pitchFamily="34" charset="0"/>
              <a:buChar char="•"/>
            </a:pPr>
            <a:r>
              <a:rPr lang="en-US" sz="2400" dirty="0">
                <a:latin typeface="Century Gothic" panose="020B0502020202020204" pitchFamily="34" charset="0"/>
              </a:rPr>
              <a:t>Features should be easy to understand </a:t>
            </a:r>
          </a:p>
          <a:p>
            <a:pPr marL="285750" indent="-285750">
              <a:buFont typeface="Arial" panose="020B0604020202020204" pitchFamily="34" charset="0"/>
              <a:buChar char="•"/>
            </a:pPr>
            <a:r>
              <a:rPr lang="en-US" sz="2400" dirty="0">
                <a:latin typeface="Century Gothic" panose="020B0502020202020204" pitchFamily="34" charset="0"/>
              </a:rPr>
              <a:t>Simpler relationships are easy to learn (ex: Distance between two cities vs. latitude and longitude)</a:t>
            </a:r>
          </a:p>
        </p:txBody>
      </p:sp>
      <p:sp>
        <p:nvSpPr>
          <p:cNvPr id="10" name="Rectangle 9">
            <a:extLst>
              <a:ext uri="{FF2B5EF4-FFF2-40B4-BE49-F238E27FC236}">
                <a16:creationId xmlns:a16="http://schemas.microsoft.com/office/drawing/2014/main" xmlns="" id="{722B1D85-5F81-F217-5C63-EEACF306AD3C}"/>
              </a:ext>
            </a:extLst>
          </p:cNvPr>
          <p:cNvSpPr/>
          <p:nvPr/>
        </p:nvSpPr>
        <p:spPr>
          <a:xfrm>
            <a:off x="4824918" y="4480940"/>
            <a:ext cx="2344366" cy="5177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Must be </a:t>
            </a:r>
          </a:p>
        </p:txBody>
      </p:sp>
      <p:sp>
        <p:nvSpPr>
          <p:cNvPr id="13" name="Rectangle 12">
            <a:extLst>
              <a:ext uri="{FF2B5EF4-FFF2-40B4-BE49-F238E27FC236}">
                <a16:creationId xmlns:a16="http://schemas.microsoft.com/office/drawing/2014/main" xmlns="" id="{F18F437D-D23F-036F-5215-9A9ACF0DBB66}"/>
              </a:ext>
            </a:extLst>
          </p:cNvPr>
          <p:cNvSpPr/>
          <p:nvPr/>
        </p:nvSpPr>
        <p:spPr>
          <a:xfrm>
            <a:off x="4824918" y="4998722"/>
            <a:ext cx="2344366" cy="178577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Informative</a:t>
            </a: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Independent </a:t>
            </a: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Simple </a:t>
            </a:r>
          </a:p>
        </p:txBody>
      </p:sp>
      <p:sp>
        <p:nvSpPr>
          <p:cNvPr id="8" name="Right Triangle 7">
            <a:extLst>
              <a:ext uri="{FF2B5EF4-FFF2-40B4-BE49-F238E27FC236}">
                <a16:creationId xmlns:a16="http://schemas.microsoft.com/office/drawing/2014/main" xmlns="" id="{BE432BED-B1B3-9D58-CE4D-2B2A0A50F69D}"/>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14E768D9-3E82-963D-8255-802142912707}"/>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F927ECDD-87FD-75A3-CC85-F12CF4A88052}"/>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04727D80-BD2E-83BB-68EF-BABCB208A4F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50225B22-5876-812D-5C08-8DA769E80B2D}"/>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244205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ctr"/>
            <a:r>
              <a:rPr lang="en-US" sz="4400" dirty="0">
                <a:latin typeface="Century Gothic" panose="020B0502020202020204" pitchFamily="34" charset="0"/>
              </a:rPr>
              <a:t>Popular machine learning frameworks</a:t>
            </a:r>
          </a:p>
        </p:txBody>
      </p:sp>
      <p:sp>
        <p:nvSpPr>
          <p:cNvPr id="9" name="TextBox 8">
            <a:extLst>
              <a:ext uri="{FF2B5EF4-FFF2-40B4-BE49-F238E27FC236}">
                <a16:creationId xmlns:a16="http://schemas.microsoft.com/office/drawing/2014/main" xmlns="" id="{5D15972C-CCEE-53A1-EF22-2CE24EA5E743}"/>
              </a:ext>
            </a:extLst>
          </p:cNvPr>
          <p:cNvSpPr txBox="1"/>
          <p:nvPr/>
        </p:nvSpPr>
        <p:spPr>
          <a:xfrm>
            <a:off x="2969069" y="1347904"/>
            <a:ext cx="6104106" cy="4401205"/>
          </a:xfrm>
          <a:prstGeom prst="rect">
            <a:avLst/>
          </a:prstGeom>
          <a:noFill/>
        </p:spPr>
        <p:txBody>
          <a:bodyPr wrap="square">
            <a:spAutoFit/>
          </a:bodyPr>
          <a:lstStyle/>
          <a:p>
            <a:pPr marL="285750" indent="-285750">
              <a:buFont typeface="Courier New" panose="02070309020205020404" pitchFamily="49" charset="0"/>
              <a:buChar char="o"/>
            </a:pPr>
            <a:r>
              <a:rPr lang="en-US" sz="4000" dirty="0">
                <a:latin typeface="Century Gothic" panose="020B0502020202020204" pitchFamily="34" charset="0"/>
              </a:rPr>
              <a:t>TensorFlow</a:t>
            </a:r>
          </a:p>
          <a:p>
            <a:pPr marL="285750" indent="-285750">
              <a:buFont typeface="Courier New" panose="02070309020205020404" pitchFamily="49" charset="0"/>
              <a:buChar char="o"/>
            </a:pPr>
            <a:r>
              <a:rPr lang="en-US" sz="4000" dirty="0">
                <a:latin typeface="Century Gothic" panose="020B0502020202020204" pitchFamily="34" charset="0"/>
              </a:rPr>
              <a:t>PyTorch</a:t>
            </a:r>
          </a:p>
          <a:p>
            <a:pPr marL="285750" indent="-285750">
              <a:buFont typeface="Courier New" panose="02070309020205020404" pitchFamily="49" charset="0"/>
              <a:buChar char="o"/>
            </a:pPr>
            <a:r>
              <a:rPr lang="en-US" sz="4000" dirty="0">
                <a:solidFill>
                  <a:srgbClr val="00B050"/>
                </a:solidFill>
                <a:latin typeface="Century Gothic" panose="020B0502020202020204" pitchFamily="34" charset="0"/>
              </a:rPr>
              <a:t>scikit-learn (sklearn)</a:t>
            </a:r>
          </a:p>
          <a:p>
            <a:pPr marL="285750" indent="-285750">
              <a:buFont typeface="Courier New" panose="02070309020205020404" pitchFamily="49" charset="0"/>
              <a:buChar char="o"/>
            </a:pPr>
            <a:r>
              <a:rPr lang="en-US" sz="4000" dirty="0">
                <a:latin typeface="Century Gothic" panose="020B0502020202020204" pitchFamily="34" charset="0"/>
              </a:rPr>
              <a:t>Spark ML</a:t>
            </a:r>
          </a:p>
          <a:p>
            <a:pPr marL="285750" indent="-285750">
              <a:buFont typeface="Courier New" panose="02070309020205020404" pitchFamily="49" charset="0"/>
              <a:buChar char="o"/>
            </a:pPr>
            <a:r>
              <a:rPr lang="en-US" sz="4000" dirty="0">
                <a:latin typeface="Century Gothic" panose="020B0502020202020204" pitchFamily="34" charset="0"/>
              </a:rPr>
              <a:t>Torch</a:t>
            </a:r>
          </a:p>
          <a:p>
            <a:pPr marL="285750" indent="-285750">
              <a:buFont typeface="Courier New" panose="02070309020205020404" pitchFamily="49" charset="0"/>
              <a:buChar char="o"/>
            </a:pPr>
            <a:r>
              <a:rPr lang="en-US" sz="4000" dirty="0">
                <a:latin typeface="Century Gothic" panose="020B0502020202020204" pitchFamily="34" charset="0"/>
              </a:rPr>
              <a:t>Huggingface</a:t>
            </a:r>
          </a:p>
          <a:p>
            <a:pPr marL="285750" indent="-285750">
              <a:buFont typeface="Courier New" panose="02070309020205020404" pitchFamily="49" charset="0"/>
              <a:buChar char="o"/>
            </a:pPr>
            <a:r>
              <a:rPr lang="en-US" sz="4000" dirty="0">
                <a:latin typeface="Century Gothic" panose="020B0502020202020204" pitchFamily="34" charset="0"/>
              </a:rPr>
              <a:t>Keras</a:t>
            </a:r>
          </a:p>
        </p:txBody>
      </p:sp>
    </p:spTree>
    <p:extLst>
      <p:ext uri="{BB962C8B-B14F-4D97-AF65-F5344CB8AC3E}">
        <p14:creationId xmlns:p14="http://schemas.microsoft.com/office/powerpoint/2010/main" val="2571346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7" name="Rectangle 6">
            <a:extLst>
              <a:ext uri="{FF2B5EF4-FFF2-40B4-BE49-F238E27FC236}">
                <a16:creationId xmlns:a16="http://schemas.microsoft.com/office/drawing/2014/main" xmlns="" id="{80E4EC62-C6CC-AE14-1990-D7F381B2F1C2}"/>
              </a:ext>
            </a:extLst>
          </p:cNvPr>
          <p:cNvSpPr/>
          <p:nvPr/>
        </p:nvSpPr>
        <p:spPr>
          <a:xfrm>
            <a:off x="817123" y="233463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D7B25CA1-9BB8-5C17-0B2F-F6D2A25EAED3}"/>
              </a:ext>
            </a:extLst>
          </p:cNvPr>
          <p:cNvSpPr/>
          <p:nvPr/>
        </p:nvSpPr>
        <p:spPr>
          <a:xfrm>
            <a:off x="4427706" y="239150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CBF41EE0-2740-B5ED-8540-DFCDA58D60A9}"/>
              </a:ext>
            </a:extLst>
          </p:cNvPr>
          <p:cNvSpPr/>
          <p:nvPr/>
        </p:nvSpPr>
        <p:spPr>
          <a:xfrm>
            <a:off x="8038289" y="2312377"/>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Algorithm Use </a:t>
            </a:r>
          </a:p>
        </p:txBody>
      </p:sp>
      <p:sp>
        <p:nvSpPr>
          <p:cNvPr id="19" name="Rectangle 18">
            <a:extLst>
              <a:ext uri="{FF2B5EF4-FFF2-40B4-BE49-F238E27FC236}">
                <a16:creationId xmlns:a16="http://schemas.microsoft.com/office/drawing/2014/main" xmlns="" id="{F62C37AE-A366-4FC5-4E6B-3D0CE6BFAAE8}"/>
              </a:ext>
            </a:extLst>
          </p:cNvPr>
          <p:cNvSpPr/>
          <p:nvPr/>
        </p:nvSpPr>
        <p:spPr>
          <a:xfrm>
            <a:off x="8038289" y="2835596"/>
            <a:ext cx="2597286" cy="173228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Arrow: Right 19">
            <a:extLst>
              <a:ext uri="{FF2B5EF4-FFF2-40B4-BE49-F238E27FC236}">
                <a16:creationId xmlns:a16="http://schemas.microsoft.com/office/drawing/2014/main" xmlns="" id="{1B98545D-46AE-3BA4-DF8E-26827BF04942}"/>
              </a:ext>
            </a:extLst>
          </p:cNvPr>
          <p:cNvSpPr/>
          <p:nvPr/>
        </p:nvSpPr>
        <p:spPr>
          <a:xfrm>
            <a:off x="3511685"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Arrow: Right 20">
            <a:extLst>
              <a:ext uri="{FF2B5EF4-FFF2-40B4-BE49-F238E27FC236}">
                <a16:creationId xmlns:a16="http://schemas.microsoft.com/office/drawing/2014/main" xmlns="" id="{7E88E035-1C53-F43B-67E1-6F83E8B5FC6C}"/>
              </a:ext>
            </a:extLst>
          </p:cNvPr>
          <p:cNvSpPr/>
          <p:nvPr/>
        </p:nvSpPr>
        <p:spPr>
          <a:xfrm>
            <a:off x="7234947"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xmlns="" id="{95B418D4-8CEE-8493-2287-48B7F9A9678D}"/>
              </a:ext>
            </a:extLst>
          </p:cNvPr>
          <p:cNvSpPr/>
          <p:nvPr/>
        </p:nvSpPr>
        <p:spPr>
          <a:xfrm>
            <a:off x="817123" y="2333231"/>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Input </a:t>
            </a:r>
          </a:p>
        </p:txBody>
      </p:sp>
      <p:sp>
        <p:nvSpPr>
          <p:cNvPr id="23" name="Rectangle 22">
            <a:extLst>
              <a:ext uri="{FF2B5EF4-FFF2-40B4-BE49-F238E27FC236}">
                <a16:creationId xmlns:a16="http://schemas.microsoft.com/office/drawing/2014/main" xmlns="" id="{EABF71D9-82A4-0254-13AD-BCF53EB22E58}"/>
              </a:ext>
            </a:extLst>
          </p:cNvPr>
          <p:cNvSpPr/>
          <p:nvPr/>
        </p:nvSpPr>
        <p:spPr>
          <a:xfrm>
            <a:off x="4427706" y="2391508"/>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Output</a:t>
            </a:r>
          </a:p>
        </p:txBody>
      </p:sp>
      <p:sp>
        <p:nvSpPr>
          <p:cNvPr id="24" name="TextBox 23">
            <a:extLst>
              <a:ext uri="{FF2B5EF4-FFF2-40B4-BE49-F238E27FC236}">
                <a16:creationId xmlns:a16="http://schemas.microsoft.com/office/drawing/2014/main" xmlns="" id="{006949DF-5875-AAFD-A3A3-E9B2B9E69FD4}"/>
              </a:ext>
            </a:extLst>
          </p:cNvPr>
          <p:cNvSpPr txBox="1"/>
          <p:nvPr/>
        </p:nvSpPr>
        <p:spPr>
          <a:xfrm>
            <a:off x="904672" y="3229583"/>
            <a:ext cx="2064397" cy="369332"/>
          </a:xfrm>
          <a:prstGeom prst="rect">
            <a:avLst/>
          </a:prstGeom>
          <a:noFill/>
        </p:spPr>
        <p:txBody>
          <a:bodyPr wrap="square" rtlCol="0">
            <a:spAutoFit/>
          </a:bodyPr>
          <a:lstStyle/>
          <a:p>
            <a:pPr algn="ctr"/>
            <a:r>
              <a:rPr lang="en-US" dirty="0">
                <a:latin typeface="Century Gothic" panose="020B0502020202020204" pitchFamily="34" charset="0"/>
              </a:rPr>
              <a:t>Numeric </a:t>
            </a:r>
          </a:p>
        </p:txBody>
      </p:sp>
      <p:sp>
        <p:nvSpPr>
          <p:cNvPr id="25" name="TextBox 24">
            <a:extLst>
              <a:ext uri="{FF2B5EF4-FFF2-40B4-BE49-F238E27FC236}">
                <a16:creationId xmlns:a16="http://schemas.microsoft.com/office/drawing/2014/main" xmlns="" id="{2A5DE689-54A5-B8E6-BDD3-F7337E6FE4B7}"/>
              </a:ext>
            </a:extLst>
          </p:cNvPr>
          <p:cNvSpPr txBox="1"/>
          <p:nvPr/>
        </p:nvSpPr>
        <p:spPr>
          <a:xfrm>
            <a:off x="4569714" y="3306527"/>
            <a:ext cx="2064397" cy="369332"/>
          </a:xfrm>
          <a:prstGeom prst="rect">
            <a:avLst/>
          </a:prstGeom>
          <a:noFill/>
        </p:spPr>
        <p:txBody>
          <a:bodyPr wrap="square" rtlCol="0">
            <a:spAutoFit/>
          </a:bodyPr>
          <a:lstStyle/>
          <a:p>
            <a:pPr algn="ctr"/>
            <a:r>
              <a:rPr lang="en-US" dirty="0">
                <a:latin typeface="Century Gothic" panose="020B0502020202020204" pitchFamily="34" charset="0"/>
              </a:rPr>
              <a:t>Numeric </a:t>
            </a:r>
          </a:p>
        </p:txBody>
      </p:sp>
      <p:sp>
        <p:nvSpPr>
          <p:cNvPr id="26" name="TextBox 25">
            <a:extLst>
              <a:ext uri="{FF2B5EF4-FFF2-40B4-BE49-F238E27FC236}">
                <a16:creationId xmlns:a16="http://schemas.microsoft.com/office/drawing/2014/main" xmlns="" id="{F992DCD8-4CD5-6552-A311-E7A7E341B2D8}"/>
              </a:ext>
            </a:extLst>
          </p:cNvPr>
          <p:cNvSpPr txBox="1"/>
          <p:nvPr/>
        </p:nvSpPr>
        <p:spPr>
          <a:xfrm>
            <a:off x="8180297" y="2855307"/>
            <a:ext cx="2364486"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entury Gothic" panose="020B0502020202020204" pitchFamily="34" charset="0"/>
              </a:rPr>
              <a:t>Pearsons’s Correlations Coefficient</a:t>
            </a:r>
          </a:p>
          <a:p>
            <a:pPr marL="285750" indent="-285750" algn="ctr">
              <a:buFont typeface="Arial" panose="020B0604020202020204" pitchFamily="34" charset="0"/>
              <a:buChar char="•"/>
            </a:pPr>
            <a:endParaRPr lang="en-US" dirty="0">
              <a:latin typeface="Century Gothic" panose="020B0502020202020204" pitchFamily="34" charset="0"/>
            </a:endParaRPr>
          </a:p>
          <a:p>
            <a:pPr marL="285750" indent="-285750" algn="ctr">
              <a:buFont typeface="Arial" panose="020B0604020202020204" pitchFamily="34" charset="0"/>
              <a:buChar char="•"/>
            </a:pPr>
            <a:r>
              <a:rPr lang="en-US" dirty="0">
                <a:latin typeface="Century Gothic" panose="020B0502020202020204" pitchFamily="34" charset="0"/>
              </a:rPr>
              <a:t>Spearman’s Rank Coefficient  </a:t>
            </a:r>
          </a:p>
        </p:txBody>
      </p:sp>
      <p:sp>
        <p:nvSpPr>
          <p:cNvPr id="8" name="Right Triangle 7">
            <a:extLst>
              <a:ext uri="{FF2B5EF4-FFF2-40B4-BE49-F238E27FC236}">
                <a16:creationId xmlns:a16="http://schemas.microsoft.com/office/drawing/2014/main" xmlns="" id="{7FB5E514-4226-8E87-C765-CE1F046EEC6C}"/>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A9D43DEA-1E0A-F09D-C68D-1BCCF230C85F}"/>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6B23B195-AF66-9493-8A15-47A0D84404D5}"/>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E452CB05-3F41-ADD4-893F-D7F770CE7DF7}"/>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2DFF95A9-642E-1176-C81B-343ADA1269A2}"/>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9484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7" name="Rectangle 6">
            <a:extLst>
              <a:ext uri="{FF2B5EF4-FFF2-40B4-BE49-F238E27FC236}">
                <a16:creationId xmlns:a16="http://schemas.microsoft.com/office/drawing/2014/main" xmlns="" id="{80E4EC62-C6CC-AE14-1990-D7F381B2F1C2}"/>
              </a:ext>
            </a:extLst>
          </p:cNvPr>
          <p:cNvSpPr/>
          <p:nvPr/>
        </p:nvSpPr>
        <p:spPr>
          <a:xfrm>
            <a:off x="817123" y="233463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D7B25CA1-9BB8-5C17-0B2F-F6D2A25EAED3}"/>
              </a:ext>
            </a:extLst>
          </p:cNvPr>
          <p:cNvSpPr/>
          <p:nvPr/>
        </p:nvSpPr>
        <p:spPr>
          <a:xfrm>
            <a:off x="4427706" y="239150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CBF41EE0-2740-B5ED-8540-DFCDA58D60A9}"/>
              </a:ext>
            </a:extLst>
          </p:cNvPr>
          <p:cNvSpPr/>
          <p:nvPr/>
        </p:nvSpPr>
        <p:spPr>
          <a:xfrm>
            <a:off x="8038289" y="2312377"/>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Algorithm Use </a:t>
            </a:r>
          </a:p>
        </p:txBody>
      </p:sp>
      <p:sp>
        <p:nvSpPr>
          <p:cNvPr id="19" name="Rectangle 18">
            <a:extLst>
              <a:ext uri="{FF2B5EF4-FFF2-40B4-BE49-F238E27FC236}">
                <a16:creationId xmlns:a16="http://schemas.microsoft.com/office/drawing/2014/main" xmlns="" id="{F62C37AE-A366-4FC5-4E6B-3D0CE6BFAAE8}"/>
              </a:ext>
            </a:extLst>
          </p:cNvPr>
          <p:cNvSpPr/>
          <p:nvPr/>
        </p:nvSpPr>
        <p:spPr>
          <a:xfrm>
            <a:off x="8038289" y="2835596"/>
            <a:ext cx="2597286" cy="173228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Arrow: Right 19">
            <a:extLst>
              <a:ext uri="{FF2B5EF4-FFF2-40B4-BE49-F238E27FC236}">
                <a16:creationId xmlns:a16="http://schemas.microsoft.com/office/drawing/2014/main" xmlns="" id="{1B98545D-46AE-3BA4-DF8E-26827BF04942}"/>
              </a:ext>
            </a:extLst>
          </p:cNvPr>
          <p:cNvSpPr/>
          <p:nvPr/>
        </p:nvSpPr>
        <p:spPr>
          <a:xfrm>
            <a:off x="3511685"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Arrow: Right 20">
            <a:extLst>
              <a:ext uri="{FF2B5EF4-FFF2-40B4-BE49-F238E27FC236}">
                <a16:creationId xmlns:a16="http://schemas.microsoft.com/office/drawing/2014/main" xmlns="" id="{7E88E035-1C53-F43B-67E1-6F83E8B5FC6C}"/>
              </a:ext>
            </a:extLst>
          </p:cNvPr>
          <p:cNvSpPr/>
          <p:nvPr/>
        </p:nvSpPr>
        <p:spPr>
          <a:xfrm>
            <a:off x="7234947"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xmlns="" id="{95B418D4-8CEE-8493-2287-48B7F9A9678D}"/>
              </a:ext>
            </a:extLst>
          </p:cNvPr>
          <p:cNvSpPr/>
          <p:nvPr/>
        </p:nvSpPr>
        <p:spPr>
          <a:xfrm>
            <a:off x="817123" y="2333231"/>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Input </a:t>
            </a:r>
          </a:p>
        </p:txBody>
      </p:sp>
      <p:sp>
        <p:nvSpPr>
          <p:cNvPr id="23" name="Rectangle 22">
            <a:extLst>
              <a:ext uri="{FF2B5EF4-FFF2-40B4-BE49-F238E27FC236}">
                <a16:creationId xmlns:a16="http://schemas.microsoft.com/office/drawing/2014/main" xmlns="" id="{EABF71D9-82A4-0254-13AD-BCF53EB22E58}"/>
              </a:ext>
            </a:extLst>
          </p:cNvPr>
          <p:cNvSpPr/>
          <p:nvPr/>
        </p:nvSpPr>
        <p:spPr>
          <a:xfrm>
            <a:off x="4427706" y="2391508"/>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Output</a:t>
            </a:r>
          </a:p>
        </p:txBody>
      </p:sp>
      <p:sp>
        <p:nvSpPr>
          <p:cNvPr id="24" name="TextBox 23">
            <a:extLst>
              <a:ext uri="{FF2B5EF4-FFF2-40B4-BE49-F238E27FC236}">
                <a16:creationId xmlns:a16="http://schemas.microsoft.com/office/drawing/2014/main" xmlns="" id="{006949DF-5875-AAFD-A3A3-E9B2B9E69FD4}"/>
              </a:ext>
            </a:extLst>
          </p:cNvPr>
          <p:cNvSpPr txBox="1"/>
          <p:nvPr/>
        </p:nvSpPr>
        <p:spPr>
          <a:xfrm>
            <a:off x="904672" y="3229583"/>
            <a:ext cx="2064397" cy="369332"/>
          </a:xfrm>
          <a:prstGeom prst="rect">
            <a:avLst/>
          </a:prstGeom>
          <a:noFill/>
        </p:spPr>
        <p:txBody>
          <a:bodyPr wrap="square" rtlCol="0">
            <a:spAutoFit/>
          </a:bodyPr>
          <a:lstStyle/>
          <a:p>
            <a:pPr algn="ctr"/>
            <a:r>
              <a:rPr lang="en-US" dirty="0">
                <a:latin typeface="Century Gothic" panose="020B0502020202020204" pitchFamily="34" charset="0"/>
              </a:rPr>
              <a:t>Numeric </a:t>
            </a:r>
          </a:p>
        </p:txBody>
      </p:sp>
      <p:sp>
        <p:nvSpPr>
          <p:cNvPr id="25" name="TextBox 24">
            <a:extLst>
              <a:ext uri="{FF2B5EF4-FFF2-40B4-BE49-F238E27FC236}">
                <a16:creationId xmlns:a16="http://schemas.microsoft.com/office/drawing/2014/main" xmlns="" id="{2A5DE689-54A5-B8E6-BDD3-F7337E6FE4B7}"/>
              </a:ext>
            </a:extLst>
          </p:cNvPr>
          <p:cNvSpPr txBox="1"/>
          <p:nvPr/>
        </p:nvSpPr>
        <p:spPr>
          <a:xfrm>
            <a:off x="4569714" y="3306527"/>
            <a:ext cx="2064397" cy="369332"/>
          </a:xfrm>
          <a:prstGeom prst="rect">
            <a:avLst/>
          </a:prstGeom>
          <a:noFill/>
        </p:spPr>
        <p:txBody>
          <a:bodyPr wrap="square" rtlCol="0">
            <a:spAutoFit/>
          </a:bodyPr>
          <a:lstStyle/>
          <a:p>
            <a:pPr algn="ctr"/>
            <a:r>
              <a:rPr lang="en-US" dirty="0">
                <a:latin typeface="Century Gothic" panose="020B0502020202020204" pitchFamily="34" charset="0"/>
              </a:rPr>
              <a:t>Categorical </a:t>
            </a:r>
          </a:p>
        </p:txBody>
      </p:sp>
      <p:sp>
        <p:nvSpPr>
          <p:cNvPr id="26" name="TextBox 25">
            <a:extLst>
              <a:ext uri="{FF2B5EF4-FFF2-40B4-BE49-F238E27FC236}">
                <a16:creationId xmlns:a16="http://schemas.microsoft.com/office/drawing/2014/main" xmlns="" id="{F992DCD8-4CD5-6552-A311-E7A7E341B2D8}"/>
              </a:ext>
            </a:extLst>
          </p:cNvPr>
          <p:cNvSpPr txBox="1"/>
          <p:nvPr/>
        </p:nvSpPr>
        <p:spPr>
          <a:xfrm>
            <a:off x="8180297" y="2855307"/>
            <a:ext cx="2364486"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smtClean="0">
                <a:latin typeface="Century Gothic" panose="020B0502020202020204" pitchFamily="34" charset="0"/>
              </a:rPr>
              <a:t>ANOVA </a:t>
            </a:r>
            <a:r>
              <a:rPr lang="en-US" dirty="0">
                <a:latin typeface="Century Gothic" panose="020B0502020202020204" pitchFamily="34" charset="0"/>
              </a:rPr>
              <a:t>Correlations Coefficient</a:t>
            </a:r>
          </a:p>
          <a:p>
            <a:pPr marL="285750" indent="-285750" algn="ctr">
              <a:buFont typeface="Arial" panose="020B0604020202020204" pitchFamily="34" charset="0"/>
              <a:buChar char="•"/>
            </a:pPr>
            <a:endParaRPr lang="en-US" dirty="0">
              <a:latin typeface="Century Gothic" panose="020B0502020202020204" pitchFamily="34" charset="0"/>
            </a:endParaRPr>
          </a:p>
          <a:p>
            <a:pPr marL="285750" indent="-285750" algn="ctr">
              <a:buFont typeface="Arial" panose="020B0604020202020204" pitchFamily="34" charset="0"/>
              <a:buChar char="•"/>
            </a:pPr>
            <a:r>
              <a:rPr lang="en-US" dirty="0">
                <a:latin typeface="Century Gothic" panose="020B0502020202020204" pitchFamily="34" charset="0"/>
              </a:rPr>
              <a:t>Kendall’s Rank Coefficient  </a:t>
            </a:r>
          </a:p>
        </p:txBody>
      </p:sp>
      <p:sp>
        <p:nvSpPr>
          <p:cNvPr id="8" name="Right Triangle 7">
            <a:extLst>
              <a:ext uri="{FF2B5EF4-FFF2-40B4-BE49-F238E27FC236}">
                <a16:creationId xmlns:a16="http://schemas.microsoft.com/office/drawing/2014/main" xmlns="" id="{7D3B3224-3803-3BBB-627B-B41202354184}"/>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CC94F1DF-C771-8B80-3DE7-32E4EEE93D6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5CC2F891-BC20-E5D4-3452-59D1E3374EAB}"/>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EE5BE968-49E8-24AB-9E70-B85483D16A46}"/>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2C80FE57-A2D1-01AA-8A69-016FE8832F78}"/>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95384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7" name="Rectangle 6">
            <a:extLst>
              <a:ext uri="{FF2B5EF4-FFF2-40B4-BE49-F238E27FC236}">
                <a16:creationId xmlns:a16="http://schemas.microsoft.com/office/drawing/2014/main" xmlns="" id="{80E4EC62-C6CC-AE14-1990-D7F381B2F1C2}"/>
              </a:ext>
            </a:extLst>
          </p:cNvPr>
          <p:cNvSpPr/>
          <p:nvPr/>
        </p:nvSpPr>
        <p:spPr>
          <a:xfrm>
            <a:off x="817123" y="233463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D7B25CA1-9BB8-5C17-0B2F-F6D2A25EAED3}"/>
              </a:ext>
            </a:extLst>
          </p:cNvPr>
          <p:cNvSpPr/>
          <p:nvPr/>
        </p:nvSpPr>
        <p:spPr>
          <a:xfrm>
            <a:off x="4427706" y="239150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CBF41EE0-2740-B5ED-8540-DFCDA58D60A9}"/>
              </a:ext>
            </a:extLst>
          </p:cNvPr>
          <p:cNvSpPr/>
          <p:nvPr/>
        </p:nvSpPr>
        <p:spPr>
          <a:xfrm>
            <a:off x="8038289" y="2312377"/>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Algorithm Use </a:t>
            </a:r>
          </a:p>
        </p:txBody>
      </p:sp>
      <p:sp>
        <p:nvSpPr>
          <p:cNvPr id="19" name="Rectangle 18">
            <a:extLst>
              <a:ext uri="{FF2B5EF4-FFF2-40B4-BE49-F238E27FC236}">
                <a16:creationId xmlns:a16="http://schemas.microsoft.com/office/drawing/2014/main" xmlns="" id="{F62C37AE-A366-4FC5-4E6B-3D0CE6BFAAE8}"/>
              </a:ext>
            </a:extLst>
          </p:cNvPr>
          <p:cNvSpPr/>
          <p:nvPr/>
        </p:nvSpPr>
        <p:spPr>
          <a:xfrm>
            <a:off x="8038289" y="2835596"/>
            <a:ext cx="2597286" cy="173228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Arrow: Right 19">
            <a:extLst>
              <a:ext uri="{FF2B5EF4-FFF2-40B4-BE49-F238E27FC236}">
                <a16:creationId xmlns:a16="http://schemas.microsoft.com/office/drawing/2014/main" xmlns="" id="{1B98545D-46AE-3BA4-DF8E-26827BF04942}"/>
              </a:ext>
            </a:extLst>
          </p:cNvPr>
          <p:cNvSpPr/>
          <p:nvPr/>
        </p:nvSpPr>
        <p:spPr>
          <a:xfrm>
            <a:off x="3511685"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Arrow: Right 20">
            <a:extLst>
              <a:ext uri="{FF2B5EF4-FFF2-40B4-BE49-F238E27FC236}">
                <a16:creationId xmlns:a16="http://schemas.microsoft.com/office/drawing/2014/main" xmlns="" id="{7E88E035-1C53-F43B-67E1-6F83E8B5FC6C}"/>
              </a:ext>
            </a:extLst>
          </p:cNvPr>
          <p:cNvSpPr/>
          <p:nvPr/>
        </p:nvSpPr>
        <p:spPr>
          <a:xfrm>
            <a:off x="7234947"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xmlns="" id="{95B418D4-8CEE-8493-2287-48B7F9A9678D}"/>
              </a:ext>
            </a:extLst>
          </p:cNvPr>
          <p:cNvSpPr/>
          <p:nvPr/>
        </p:nvSpPr>
        <p:spPr>
          <a:xfrm>
            <a:off x="817123" y="2333231"/>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Input </a:t>
            </a:r>
          </a:p>
        </p:txBody>
      </p:sp>
      <p:sp>
        <p:nvSpPr>
          <p:cNvPr id="23" name="Rectangle 22">
            <a:extLst>
              <a:ext uri="{FF2B5EF4-FFF2-40B4-BE49-F238E27FC236}">
                <a16:creationId xmlns:a16="http://schemas.microsoft.com/office/drawing/2014/main" xmlns="" id="{EABF71D9-82A4-0254-13AD-BCF53EB22E58}"/>
              </a:ext>
            </a:extLst>
          </p:cNvPr>
          <p:cNvSpPr/>
          <p:nvPr/>
        </p:nvSpPr>
        <p:spPr>
          <a:xfrm>
            <a:off x="4427706" y="2391508"/>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Output</a:t>
            </a:r>
          </a:p>
        </p:txBody>
      </p:sp>
      <p:sp>
        <p:nvSpPr>
          <p:cNvPr id="24" name="TextBox 23">
            <a:extLst>
              <a:ext uri="{FF2B5EF4-FFF2-40B4-BE49-F238E27FC236}">
                <a16:creationId xmlns:a16="http://schemas.microsoft.com/office/drawing/2014/main" xmlns="" id="{006949DF-5875-AAFD-A3A3-E9B2B9E69FD4}"/>
              </a:ext>
            </a:extLst>
          </p:cNvPr>
          <p:cNvSpPr txBox="1"/>
          <p:nvPr/>
        </p:nvSpPr>
        <p:spPr>
          <a:xfrm>
            <a:off x="904672" y="3229583"/>
            <a:ext cx="2064397" cy="369332"/>
          </a:xfrm>
          <a:prstGeom prst="rect">
            <a:avLst/>
          </a:prstGeom>
          <a:noFill/>
        </p:spPr>
        <p:txBody>
          <a:bodyPr wrap="square" rtlCol="0">
            <a:spAutoFit/>
          </a:bodyPr>
          <a:lstStyle/>
          <a:p>
            <a:pPr algn="ctr"/>
            <a:r>
              <a:rPr lang="en-US" dirty="0">
                <a:latin typeface="Century Gothic" panose="020B0502020202020204" pitchFamily="34" charset="0"/>
              </a:rPr>
              <a:t>Categorical </a:t>
            </a:r>
          </a:p>
        </p:txBody>
      </p:sp>
      <p:sp>
        <p:nvSpPr>
          <p:cNvPr id="25" name="TextBox 24">
            <a:extLst>
              <a:ext uri="{FF2B5EF4-FFF2-40B4-BE49-F238E27FC236}">
                <a16:creationId xmlns:a16="http://schemas.microsoft.com/office/drawing/2014/main" xmlns="" id="{2A5DE689-54A5-B8E6-BDD3-F7337E6FE4B7}"/>
              </a:ext>
            </a:extLst>
          </p:cNvPr>
          <p:cNvSpPr txBox="1"/>
          <p:nvPr/>
        </p:nvSpPr>
        <p:spPr>
          <a:xfrm>
            <a:off x="4569714" y="3306527"/>
            <a:ext cx="2064397" cy="369332"/>
          </a:xfrm>
          <a:prstGeom prst="rect">
            <a:avLst/>
          </a:prstGeom>
          <a:noFill/>
        </p:spPr>
        <p:txBody>
          <a:bodyPr wrap="square" rtlCol="0">
            <a:spAutoFit/>
          </a:bodyPr>
          <a:lstStyle/>
          <a:p>
            <a:pPr algn="ctr"/>
            <a:r>
              <a:rPr lang="en-US" dirty="0">
                <a:latin typeface="Century Gothic" panose="020B0502020202020204" pitchFamily="34" charset="0"/>
              </a:rPr>
              <a:t>Numeric </a:t>
            </a:r>
          </a:p>
        </p:txBody>
      </p:sp>
      <p:sp>
        <p:nvSpPr>
          <p:cNvPr id="26" name="TextBox 25">
            <a:extLst>
              <a:ext uri="{FF2B5EF4-FFF2-40B4-BE49-F238E27FC236}">
                <a16:creationId xmlns:a16="http://schemas.microsoft.com/office/drawing/2014/main" xmlns="" id="{F992DCD8-4CD5-6552-A311-E7A7E341B2D8}"/>
              </a:ext>
            </a:extLst>
          </p:cNvPr>
          <p:cNvSpPr txBox="1"/>
          <p:nvPr/>
        </p:nvSpPr>
        <p:spPr>
          <a:xfrm>
            <a:off x="8180297" y="2855307"/>
            <a:ext cx="2364486" cy="1754326"/>
          </a:xfrm>
          <a:prstGeom prst="rect">
            <a:avLst/>
          </a:prstGeom>
          <a:noFill/>
        </p:spPr>
        <p:txBody>
          <a:bodyPr wrap="square" rtlCol="0">
            <a:spAutoFit/>
          </a:bodyPr>
          <a:lstStyle/>
          <a:p>
            <a:pPr marL="285750" indent="-285750" algn="ctr">
              <a:buFont typeface="Arial" panose="020B0604020202020204" pitchFamily="34" charset="0"/>
              <a:buChar char="•"/>
            </a:pPr>
            <a:r>
              <a:rPr lang="en-US" smtClean="0">
                <a:latin typeface="Century Gothic" panose="020B0502020202020204" pitchFamily="34" charset="0"/>
              </a:rPr>
              <a:t>ANOVA </a:t>
            </a:r>
            <a:r>
              <a:rPr lang="en-US" dirty="0">
                <a:latin typeface="Century Gothic" panose="020B0502020202020204" pitchFamily="34" charset="0"/>
              </a:rPr>
              <a:t>Correlations Coefficient</a:t>
            </a:r>
          </a:p>
          <a:p>
            <a:pPr marL="285750" indent="-285750" algn="ctr">
              <a:buFont typeface="Arial" panose="020B0604020202020204" pitchFamily="34" charset="0"/>
              <a:buChar char="•"/>
            </a:pPr>
            <a:endParaRPr lang="en-US" dirty="0">
              <a:latin typeface="Century Gothic" panose="020B0502020202020204" pitchFamily="34" charset="0"/>
            </a:endParaRPr>
          </a:p>
          <a:p>
            <a:pPr marL="285750" indent="-285750" algn="ctr">
              <a:buFont typeface="Arial" panose="020B0604020202020204" pitchFamily="34" charset="0"/>
              <a:buChar char="•"/>
            </a:pPr>
            <a:r>
              <a:rPr lang="en-US" dirty="0">
                <a:latin typeface="Century Gothic" panose="020B0502020202020204" pitchFamily="34" charset="0"/>
              </a:rPr>
              <a:t>Kendall’s Rank Coefficient  </a:t>
            </a:r>
          </a:p>
        </p:txBody>
      </p:sp>
      <p:sp>
        <p:nvSpPr>
          <p:cNvPr id="8" name="Right Triangle 7">
            <a:extLst>
              <a:ext uri="{FF2B5EF4-FFF2-40B4-BE49-F238E27FC236}">
                <a16:creationId xmlns:a16="http://schemas.microsoft.com/office/drawing/2014/main" xmlns="" id="{608B70BF-D589-DB18-4C3D-A0C65FEB259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6AB511C9-0A8C-90CA-C154-9167F4ECB49D}"/>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8B59D501-7FD0-CF58-CF59-8A715D447ED8}"/>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C689C29C-7BC9-944C-17F7-2DD9E96D92F5}"/>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2D3C8569-4B96-E7EC-2D80-F12F54883C12}"/>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656902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Feature Selection</a:t>
            </a:r>
            <a:endParaRPr lang="en-US" sz="2800" b="1" i="0" dirty="0">
              <a:solidFill>
                <a:srgbClr val="000000"/>
              </a:solidFill>
              <a:effectLst/>
              <a:latin typeface="Century Gothic" panose="020B0502020202020204" pitchFamily="34" charset="0"/>
            </a:endParaRPr>
          </a:p>
        </p:txBody>
      </p:sp>
      <p:sp>
        <p:nvSpPr>
          <p:cNvPr id="7" name="Rectangle 6">
            <a:extLst>
              <a:ext uri="{FF2B5EF4-FFF2-40B4-BE49-F238E27FC236}">
                <a16:creationId xmlns:a16="http://schemas.microsoft.com/office/drawing/2014/main" xmlns="" id="{80E4EC62-C6CC-AE14-1990-D7F381B2F1C2}"/>
              </a:ext>
            </a:extLst>
          </p:cNvPr>
          <p:cNvSpPr/>
          <p:nvPr/>
        </p:nvSpPr>
        <p:spPr>
          <a:xfrm>
            <a:off x="817123" y="233463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D7B25CA1-9BB8-5C17-0B2F-F6D2A25EAED3}"/>
              </a:ext>
            </a:extLst>
          </p:cNvPr>
          <p:cNvSpPr/>
          <p:nvPr/>
        </p:nvSpPr>
        <p:spPr>
          <a:xfrm>
            <a:off x="4427706" y="2391508"/>
            <a:ext cx="2597286" cy="2233246"/>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CBF41EE0-2740-B5ED-8540-DFCDA58D60A9}"/>
              </a:ext>
            </a:extLst>
          </p:cNvPr>
          <p:cNvSpPr/>
          <p:nvPr/>
        </p:nvSpPr>
        <p:spPr>
          <a:xfrm>
            <a:off x="8038289" y="2312377"/>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Algorithm Use </a:t>
            </a:r>
          </a:p>
        </p:txBody>
      </p:sp>
      <p:sp>
        <p:nvSpPr>
          <p:cNvPr id="19" name="Rectangle 18">
            <a:extLst>
              <a:ext uri="{FF2B5EF4-FFF2-40B4-BE49-F238E27FC236}">
                <a16:creationId xmlns:a16="http://schemas.microsoft.com/office/drawing/2014/main" xmlns="" id="{F62C37AE-A366-4FC5-4E6B-3D0CE6BFAAE8}"/>
              </a:ext>
            </a:extLst>
          </p:cNvPr>
          <p:cNvSpPr/>
          <p:nvPr/>
        </p:nvSpPr>
        <p:spPr>
          <a:xfrm>
            <a:off x="8038289" y="2835596"/>
            <a:ext cx="2597286" cy="173228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Arrow: Right 19">
            <a:extLst>
              <a:ext uri="{FF2B5EF4-FFF2-40B4-BE49-F238E27FC236}">
                <a16:creationId xmlns:a16="http://schemas.microsoft.com/office/drawing/2014/main" xmlns="" id="{1B98545D-46AE-3BA4-DF8E-26827BF04942}"/>
              </a:ext>
            </a:extLst>
          </p:cNvPr>
          <p:cNvSpPr/>
          <p:nvPr/>
        </p:nvSpPr>
        <p:spPr>
          <a:xfrm>
            <a:off x="3511685"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Arrow: Right 20">
            <a:extLst>
              <a:ext uri="{FF2B5EF4-FFF2-40B4-BE49-F238E27FC236}">
                <a16:creationId xmlns:a16="http://schemas.microsoft.com/office/drawing/2014/main" xmlns="" id="{7E88E035-1C53-F43B-67E1-6F83E8B5FC6C}"/>
              </a:ext>
            </a:extLst>
          </p:cNvPr>
          <p:cNvSpPr/>
          <p:nvPr/>
        </p:nvSpPr>
        <p:spPr>
          <a:xfrm>
            <a:off x="7234947" y="3229583"/>
            <a:ext cx="593387" cy="523220"/>
          </a:xfrm>
          <a:prstGeom prst="rightArrow">
            <a:avLst/>
          </a:prstGeom>
          <a:solidFill>
            <a:srgbClr val="00B05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xmlns="" id="{95B418D4-8CEE-8493-2287-48B7F9A9678D}"/>
              </a:ext>
            </a:extLst>
          </p:cNvPr>
          <p:cNvSpPr/>
          <p:nvPr/>
        </p:nvSpPr>
        <p:spPr>
          <a:xfrm>
            <a:off x="817123" y="2333231"/>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Input </a:t>
            </a:r>
          </a:p>
        </p:txBody>
      </p:sp>
      <p:sp>
        <p:nvSpPr>
          <p:cNvPr id="23" name="Rectangle 22">
            <a:extLst>
              <a:ext uri="{FF2B5EF4-FFF2-40B4-BE49-F238E27FC236}">
                <a16:creationId xmlns:a16="http://schemas.microsoft.com/office/drawing/2014/main" xmlns="" id="{EABF71D9-82A4-0254-13AD-BCF53EB22E58}"/>
              </a:ext>
            </a:extLst>
          </p:cNvPr>
          <p:cNvSpPr/>
          <p:nvPr/>
        </p:nvSpPr>
        <p:spPr>
          <a:xfrm>
            <a:off x="4427706" y="2391508"/>
            <a:ext cx="2597286" cy="52322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Output</a:t>
            </a:r>
          </a:p>
        </p:txBody>
      </p:sp>
      <p:sp>
        <p:nvSpPr>
          <p:cNvPr id="24" name="TextBox 23">
            <a:extLst>
              <a:ext uri="{FF2B5EF4-FFF2-40B4-BE49-F238E27FC236}">
                <a16:creationId xmlns:a16="http://schemas.microsoft.com/office/drawing/2014/main" xmlns="" id="{006949DF-5875-AAFD-A3A3-E9B2B9E69FD4}"/>
              </a:ext>
            </a:extLst>
          </p:cNvPr>
          <p:cNvSpPr txBox="1"/>
          <p:nvPr/>
        </p:nvSpPr>
        <p:spPr>
          <a:xfrm>
            <a:off x="904672" y="3229583"/>
            <a:ext cx="2064397" cy="369332"/>
          </a:xfrm>
          <a:prstGeom prst="rect">
            <a:avLst/>
          </a:prstGeom>
          <a:noFill/>
        </p:spPr>
        <p:txBody>
          <a:bodyPr wrap="square" rtlCol="0">
            <a:spAutoFit/>
          </a:bodyPr>
          <a:lstStyle/>
          <a:p>
            <a:pPr algn="ctr"/>
            <a:r>
              <a:rPr lang="en-US" dirty="0">
                <a:latin typeface="Century Gothic" panose="020B0502020202020204" pitchFamily="34" charset="0"/>
              </a:rPr>
              <a:t>Categorical </a:t>
            </a:r>
          </a:p>
        </p:txBody>
      </p:sp>
      <p:sp>
        <p:nvSpPr>
          <p:cNvPr id="25" name="TextBox 24">
            <a:extLst>
              <a:ext uri="{FF2B5EF4-FFF2-40B4-BE49-F238E27FC236}">
                <a16:creationId xmlns:a16="http://schemas.microsoft.com/office/drawing/2014/main" xmlns="" id="{2A5DE689-54A5-B8E6-BDD3-F7337E6FE4B7}"/>
              </a:ext>
            </a:extLst>
          </p:cNvPr>
          <p:cNvSpPr txBox="1"/>
          <p:nvPr/>
        </p:nvSpPr>
        <p:spPr>
          <a:xfrm>
            <a:off x="4569714" y="3306527"/>
            <a:ext cx="2064397" cy="369332"/>
          </a:xfrm>
          <a:prstGeom prst="rect">
            <a:avLst/>
          </a:prstGeom>
          <a:noFill/>
        </p:spPr>
        <p:txBody>
          <a:bodyPr wrap="square" rtlCol="0">
            <a:spAutoFit/>
          </a:bodyPr>
          <a:lstStyle/>
          <a:p>
            <a:pPr algn="ctr"/>
            <a:r>
              <a:rPr lang="en-US" dirty="0">
                <a:latin typeface="Century Gothic" panose="020B0502020202020204" pitchFamily="34" charset="0"/>
              </a:rPr>
              <a:t>Categorical </a:t>
            </a:r>
          </a:p>
        </p:txBody>
      </p:sp>
      <p:sp>
        <p:nvSpPr>
          <p:cNvPr id="26" name="TextBox 25">
            <a:extLst>
              <a:ext uri="{FF2B5EF4-FFF2-40B4-BE49-F238E27FC236}">
                <a16:creationId xmlns:a16="http://schemas.microsoft.com/office/drawing/2014/main" xmlns="" id="{F992DCD8-4CD5-6552-A311-E7A7E341B2D8}"/>
              </a:ext>
            </a:extLst>
          </p:cNvPr>
          <p:cNvSpPr txBox="1"/>
          <p:nvPr/>
        </p:nvSpPr>
        <p:spPr>
          <a:xfrm>
            <a:off x="8038289" y="2855307"/>
            <a:ext cx="2597286" cy="1477328"/>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Century Gothic" panose="020B0502020202020204" pitchFamily="34" charset="0"/>
              </a:rPr>
              <a:t>Chi-Squared Test(Contingency Tables)</a:t>
            </a:r>
          </a:p>
          <a:p>
            <a:pPr marL="285750" indent="-285750" algn="ctr">
              <a:buFont typeface="Arial" panose="020B0604020202020204" pitchFamily="34" charset="0"/>
              <a:buChar char="•"/>
            </a:pPr>
            <a:endParaRPr lang="en-US" dirty="0">
              <a:latin typeface="Century Gothic" panose="020B0502020202020204" pitchFamily="34" charset="0"/>
            </a:endParaRPr>
          </a:p>
          <a:p>
            <a:pPr marL="285750" indent="-285750" algn="ctr">
              <a:buFont typeface="Arial" panose="020B0604020202020204" pitchFamily="34" charset="0"/>
              <a:buChar char="•"/>
            </a:pPr>
            <a:r>
              <a:rPr lang="en-US" dirty="0">
                <a:latin typeface="Century Gothic" panose="020B0502020202020204" pitchFamily="34" charset="0"/>
              </a:rPr>
              <a:t>Mutual Information </a:t>
            </a: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11406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How do we use multiple classifiers to solve the same problem?</a:t>
            </a:r>
          </a:p>
          <a:p>
            <a:pPr algn="ctr"/>
            <a:endParaRPr lang="en-US" sz="2800" b="1" i="0" dirty="0">
              <a:solidFill>
                <a:srgbClr val="000000"/>
              </a:solidFill>
              <a:effectLst/>
              <a:latin typeface="Century Gothic" panose="020B0502020202020204" pitchFamily="34" charset="0"/>
            </a:endParaRP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4" name="TextBox 3">
            <a:extLst>
              <a:ext uri="{FF2B5EF4-FFF2-40B4-BE49-F238E27FC236}">
                <a16:creationId xmlns:a16="http://schemas.microsoft.com/office/drawing/2014/main" xmlns="" id="{1522A448-1209-E7A3-99A8-5F69D74BCA67}"/>
              </a:ext>
            </a:extLst>
          </p:cNvPr>
          <p:cNvSpPr txBox="1"/>
          <p:nvPr/>
        </p:nvSpPr>
        <p:spPr>
          <a:xfrm>
            <a:off x="594829" y="1714179"/>
            <a:ext cx="11597171" cy="923330"/>
          </a:xfrm>
          <a:prstGeom prst="rect">
            <a:avLst/>
          </a:prstGeom>
          <a:noFill/>
        </p:spPr>
        <p:txBody>
          <a:bodyPr wrap="square" rtlCol="0">
            <a:spAutoFit/>
          </a:bodyPr>
          <a:lstStyle/>
          <a:p>
            <a:pPr algn="ctr"/>
            <a:r>
              <a:rPr lang="en-US" sz="5400" b="1" dirty="0">
                <a:solidFill>
                  <a:schemeClr val="tx2">
                    <a:lumMod val="50000"/>
                    <a:lumOff val="50000"/>
                  </a:schemeClr>
                </a:solidFill>
                <a:latin typeface="Century Gothic" panose="020B0502020202020204" pitchFamily="34" charset="0"/>
              </a:rPr>
              <a:t>f</a:t>
            </a:r>
            <a:r>
              <a:rPr lang="en-US" sz="5400" b="1" dirty="0">
                <a:latin typeface="Century Gothic" panose="020B0502020202020204" pitchFamily="34" charset="0"/>
              </a:rPr>
              <a:t>(</a:t>
            </a:r>
            <a:r>
              <a:rPr lang="en-US" sz="5400" b="1" dirty="0">
                <a:solidFill>
                  <a:schemeClr val="accent5">
                    <a:lumMod val="60000"/>
                    <a:lumOff val="40000"/>
                  </a:schemeClr>
                </a:solidFill>
                <a:latin typeface="Century Gothic" panose="020B0502020202020204" pitchFamily="34" charset="0"/>
              </a:rPr>
              <a:t>X</a:t>
            </a:r>
            <a:r>
              <a:rPr lang="en-US" sz="5400" b="1" dirty="0">
                <a:latin typeface="Century Gothic" panose="020B0502020202020204" pitchFamily="34" charset="0"/>
              </a:rPr>
              <a:t>)  = </a:t>
            </a:r>
            <a:r>
              <a:rPr lang="en-US" sz="5400" b="1" dirty="0">
                <a:solidFill>
                  <a:srgbClr val="00B050"/>
                </a:solidFill>
                <a:latin typeface="Century Gothic" panose="020B0502020202020204" pitchFamily="34" charset="0"/>
              </a:rPr>
              <a:t>Y</a:t>
            </a:r>
          </a:p>
        </p:txBody>
      </p:sp>
      <p:cxnSp>
        <p:nvCxnSpPr>
          <p:cNvPr id="6" name="Straight Arrow Connector 5">
            <a:extLst>
              <a:ext uri="{FF2B5EF4-FFF2-40B4-BE49-F238E27FC236}">
                <a16:creationId xmlns:a16="http://schemas.microsoft.com/office/drawing/2014/main" xmlns="" id="{5E7ACD5A-A522-258A-F93E-A4CAE685DB41}"/>
              </a:ext>
            </a:extLst>
          </p:cNvPr>
          <p:cNvCxnSpPr/>
          <p:nvPr/>
        </p:nvCxnSpPr>
        <p:spPr>
          <a:xfrm flipH="1">
            <a:off x="2765897" y="2258928"/>
            <a:ext cx="2538920" cy="2159541"/>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21AE66C-6D1E-F9A1-C9F4-C9B8F8859A48}"/>
              </a:ext>
            </a:extLst>
          </p:cNvPr>
          <p:cNvCxnSpPr>
            <a:cxnSpLocks/>
          </p:cNvCxnSpPr>
          <p:nvPr/>
        </p:nvCxnSpPr>
        <p:spPr>
          <a:xfrm>
            <a:off x="5914417" y="2422396"/>
            <a:ext cx="0" cy="1850158"/>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BE63E24-0C9D-F380-38A1-9282AE6E6332}"/>
              </a:ext>
            </a:extLst>
          </p:cNvPr>
          <p:cNvCxnSpPr>
            <a:cxnSpLocks/>
          </p:cNvCxnSpPr>
          <p:nvPr/>
        </p:nvCxnSpPr>
        <p:spPr>
          <a:xfrm>
            <a:off x="7273047" y="2422396"/>
            <a:ext cx="0" cy="1210190"/>
          </a:xfrm>
          <a:prstGeom prst="straightConnector1">
            <a:avLst/>
          </a:prstGeom>
          <a:ln w="28575">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xmlns="" id="{45B2FFAB-C866-D131-A1D1-919DC5F6804E}"/>
              </a:ext>
            </a:extLst>
          </p:cNvPr>
          <p:cNvSpPr/>
          <p:nvPr/>
        </p:nvSpPr>
        <p:spPr>
          <a:xfrm>
            <a:off x="1747698" y="4418469"/>
            <a:ext cx="2538920" cy="56500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lumOff val="50000"/>
                  </a:schemeClr>
                </a:solidFill>
                <a:latin typeface="Century Gothic" panose="020B0502020202020204" pitchFamily="34" charset="0"/>
              </a:rPr>
              <a:t>Function</a:t>
            </a:r>
          </a:p>
        </p:txBody>
      </p:sp>
      <p:sp>
        <p:nvSpPr>
          <p:cNvPr id="28" name="Rectangle 27">
            <a:extLst>
              <a:ext uri="{FF2B5EF4-FFF2-40B4-BE49-F238E27FC236}">
                <a16:creationId xmlns:a16="http://schemas.microsoft.com/office/drawing/2014/main" xmlns="" id="{9A870046-1668-C77B-F33B-A704A7263C27}"/>
              </a:ext>
            </a:extLst>
          </p:cNvPr>
          <p:cNvSpPr/>
          <p:nvPr/>
        </p:nvSpPr>
        <p:spPr>
          <a:xfrm>
            <a:off x="4593625" y="4398215"/>
            <a:ext cx="2538920" cy="56500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60000"/>
                    <a:lumOff val="40000"/>
                  </a:schemeClr>
                </a:solidFill>
                <a:latin typeface="Century Gothic" panose="020B0502020202020204" pitchFamily="34" charset="0"/>
              </a:rPr>
              <a:t>Input </a:t>
            </a:r>
          </a:p>
        </p:txBody>
      </p:sp>
      <p:sp>
        <p:nvSpPr>
          <p:cNvPr id="29" name="Rectangle 28">
            <a:extLst>
              <a:ext uri="{FF2B5EF4-FFF2-40B4-BE49-F238E27FC236}">
                <a16:creationId xmlns:a16="http://schemas.microsoft.com/office/drawing/2014/main" xmlns="" id="{A3BE6FBA-2EEB-875D-DB78-3C491A32B164}"/>
              </a:ext>
            </a:extLst>
          </p:cNvPr>
          <p:cNvSpPr/>
          <p:nvPr/>
        </p:nvSpPr>
        <p:spPr>
          <a:xfrm>
            <a:off x="6524018" y="3661768"/>
            <a:ext cx="2538920" cy="56500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B050"/>
                </a:solidFill>
                <a:latin typeface="Century Gothic" panose="020B0502020202020204" pitchFamily="34" charset="0"/>
              </a:rPr>
              <a:t>Output </a:t>
            </a:r>
          </a:p>
        </p:txBody>
      </p:sp>
      <p:sp>
        <p:nvSpPr>
          <p:cNvPr id="31" name="Rectangle 30">
            <a:extLst>
              <a:ext uri="{FF2B5EF4-FFF2-40B4-BE49-F238E27FC236}">
                <a16:creationId xmlns:a16="http://schemas.microsoft.com/office/drawing/2014/main" xmlns="" id="{2808155E-255B-A0C3-834A-01C773F99081}"/>
              </a:ext>
            </a:extLst>
          </p:cNvPr>
          <p:cNvSpPr/>
          <p:nvPr/>
        </p:nvSpPr>
        <p:spPr>
          <a:xfrm>
            <a:off x="4455268" y="1614791"/>
            <a:ext cx="3626967" cy="1100022"/>
          </a:xfrm>
          <a:prstGeom prst="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Century Gothic" panose="020B0502020202020204" pitchFamily="34" charset="0"/>
            </a:endParaRPr>
          </a:p>
        </p:txBody>
      </p:sp>
      <p:sp>
        <p:nvSpPr>
          <p:cNvPr id="34" name="Arrow: Right 33">
            <a:extLst>
              <a:ext uri="{FF2B5EF4-FFF2-40B4-BE49-F238E27FC236}">
                <a16:creationId xmlns:a16="http://schemas.microsoft.com/office/drawing/2014/main" xmlns="" id="{57848853-3320-3643-87AF-E35564A4C66B}"/>
              </a:ext>
            </a:extLst>
          </p:cNvPr>
          <p:cNvSpPr/>
          <p:nvPr/>
        </p:nvSpPr>
        <p:spPr>
          <a:xfrm>
            <a:off x="476655" y="1410511"/>
            <a:ext cx="3249039" cy="1350281"/>
          </a:xfrm>
          <a:prstGeom prst="rightArrow">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lumOff val="50000"/>
                  </a:schemeClr>
                </a:solidFill>
                <a:latin typeface="Century Gothic" panose="020B0502020202020204" pitchFamily="34" charset="0"/>
              </a:rPr>
              <a:t>Called Classifier </a:t>
            </a:r>
          </a:p>
        </p:txBody>
      </p:sp>
      <p:sp>
        <p:nvSpPr>
          <p:cNvPr id="36" name="TextBox 35">
            <a:extLst>
              <a:ext uri="{FF2B5EF4-FFF2-40B4-BE49-F238E27FC236}">
                <a16:creationId xmlns:a16="http://schemas.microsoft.com/office/drawing/2014/main" xmlns="" id="{A615A3E6-C12C-BB9D-C078-76A8219290F5}"/>
              </a:ext>
            </a:extLst>
          </p:cNvPr>
          <p:cNvSpPr txBox="1"/>
          <p:nvPr/>
        </p:nvSpPr>
        <p:spPr>
          <a:xfrm>
            <a:off x="1313235" y="5433512"/>
            <a:ext cx="10878765" cy="523220"/>
          </a:xfrm>
          <a:prstGeom prst="rect">
            <a:avLst/>
          </a:prstGeom>
          <a:noFill/>
        </p:spPr>
        <p:txBody>
          <a:bodyPr wrap="square">
            <a:spAutoFit/>
          </a:bodyPr>
          <a:lstStyle/>
          <a:p>
            <a:pPr marL="285750" indent="-285750" algn="ctr">
              <a:buFont typeface="Wingdings" panose="05000000000000000000" pitchFamily="2" charset="2"/>
              <a:buChar char="ü"/>
            </a:pPr>
            <a:r>
              <a:rPr lang="en-US" sz="2800" b="1" dirty="0">
                <a:latin typeface="Century Gothic" panose="020B0502020202020204" pitchFamily="34" charset="0"/>
              </a:rPr>
              <a:t>Like a function, a classier takes inputs and returns results</a:t>
            </a:r>
          </a:p>
        </p:txBody>
      </p:sp>
    </p:spTree>
    <p:extLst>
      <p:ext uri="{BB962C8B-B14F-4D97-AF65-F5344CB8AC3E}">
        <p14:creationId xmlns:p14="http://schemas.microsoft.com/office/powerpoint/2010/main" val="1574197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How do we use multiple classifiers to solve the same problem?</a:t>
            </a:r>
          </a:p>
          <a:p>
            <a:pPr algn="ctr"/>
            <a:endParaRPr lang="en-US" sz="2800" b="1" i="0" dirty="0">
              <a:solidFill>
                <a:srgbClr val="000000"/>
              </a:solidFill>
              <a:effectLst/>
              <a:latin typeface="Century Gothic" panose="020B0502020202020204" pitchFamily="34" charset="0"/>
            </a:endParaRP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4" name="TextBox 3">
            <a:extLst>
              <a:ext uri="{FF2B5EF4-FFF2-40B4-BE49-F238E27FC236}">
                <a16:creationId xmlns:a16="http://schemas.microsoft.com/office/drawing/2014/main" xmlns="" id="{1522A448-1209-E7A3-99A8-5F69D74BCA67}"/>
              </a:ext>
            </a:extLst>
          </p:cNvPr>
          <p:cNvSpPr txBox="1"/>
          <p:nvPr/>
        </p:nvSpPr>
        <p:spPr>
          <a:xfrm>
            <a:off x="517008" y="2428366"/>
            <a:ext cx="11597171" cy="923330"/>
          </a:xfrm>
          <a:prstGeom prst="rect">
            <a:avLst/>
          </a:prstGeom>
          <a:noFill/>
        </p:spPr>
        <p:txBody>
          <a:bodyPr wrap="square" rtlCol="0">
            <a:spAutoFit/>
          </a:bodyPr>
          <a:lstStyle/>
          <a:p>
            <a:pPr algn="ctr"/>
            <a:r>
              <a:rPr lang="en-US" sz="5400" b="1" dirty="0">
                <a:solidFill>
                  <a:schemeClr val="tx2">
                    <a:lumMod val="50000"/>
                    <a:lumOff val="50000"/>
                  </a:schemeClr>
                </a:solidFill>
                <a:latin typeface="Century Gothic" panose="020B0502020202020204" pitchFamily="34" charset="0"/>
              </a:rPr>
              <a:t>f</a:t>
            </a:r>
            <a:r>
              <a:rPr lang="en-US" sz="5400" b="1" dirty="0">
                <a:latin typeface="Century Gothic" panose="020B0502020202020204" pitchFamily="34" charset="0"/>
              </a:rPr>
              <a:t>(</a:t>
            </a:r>
            <a:r>
              <a:rPr lang="en-US" sz="5400" b="1" dirty="0">
                <a:solidFill>
                  <a:schemeClr val="accent5">
                    <a:lumMod val="60000"/>
                    <a:lumOff val="40000"/>
                  </a:schemeClr>
                </a:solidFill>
                <a:latin typeface="Century Gothic" panose="020B0502020202020204" pitchFamily="34" charset="0"/>
              </a:rPr>
              <a:t>X</a:t>
            </a:r>
            <a:r>
              <a:rPr lang="en-US" sz="5400" b="1" dirty="0">
                <a:latin typeface="Century Gothic" panose="020B0502020202020204" pitchFamily="34" charset="0"/>
              </a:rPr>
              <a:t>)  = </a:t>
            </a:r>
            <a:r>
              <a:rPr lang="en-US" sz="5400" b="1" dirty="0">
                <a:solidFill>
                  <a:srgbClr val="00B050"/>
                </a:solidFill>
                <a:latin typeface="Century Gothic" panose="020B0502020202020204" pitchFamily="34" charset="0"/>
              </a:rPr>
              <a:t>Y</a:t>
            </a:r>
          </a:p>
        </p:txBody>
      </p:sp>
      <p:sp>
        <p:nvSpPr>
          <p:cNvPr id="5" name="Arrow: Right 4">
            <a:extLst>
              <a:ext uri="{FF2B5EF4-FFF2-40B4-BE49-F238E27FC236}">
                <a16:creationId xmlns:a16="http://schemas.microsoft.com/office/drawing/2014/main" xmlns="" id="{FD42DD22-38B3-2F77-AEFA-BA68266BF515}"/>
              </a:ext>
            </a:extLst>
          </p:cNvPr>
          <p:cNvSpPr/>
          <p:nvPr/>
        </p:nvSpPr>
        <p:spPr>
          <a:xfrm>
            <a:off x="398834" y="2124698"/>
            <a:ext cx="3249039" cy="1350281"/>
          </a:xfrm>
          <a:prstGeom prst="rightArrow">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50000"/>
                    <a:lumOff val="50000"/>
                  </a:schemeClr>
                </a:solidFill>
                <a:latin typeface="Century Gothic" panose="020B0502020202020204" pitchFamily="34" charset="0"/>
              </a:rPr>
              <a:t>Called Classifier </a:t>
            </a:r>
          </a:p>
        </p:txBody>
      </p:sp>
      <p:sp>
        <p:nvSpPr>
          <p:cNvPr id="7" name="Rectangle 6">
            <a:extLst>
              <a:ext uri="{FF2B5EF4-FFF2-40B4-BE49-F238E27FC236}">
                <a16:creationId xmlns:a16="http://schemas.microsoft.com/office/drawing/2014/main" xmlns="" id="{0F8AED51-0FCA-1171-3E41-7764BF85A68D}"/>
              </a:ext>
            </a:extLst>
          </p:cNvPr>
          <p:cNvSpPr/>
          <p:nvPr/>
        </p:nvSpPr>
        <p:spPr>
          <a:xfrm>
            <a:off x="4270443" y="1877438"/>
            <a:ext cx="2198451" cy="2486477"/>
          </a:xfrm>
          <a:prstGeom prst="rect">
            <a:avLst/>
          </a:prstGeom>
          <a:noFill/>
          <a:ln w="5715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3A073DA2-86DA-1722-C1F8-F28737A483C5}"/>
              </a:ext>
            </a:extLst>
          </p:cNvPr>
          <p:cNvSpPr/>
          <p:nvPr/>
        </p:nvSpPr>
        <p:spPr>
          <a:xfrm>
            <a:off x="7091464" y="1877438"/>
            <a:ext cx="2198451" cy="2486477"/>
          </a:xfrm>
          <a:prstGeom prst="rect">
            <a:avLst/>
          </a:prstGeom>
          <a:noFill/>
          <a:ln w="5715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78BF3EC1-71B1-E21D-0C2F-6C5EE3BF943A}"/>
              </a:ext>
            </a:extLst>
          </p:cNvPr>
          <p:cNvSpPr/>
          <p:nvPr/>
        </p:nvSpPr>
        <p:spPr>
          <a:xfrm>
            <a:off x="4270443" y="4363914"/>
            <a:ext cx="2198451" cy="1243239"/>
          </a:xfrm>
          <a:prstGeom prst="rect">
            <a:avLst/>
          </a:prstGeom>
          <a:noFill/>
          <a:ln w="5715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50000"/>
                    <a:lumOff val="50000"/>
                  </a:schemeClr>
                </a:solidFill>
                <a:latin typeface="Century Gothic" panose="020B0502020202020204" pitchFamily="34" charset="0"/>
              </a:rPr>
              <a:t>Features </a:t>
            </a:r>
          </a:p>
        </p:txBody>
      </p:sp>
      <p:sp>
        <p:nvSpPr>
          <p:cNvPr id="17" name="Rectangle 16">
            <a:extLst>
              <a:ext uri="{FF2B5EF4-FFF2-40B4-BE49-F238E27FC236}">
                <a16:creationId xmlns:a16="http://schemas.microsoft.com/office/drawing/2014/main" xmlns="" id="{87D724EA-1BF5-AF0D-0B32-B2213A9877F1}"/>
              </a:ext>
            </a:extLst>
          </p:cNvPr>
          <p:cNvSpPr/>
          <p:nvPr/>
        </p:nvSpPr>
        <p:spPr>
          <a:xfrm>
            <a:off x="7091463" y="4363915"/>
            <a:ext cx="2198451" cy="1243239"/>
          </a:xfrm>
          <a:prstGeom prst="rect">
            <a:avLst/>
          </a:prstGeom>
          <a:noFill/>
          <a:ln w="57150">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50000"/>
                    <a:lumOff val="50000"/>
                  </a:schemeClr>
                </a:solidFill>
                <a:latin typeface="Century Gothic" panose="020B0502020202020204" pitchFamily="34" charset="0"/>
              </a:rPr>
              <a:t>Labels </a:t>
            </a:r>
          </a:p>
        </p:txBody>
      </p:sp>
    </p:spTree>
    <p:extLst>
      <p:ext uri="{BB962C8B-B14F-4D97-AF65-F5344CB8AC3E}">
        <p14:creationId xmlns:p14="http://schemas.microsoft.com/office/powerpoint/2010/main" val="393902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How do we use multiple classifiers to solve the same problem?</a:t>
            </a:r>
          </a:p>
          <a:p>
            <a:pPr algn="ctr"/>
            <a:endParaRPr lang="en-US" sz="2800" b="1" i="0" dirty="0">
              <a:solidFill>
                <a:schemeClr val="tx1">
                  <a:lumMod val="95000"/>
                  <a:lumOff val="5000"/>
                </a:schemeClr>
              </a:solidFill>
              <a:effectLst/>
              <a:latin typeface="Century Gothic" panose="020B0502020202020204" pitchFamily="34" charset="0"/>
            </a:endParaRP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16" name="TextBox 15">
            <a:extLst>
              <a:ext uri="{FF2B5EF4-FFF2-40B4-BE49-F238E27FC236}">
                <a16:creationId xmlns:a16="http://schemas.microsoft.com/office/drawing/2014/main" xmlns="" id="{C29EA5B3-1EDA-8113-9361-8D130C747B2D}"/>
              </a:ext>
            </a:extLst>
          </p:cNvPr>
          <p:cNvSpPr txBox="1"/>
          <p:nvPr/>
        </p:nvSpPr>
        <p:spPr>
          <a:xfrm>
            <a:off x="0" y="1206563"/>
            <a:ext cx="12192000" cy="553998"/>
          </a:xfrm>
          <a:prstGeom prst="rect">
            <a:avLst/>
          </a:prstGeom>
          <a:noFill/>
          <a:ln>
            <a:solidFill>
              <a:schemeClr val="tx1">
                <a:lumMod val="75000"/>
                <a:lumOff val="25000"/>
              </a:schemeClr>
            </a:solidFill>
          </a:ln>
        </p:spPr>
        <p:txBody>
          <a:bodyPr wrap="square">
            <a:spAutoFit/>
          </a:bodyPr>
          <a:lstStyle/>
          <a:p>
            <a:pPr algn="ctr"/>
            <a:r>
              <a:rPr lang="en-US" sz="3000" dirty="0">
                <a:solidFill>
                  <a:srgbClr val="00B050"/>
                </a:solidFill>
                <a:latin typeface="Century Gothic" panose="020B0502020202020204" pitchFamily="34" charset="0"/>
              </a:rPr>
              <a:t>X_train</a:t>
            </a:r>
            <a:r>
              <a:rPr lang="en-US" sz="3000" dirty="0">
                <a:solidFill>
                  <a:schemeClr val="tx1">
                    <a:lumMod val="95000"/>
                    <a:lumOff val="5000"/>
                  </a:schemeClr>
                </a:solidFill>
                <a:latin typeface="Century Gothic" panose="020B0502020202020204" pitchFamily="34" charset="0"/>
              </a:rPr>
              <a:t>, </a:t>
            </a:r>
            <a:r>
              <a:rPr lang="en-US" sz="3000" dirty="0">
                <a:solidFill>
                  <a:schemeClr val="accent5">
                    <a:lumMod val="60000"/>
                    <a:lumOff val="40000"/>
                  </a:schemeClr>
                </a:solidFill>
                <a:latin typeface="Century Gothic" panose="020B0502020202020204" pitchFamily="34" charset="0"/>
              </a:rPr>
              <a:t>X_test</a:t>
            </a:r>
            <a:r>
              <a:rPr lang="en-US" sz="3000" dirty="0">
                <a:solidFill>
                  <a:schemeClr val="tx1">
                    <a:lumMod val="95000"/>
                    <a:lumOff val="5000"/>
                  </a:schemeClr>
                </a:solidFill>
                <a:latin typeface="Century Gothic" panose="020B0502020202020204" pitchFamily="34" charset="0"/>
              </a:rPr>
              <a:t>, </a:t>
            </a:r>
            <a:r>
              <a:rPr lang="en-US" sz="3000" dirty="0">
                <a:solidFill>
                  <a:srgbClr val="00B050"/>
                </a:solidFill>
                <a:latin typeface="Century Gothic" panose="020B0502020202020204" pitchFamily="34" charset="0"/>
              </a:rPr>
              <a:t>y_train</a:t>
            </a:r>
            <a:r>
              <a:rPr lang="en-US" sz="3000" dirty="0">
                <a:solidFill>
                  <a:schemeClr val="tx1">
                    <a:lumMod val="95000"/>
                    <a:lumOff val="5000"/>
                  </a:schemeClr>
                </a:solidFill>
                <a:latin typeface="Century Gothic" panose="020B0502020202020204" pitchFamily="34" charset="0"/>
              </a:rPr>
              <a:t>, </a:t>
            </a:r>
            <a:r>
              <a:rPr lang="en-US" sz="3000" dirty="0">
                <a:solidFill>
                  <a:schemeClr val="accent5">
                    <a:lumMod val="60000"/>
                    <a:lumOff val="40000"/>
                  </a:schemeClr>
                </a:solidFill>
                <a:latin typeface="Century Gothic" panose="020B0502020202020204" pitchFamily="34" charset="0"/>
              </a:rPr>
              <a:t>y_test </a:t>
            </a:r>
            <a:r>
              <a:rPr lang="en-US" sz="3000" dirty="0">
                <a:solidFill>
                  <a:schemeClr val="tx1">
                    <a:lumMod val="95000"/>
                    <a:lumOff val="5000"/>
                  </a:schemeClr>
                </a:solidFill>
                <a:latin typeface="Century Gothic" panose="020B0502020202020204" pitchFamily="34" charset="0"/>
              </a:rPr>
              <a:t>= train_test_split(X,y, test_size = .5)</a:t>
            </a:r>
          </a:p>
        </p:txBody>
      </p:sp>
      <p:cxnSp>
        <p:nvCxnSpPr>
          <p:cNvPr id="19" name="Straight Arrow Connector 18">
            <a:extLst>
              <a:ext uri="{FF2B5EF4-FFF2-40B4-BE49-F238E27FC236}">
                <a16:creationId xmlns:a16="http://schemas.microsoft.com/office/drawing/2014/main" xmlns="" id="{FD5CCA2E-59C9-6A87-1962-0261DE0E394A}"/>
              </a:ext>
            </a:extLst>
          </p:cNvPr>
          <p:cNvCxnSpPr/>
          <p:nvPr/>
        </p:nvCxnSpPr>
        <p:spPr>
          <a:xfrm>
            <a:off x="826851" y="1770434"/>
            <a:ext cx="0" cy="1361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2E69CB4-6DE2-ECF6-60B1-DE800085280C}"/>
              </a:ext>
            </a:extLst>
          </p:cNvPr>
          <p:cNvCxnSpPr/>
          <p:nvPr/>
        </p:nvCxnSpPr>
        <p:spPr>
          <a:xfrm>
            <a:off x="3790545" y="1770434"/>
            <a:ext cx="0" cy="1361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56B7347E-EF8D-8322-AE00-5527E2751F9C}"/>
              </a:ext>
            </a:extLst>
          </p:cNvPr>
          <p:cNvCxnSpPr>
            <a:cxnSpLocks/>
          </p:cNvCxnSpPr>
          <p:nvPr/>
        </p:nvCxnSpPr>
        <p:spPr>
          <a:xfrm>
            <a:off x="2303002" y="1770434"/>
            <a:ext cx="0" cy="3710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5FB7A03-E25B-9906-26D2-71F5C18FD9A8}"/>
              </a:ext>
            </a:extLst>
          </p:cNvPr>
          <p:cNvCxnSpPr>
            <a:cxnSpLocks/>
          </p:cNvCxnSpPr>
          <p:nvPr/>
        </p:nvCxnSpPr>
        <p:spPr>
          <a:xfrm>
            <a:off x="4848406" y="1765570"/>
            <a:ext cx="0" cy="37149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xmlns="" id="{6EE98031-A336-C308-425E-19A28735DC5A}"/>
              </a:ext>
            </a:extLst>
          </p:cNvPr>
          <p:cNvSpPr/>
          <p:nvPr/>
        </p:nvSpPr>
        <p:spPr>
          <a:xfrm>
            <a:off x="243191" y="3132306"/>
            <a:ext cx="1195130" cy="54821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Features </a:t>
            </a:r>
          </a:p>
        </p:txBody>
      </p:sp>
      <p:sp>
        <p:nvSpPr>
          <p:cNvPr id="25" name="Rectangle 24">
            <a:extLst>
              <a:ext uri="{FF2B5EF4-FFF2-40B4-BE49-F238E27FC236}">
                <a16:creationId xmlns:a16="http://schemas.microsoft.com/office/drawing/2014/main" xmlns="" id="{D9D5010F-6BA9-8142-6816-A6B49F6D8FC0}"/>
              </a:ext>
            </a:extLst>
          </p:cNvPr>
          <p:cNvSpPr/>
          <p:nvPr/>
        </p:nvSpPr>
        <p:spPr>
          <a:xfrm>
            <a:off x="3307684" y="3132306"/>
            <a:ext cx="1195130" cy="54821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Labels</a:t>
            </a:r>
          </a:p>
        </p:txBody>
      </p:sp>
      <p:sp>
        <p:nvSpPr>
          <p:cNvPr id="26" name="Rectangle 25">
            <a:extLst>
              <a:ext uri="{FF2B5EF4-FFF2-40B4-BE49-F238E27FC236}">
                <a16:creationId xmlns:a16="http://schemas.microsoft.com/office/drawing/2014/main" xmlns="" id="{4789D853-0E4E-8E49-7631-476D82EBDD39}"/>
              </a:ext>
            </a:extLst>
          </p:cNvPr>
          <p:cNvSpPr/>
          <p:nvPr/>
        </p:nvSpPr>
        <p:spPr>
          <a:xfrm>
            <a:off x="243191" y="2110801"/>
            <a:ext cx="1195130" cy="54821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rPr>
              <a:t>Training Data</a:t>
            </a:r>
          </a:p>
        </p:txBody>
      </p:sp>
      <p:sp>
        <p:nvSpPr>
          <p:cNvPr id="27" name="Rectangle 26">
            <a:extLst>
              <a:ext uri="{FF2B5EF4-FFF2-40B4-BE49-F238E27FC236}">
                <a16:creationId xmlns:a16="http://schemas.microsoft.com/office/drawing/2014/main" xmlns="" id="{97790A62-1D98-8324-F7D8-0B12778E1261}"/>
              </a:ext>
            </a:extLst>
          </p:cNvPr>
          <p:cNvSpPr/>
          <p:nvPr/>
        </p:nvSpPr>
        <p:spPr>
          <a:xfrm>
            <a:off x="3272401" y="2121206"/>
            <a:ext cx="1195130" cy="548210"/>
          </a:xfrm>
          <a:prstGeom prst="rect">
            <a:avLst/>
          </a:prstGeom>
          <a:solidFill>
            <a:srgbClr val="00B05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rPr>
              <a:t>Training Data</a:t>
            </a:r>
          </a:p>
        </p:txBody>
      </p:sp>
      <p:sp>
        <p:nvSpPr>
          <p:cNvPr id="32" name="Rectangle 31">
            <a:extLst>
              <a:ext uri="{FF2B5EF4-FFF2-40B4-BE49-F238E27FC236}">
                <a16:creationId xmlns:a16="http://schemas.microsoft.com/office/drawing/2014/main" xmlns="" id="{4E40BCBB-1012-6324-370F-76845AD64961}"/>
              </a:ext>
            </a:extLst>
          </p:cNvPr>
          <p:cNvSpPr/>
          <p:nvPr/>
        </p:nvSpPr>
        <p:spPr>
          <a:xfrm>
            <a:off x="1810970" y="4128328"/>
            <a:ext cx="1195130" cy="548210"/>
          </a:xfrm>
          <a:prstGeom prst="rect">
            <a:avLst/>
          </a:prstGeom>
          <a:solidFill>
            <a:schemeClr val="accent5">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rPr>
              <a:t>Test Data</a:t>
            </a:r>
          </a:p>
        </p:txBody>
      </p:sp>
      <p:sp>
        <p:nvSpPr>
          <p:cNvPr id="33" name="Rectangle 32">
            <a:extLst>
              <a:ext uri="{FF2B5EF4-FFF2-40B4-BE49-F238E27FC236}">
                <a16:creationId xmlns:a16="http://schemas.microsoft.com/office/drawing/2014/main" xmlns="" id="{C9AC337F-2953-5F06-09FD-0E2EE9FB12F7}"/>
              </a:ext>
            </a:extLst>
          </p:cNvPr>
          <p:cNvSpPr/>
          <p:nvPr/>
        </p:nvSpPr>
        <p:spPr>
          <a:xfrm>
            <a:off x="4222910" y="4142277"/>
            <a:ext cx="1195130" cy="548210"/>
          </a:xfrm>
          <a:prstGeom prst="rect">
            <a:avLst/>
          </a:prstGeom>
          <a:solidFill>
            <a:schemeClr val="accent5">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rPr>
              <a:t>Test Data</a:t>
            </a:r>
          </a:p>
        </p:txBody>
      </p:sp>
      <p:sp>
        <p:nvSpPr>
          <p:cNvPr id="36" name="Rectangle 35">
            <a:extLst>
              <a:ext uri="{FF2B5EF4-FFF2-40B4-BE49-F238E27FC236}">
                <a16:creationId xmlns:a16="http://schemas.microsoft.com/office/drawing/2014/main" xmlns="" id="{6EB80846-BDBC-A5AC-BD11-58FDD605F9C9}"/>
              </a:ext>
            </a:extLst>
          </p:cNvPr>
          <p:cNvSpPr/>
          <p:nvPr/>
        </p:nvSpPr>
        <p:spPr>
          <a:xfrm>
            <a:off x="1810970" y="5480538"/>
            <a:ext cx="1195130" cy="54821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Features </a:t>
            </a:r>
          </a:p>
        </p:txBody>
      </p:sp>
      <p:sp>
        <p:nvSpPr>
          <p:cNvPr id="37" name="Rectangle 36">
            <a:extLst>
              <a:ext uri="{FF2B5EF4-FFF2-40B4-BE49-F238E27FC236}">
                <a16:creationId xmlns:a16="http://schemas.microsoft.com/office/drawing/2014/main" xmlns="" id="{927EC3DF-90BE-8C1E-83BC-EBC306115A9E}"/>
              </a:ext>
            </a:extLst>
          </p:cNvPr>
          <p:cNvSpPr/>
          <p:nvPr/>
        </p:nvSpPr>
        <p:spPr>
          <a:xfrm>
            <a:off x="4222910" y="5494487"/>
            <a:ext cx="1195130" cy="54821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Labels</a:t>
            </a:r>
          </a:p>
        </p:txBody>
      </p:sp>
      <p:cxnSp>
        <p:nvCxnSpPr>
          <p:cNvPr id="39" name="Straight Arrow Connector 38">
            <a:extLst>
              <a:ext uri="{FF2B5EF4-FFF2-40B4-BE49-F238E27FC236}">
                <a16:creationId xmlns:a16="http://schemas.microsoft.com/office/drawing/2014/main" xmlns="" id="{17C5638B-2656-A8A1-C6FC-652B4E57E833}"/>
              </a:ext>
            </a:extLst>
          </p:cNvPr>
          <p:cNvCxnSpPr/>
          <p:nvPr/>
        </p:nvCxnSpPr>
        <p:spPr>
          <a:xfrm>
            <a:off x="11342451" y="1765570"/>
            <a:ext cx="0" cy="2699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xmlns="" id="{4AD1C4C1-21DE-4846-5888-AF3B6363A518}"/>
              </a:ext>
            </a:extLst>
          </p:cNvPr>
          <p:cNvSpPr/>
          <p:nvPr/>
        </p:nvSpPr>
        <p:spPr>
          <a:xfrm>
            <a:off x="10744886" y="2907565"/>
            <a:ext cx="1195130" cy="548210"/>
          </a:xfrm>
          <a:prstGeom prst="rect">
            <a:avLst/>
          </a:prstGeom>
          <a:solidFill>
            <a:schemeClr val="accent2">
              <a:lumMod val="75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entury Gothic" panose="020B0502020202020204" pitchFamily="34" charset="0"/>
              </a:rPr>
              <a:t>Split Ration</a:t>
            </a:r>
          </a:p>
        </p:txBody>
      </p:sp>
      <p:sp>
        <p:nvSpPr>
          <p:cNvPr id="41" name="TextBox 40">
            <a:extLst>
              <a:ext uri="{FF2B5EF4-FFF2-40B4-BE49-F238E27FC236}">
                <a16:creationId xmlns:a16="http://schemas.microsoft.com/office/drawing/2014/main" xmlns="" id="{713D4E6C-24B9-F7E2-2293-4A0CEF82587A}"/>
              </a:ext>
            </a:extLst>
          </p:cNvPr>
          <p:cNvSpPr txBox="1"/>
          <p:nvPr/>
        </p:nvSpPr>
        <p:spPr>
          <a:xfrm>
            <a:off x="7393810" y="4478917"/>
            <a:ext cx="4679005" cy="646331"/>
          </a:xfrm>
          <a:prstGeom prst="rect">
            <a:avLst/>
          </a:prstGeom>
          <a:noFill/>
          <a:ln w="28575">
            <a:solidFill>
              <a:schemeClr val="tx1">
                <a:lumMod val="75000"/>
                <a:lumOff val="25000"/>
              </a:schemeClr>
            </a:solidFill>
          </a:ln>
        </p:spPr>
        <p:txBody>
          <a:bodyPr wrap="square" rtlCol="0">
            <a:spAutoFit/>
          </a:bodyPr>
          <a:lstStyle/>
          <a:p>
            <a:pPr algn="ctr"/>
            <a:r>
              <a:rPr lang="en-US" dirty="0">
                <a:latin typeface="Century Gothic" panose="020B0502020202020204" pitchFamily="34" charset="0"/>
              </a:rPr>
              <a:t>Among 100 records, 50 are for training and the remaining 50 are for testing </a:t>
            </a:r>
          </a:p>
        </p:txBody>
      </p:sp>
    </p:spTree>
    <p:extLst>
      <p:ext uri="{BB962C8B-B14F-4D97-AF65-F5344CB8AC3E}">
        <p14:creationId xmlns:p14="http://schemas.microsoft.com/office/powerpoint/2010/main" val="2244968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i="0" dirty="0">
                <a:solidFill>
                  <a:srgbClr val="000000"/>
                </a:solidFill>
                <a:effectLst/>
                <a:latin typeface="Century Gothic" panose="020B0502020202020204" pitchFamily="34" charset="0"/>
              </a:rPr>
              <a:t>Multiclass Classification v/s Multi-Label Classification - What’s the Difference?</a:t>
            </a:r>
            <a:endParaRPr lang="en-US" sz="2800" b="0" i="0" dirty="0">
              <a:solidFill>
                <a:srgbClr val="000000"/>
              </a:solidFill>
              <a:effectLst/>
              <a:latin typeface="Century Gothic" panose="020B0502020202020204" pitchFamily="34" charset="0"/>
            </a:endParaRP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pic>
        <p:nvPicPr>
          <p:cNvPr id="1026" name="Picture 2" descr="Multiclass Classification v/s Multi-Label Classification">
            <a:extLst>
              <a:ext uri="{FF2B5EF4-FFF2-40B4-BE49-F238E27FC236}">
                <a16:creationId xmlns:a16="http://schemas.microsoft.com/office/drawing/2014/main" xmlns="" id="{C7438860-F75D-A22A-619E-D7F9913F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72" y="1018840"/>
            <a:ext cx="6374758" cy="345766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4166D951-A42D-F1BA-58BC-0C78F8B3BD45}"/>
              </a:ext>
            </a:extLst>
          </p:cNvPr>
          <p:cNvSpPr/>
          <p:nvPr/>
        </p:nvSpPr>
        <p:spPr>
          <a:xfrm>
            <a:off x="6751028" y="954107"/>
            <a:ext cx="2422187" cy="72957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Century Gothic" panose="020B0502020202020204" pitchFamily="34" charset="0"/>
              </a:rPr>
              <a:t>Multi-Class:</a:t>
            </a:r>
            <a:endParaRPr lang="en-US" dirty="0">
              <a:latin typeface="Century Gothic" panose="020B0502020202020204" pitchFamily="34" charset="0"/>
            </a:endParaRPr>
          </a:p>
        </p:txBody>
      </p:sp>
      <p:sp>
        <p:nvSpPr>
          <p:cNvPr id="5" name="Rectangle 4">
            <a:extLst>
              <a:ext uri="{FF2B5EF4-FFF2-40B4-BE49-F238E27FC236}">
                <a16:creationId xmlns:a16="http://schemas.microsoft.com/office/drawing/2014/main" xmlns="" id="{DE956016-2ECC-854C-BDAA-00F3BD3DFF2E}"/>
              </a:ext>
            </a:extLst>
          </p:cNvPr>
          <p:cNvSpPr/>
          <p:nvPr/>
        </p:nvSpPr>
        <p:spPr>
          <a:xfrm>
            <a:off x="9461802" y="954107"/>
            <a:ext cx="2422187" cy="72957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Century Gothic" panose="020B0502020202020204" pitchFamily="34" charset="0"/>
              </a:rPr>
              <a:t>Multi-Label:</a:t>
            </a:r>
            <a:endParaRPr lang="en-US" dirty="0">
              <a:latin typeface="Century Gothic" panose="020B0502020202020204" pitchFamily="34" charset="0"/>
            </a:endParaRPr>
          </a:p>
        </p:txBody>
      </p:sp>
      <p:sp>
        <p:nvSpPr>
          <p:cNvPr id="6" name="Rectangle 5">
            <a:extLst>
              <a:ext uri="{FF2B5EF4-FFF2-40B4-BE49-F238E27FC236}">
                <a16:creationId xmlns:a16="http://schemas.microsoft.com/office/drawing/2014/main" xmlns="" id="{3B8589BA-BED5-2DAC-BC32-CAD0A04C384A}"/>
              </a:ext>
            </a:extLst>
          </p:cNvPr>
          <p:cNvSpPr/>
          <p:nvPr/>
        </p:nvSpPr>
        <p:spPr>
          <a:xfrm>
            <a:off x="6751028" y="1683681"/>
            <a:ext cx="2422187" cy="137160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Open Sans" panose="020B0606030504020204" pitchFamily="34" charset="0"/>
              </a:rPr>
              <a:t>Each data point is assigned to only one class label.</a:t>
            </a:r>
            <a:endParaRPr lang="en-US" dirty="0">
              <a:latin typeface="Century Gothic" panose="020B0502020202020204" pitchFamily="34" charset="0"/>
            </a:endParaRPr>
          </a:p>
        </p:txBody>
      </p:sp>
      <p:sp>
        <p:nvSpPr>
          <p:cNvPr id="7" name="Rectangle 6">
            <a:extLst>
              <a:ext uri="{FF2B5EF4-FFF2-40B4-BE49-F238E27FC236}">
                <a16:creationId xmlns:a16="http://schemas.microsoft.com/office/drawing/2014/main" xmlns="" id="{FD36D18E-BAA6-9BA0-0D60-6B2528C7FCBD}"/>
              </a:ext>
            </a:extLst>
          </p:cNvPr>
          <p:cNvSpPr/>
          <p:nvPr/>
        </p:nvSpPr>
        <p:spPr>
          <a:xfrm>
            <a:off x="9461802" y="1683681"/>
            <a:ext cx="2422187" cy="137160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Open Sans" panose="020B0606030504020204" pitchFamily="34" charset="0"/>
              </a:rPr>
              <a:t>Each data point can be set to multiple class labels.</a:t>
            </a:r>
            <a:endParaRPr lang="en-US" dirty="0">
              <a:latin typeface="Century Gothic" panose="020B0502020202020204" pitchFamily="34" charset="0"/>
            </a:endParaRPr>
          </a:p>
        </p:txBody>
      </p:sp>
      <p:sp>
        <p:nvSpPr>
          <p:cNvPr id="10" name="Rectangle 9">
            <a:extLst>
              <a:ext uri="{FF2B5EF4-FFF2-40B4-BE49-F238E27FC236}">
                <a16:creationId xmlns:a16="http://schemas.microsoft.com/office/drawing/2014/main" xmlns="" id="{95B42824-3AC5-C231-0523-016CEEDF2E92}"/>
              </a:ext>
            </a:extLst>
          </p:cNvPr>
          <p:cNvSpPr/>
          <p:nvPr/>
        </p:nvSpPr>
        <p:spPr>
          <a:xfrm>
            <a:off x="6751028" y="3078852"/>
            <a:ext cx="2422187" cy="178577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666666"/>
                </a:solidFill>
                <a:effectLst/>
                <a:latin typeface="Open Sans" panose="020B0606030504020204" pitchFamily="34" charset="0"/>
              </a:rPr>
              <a:t>The output is a single predicted class label for each data point.</a:t>
            </a:r>
            <a:endParaRPr lang="en-US" sz="1400" dirty="0">
              <a:latin typeface="Century Gothic" panose="020B0502020202020204" pitchFamily="34" charset="0"/>
            </a:endParaRPr>
          </a:p>
        </p:txBody>
      </p:sp>
      <p:sp>
        <p:nvSpPr>
          <p:cNvPr id="13" name="Rectangle 12">
            <a:extLst>
              <a:ext uri="{FF2B5EF4-FFF2-40B4-BE49-F238E27FC236}">
                <a16:creationId xmlns:a16="http://schemas.microsoft.com/office/drawing/2014/main" xmlns="" id="{E32E4563-2625-C504-4F6C-A50CE663DFC2}"/>
              </a:ext>
            </a:extLst>
          </p:cNvPr>
          <p:cNvSpPr/>
          <p:nvPr/>
        </p:nvSpPr>
        <p:spPr>
          <a:xfrm>
            <a:off x="9461802" y="3078852"/>
            <a:ext cx="2422187" cy="178577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666666"/>
                </a:solidFill>
                <a:effectLst/>
                <a:latin typeface="Open Sans" panose="020B0606030504020204" pitchFamily="34" charset="0"/>
              </a:rPr>
              <a:t>The result is a binary vector indicating the presence or absence of each label for each data point.</a:t>
            </a:r>
            <a:endParaRPr lang="en-US" sz="1400" dirty="0">
              <a:latin typeface="Century Gothic" panose="020B0502020202020204" pitchFamily="34" charset="0"/>
            </a:endParaRPr>
          </a:p>
        </p:txBody>
      </p:sp>
      <p:sp>
        <p:nvSpPr>
          <p:cNvPr id="17" name="Rectangle 16">
            <a:extLst>
              <a:ext uri="{FF2B5EF4-FFF2-40B4-BE49-F238E27FC236}">
                <a16:creationId xmlns:a16="http://schemas.microsoft.com/office/drawing/2014/main" xmlns="" id="{577EF989-90F8-C449-3C03-EC616CA9BBA5}"/>
              </a:ext>
            </a:extLst>
          </p:cNvPr>
          <p:cNvSpPr/>
          <p:nvPr/>
        </p:nvSpPr>
        <p:spPr>
          <a:xfrm>
            <a:off x="6751028" y="4864626"/>
            <a:ext cx="2422187" cy="178577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666666"/>
                </a:solidFill>
                <a:effectLst/>
                <a:latin typeface="Open Sans" panose="020B0606030504020204" pitchFamily="34" charset="0"/>
              </a:rPr>
              <a:t>Common algorithms include logistic regression, decision trees, random forests, SVMs, and neural networks.</a:t>
            </a:r>
            <a:endParaRPr lang="en-US" sz="1400" dirty="0">
              <a:latin typeface="Century Gothic" panose="020B0502020202020204" pitchFamily="34" charset="0"/>
            </a:endParaRPr>
          </a:p>
        </p:txBody>
      </p:sp>
      <p:sp>
        <p:nvSpPr>
          <p:cNvPr id="18" name="Rectangle 17">
            <a:extLst>
              <a:ext uri="{FF2B5EF4-FFF2-40B4-BE49-F238E27FC236}">
                <a16:creationId xmlns:a16="http://schemas.microsoft.com/office/drawing/2014/main" xmlns="" id="{90532E42-D6A4-DBE1-8861-D5C64431E71B}"/>
              </a:ext>
            </a:extLst>
          </p:cNvPr>
          <p:cNvSpPr/>
          <p:nvPr/>
        </p:nvSpPr>
        <p:spPr>
          <a:xfrm>
            <a:off x="9461802" y="4864626"/>
            <a:ext cx="2422187" cy="178577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666666"/>
                </a:solidFill>
                <a:effectLst/>
                <a:latin typeface="Open Sans" panose="020B0606030504020204" pitchFamily="34" charset="0"/>
              </a:rPr>
              <a:t>Algorithms must be adapted to handle multiple labels, such as binary relevance, label powerset, or neural network architectures designed for multi-label scenarios.</a:t>
            </a:r>
            <a:endParaRPr lang="en-US" sz="1400" dirty="0">
              <a:latin typeface="Century Gothic" panose="020B0502020202020204" pitchFamily="34" charset="0"/>
            </a:endParaRPr>
          </a:p>
        </p:txBody>
      </p:sp>
      <p:cxnSp>
        <p:nvCxnSpPr>
          <p:cNvPr id="28" name="Straight Arrow Connector 27">
            <a:extLst>
              <a:ext uri="{FF2B5EF4-FFF2-40B4-BE49-F238E27FC236}">
                <a16:creationId xmlns:a16="http://schemas.microsoft.com/office/drawing/2014/main" xmlns="" id="{B2CC7C2B-7F6F-C538-E936-B4F59CFA8A0C}"/>
              </a:ext>
            </a:extLst>
          </p:cNvPr>
          <p:cNvCxnSpPr>
            <a:cxnSpLocks/>
          </p:cNvCxnSpPr>
          <p:nvPr/>
        </p:nvCxnSpPr>
        <p:spPr>
          <a:xfrm flipH="1">
            <a:off x="3369751" y="3429000"/>
            <a:ext cx="5747" cy="1435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9E56005-9A2C-468C-D78E-5F78EF7131A6}"/>
              </a:ext>
            </a:extLst>
          </p:cNvPr>
          <p:cNvCxnSpPr/>
          <p:nvPr/>
        </p:nvCxnSpPr>
        <p:spPr>
          <a:xfrm>
            <a:off x="5687439" y="3429000"/>
            <a:ext cx="0" cy="1823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xmlns="" id="{7B4C9C0B-4DEF-60D5-0336-FD0DC6B2B3EC}"/>
              </a:ext>
            </a:extLst>
          </p:cNvPr>
          <p:cNvSpPr txBox="1"/>
          <p:nvPr/>
        </p:nvSpPr>
        <p:spPr>
          <a:xfrm>
            <a:off x="865911" y="4847896"/>
            <a:ext cx="2675568" cy="1477328"/>
          </a:xfrm>
          <a:prstGeom prst="rect">
            <a:avLst/>
          </a:prstGeom>
          <a:noFill/>
          <a:ln w="28575">
            <a:solidFill>
              <a:schemeClr val="bg1">
                <a:lumMod val="65000"/>
              </a:schemeClr>
            </a:solidFill>
          </a:ln>
        </p:spPr>
        <p:txBody>
          <a:bodyPr wrap="square">
            <a:spAutoFit/>
          </a:bodyPr>
          <a:lstStyle/>
          <a:p>
            <a:r>
              <a:rPr lang="en-US" dirty="0"/>
              <a:t>Multi-Class is generally considered more straightforward, as each data point has a correct label.</a:t>
            </a:r>
          </a:p>
        </p:txBody>
      </p:sp>
      <p:sp>
        <p:nvSpPr>
          <p:cNvPr id="35" name="TextBox 34">
            <a:extLst>
              <a:ext uri="{FF2B5EF4-FFF2-40B4-BE49-F238E27FC236}">
                <a16:creationId xmlns:a16="http://schemas.microsoft.com/office/drawing/2014/main" xmlns="" id="{802154EE-6158-8E31-D14D-28E42CCF20E9}"/>
              </a:ext>
            </a:extLst>
          </p:cNvPr>
          <p:cNvSpPr txBox="1"/>
          <p:nvPr/>
        </p:nvSpPr>
        <p:spPr>
          <a:xfrm>
            <a:off x="3830999" y="5242229"/>
            <a:ext cx="2675568" cy="1477328"/>
          </a:xfrm>
          <a:prstGeom prst="rect">
            <a:avLst/>
          </a:prstGeom>
          <a:noFill/>
          <a:ln w="28575">
            <a:solidFill>
              <a:schemeClr val="bg1">
                <a:lumMod val="65000"/>
              </a:schemeClr>
            </a:solidFill>
          </a:ln>
        </p:spPr>
        <p:txBody>
          <a:bodyPr wrap="square">
            <a:spAutoFit/>
          </a:bodyPr>
          <a:lstStyle/>
          <a:p>
            <a:r>
              <a:rPr lang="en-US" dirty="0"/>
              <a:t>Multi-Label: More complex due to the potential combinations of labels for each data point</a:t>
            </a:r>
          </a:p>
        </p:txBody>
      </p:sp>
    </p:spTree>
    <p:extLst>
      <p:ext uri="{BB962C8B-B14F-4D97-AF65-F5344CB8AC3E}">
        <p14:creationId xmlns:p14="http://schemas.microsoft.com/office/powerpoint/2010/main" val="906924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954107"/>
          </a:xfrm>
          <a:prstGeom prst="rect">
            <a:avLst/>
          </a:prstGeom>
          <a:noFill/>
        </p:spPr>
        <p:txBody>
          <a:bodyPr wrap="square" rtlCol="0">
            <a:spAutoFit/>
          </a:bodyPr>
          <a:lstStyle/>
          <a:p>
            <a:pPr algn="ctr"/>
            <a:r>
              <a:rPr lang="en-US" sz="2800" b="1" i="0" dirty="0">
                <a:solidFill>
                  <a:srgbClr val="000000"/>
                </a:solidFill>
                <a:effectLst/>
                <a:latin typeface="Century Gothic" panose="020B0502020202020204" pitchFamily="34" charset="0"/>
              </a:rPr>
              <a:t>Multiclass Classification v/s Multi-Label Classification - What’s the Difference?</a:t>
            </a:r>
            <a:endParaRPr lang="en-US" sz="2800" b="0" i="0" dirty="0">
              <a:solidFill>
                <a:srgbClr val="000000"/>
              </a:solidFill>
              <a:effectLst/>
              <a:latin typeface="Century Gothic" panose="020B0502020202020204" pitchFamily="34" charset="0"/>
            </a:endParaRPr>
          </a:p>
        </p:txBody>
      </p:sp>
      <p:sp>
        <p:nvSpPr>
          <p:cNvPr id="8" name="Right Triangle 7">
            <a:extLst>
              <a:ext uri="{FF2B5EF4-FFF2-40B4-BE49-F238E27FC236}">
                <a16:creationId xmlns:a16="http://schemas.microsoft.com/office/drawing/2014/main" xmlns="" id="{F9CBDF53-9621-960B-8792-28FFC1199C7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xmlns="" id="{2DCB03B8-DDB3-9573-0D78-3F12C0E73AB8}"/>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xmlns="" id="{1E99D923-1BD3-D963-C86F-C046BA44DE0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4" name="TextBox 13">
            <a:extLst>
              <a:ext uri="{FF2B5EF4-FFF2-40B4-BE49-F238E27FC236}">
                <a16:creationId xmlns:a16="http://schemas.microsoft.com/office/drawing/2014/main" xmlns="" id="{B8D3B9D3-BB0B-C7FA-4767-50878E89EA8F}"/>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15" name="TextBox 14">
            <a:extLst>
              <a:ext uri="{FF2B5EF4-FFF2-40B4-BE49-F238E27FC236}">
                <a16:creationId xmlns:a16="http://schemas.microsoft.com/office/drawing/2014/main" xmlns="" id="{839EAEB1-F4E4-E9B1-2B97-27411E776E75}"/>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pic>
        <p:nvPicPr>
          <p:cNvPr id="1026" name="Picture 2" descr="Multiclass Classification v/s Multi-Label Classification">
            <a:extLst>
              <a:ext uri="{FF2B5EF4-FFF2-40B4-BE49-F238E27FC236}">
                <a16:creationId xmlns:a16="http://schemas.microsoft.com/office/drawing/2014/main" xmlns="" id="{C7438860-F75D-A22A-619E-D7F9913F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72" y="1018840"/>
            <a:ext cx="6374758" cy="345766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4166D951-A42D-F1BA-58BC-0C78F8B3BD45}"/>
              </a:ext>
            </a:extLst>
          </p:cNvPr>
          <p:cNvSpPr/>
          <p:nvPr/>
        </p:nvSpPr>
        <p:spPr>
          <a:xfrm>
            <a:off x="6751028" y="954107"/>
            <a:ext cx="2422187" cy="72957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Century Gothic" panose="020B0502020202020204" pitchFamily="34" charset="0"/>
              </a:rPr>
              <a:t>Multi-Class:</a:t>
            </a:r>
            <a:endParaRPr lang="en-US" dirty="0">
              <a:latin typeface="Century Gothic" panose="020B0502020202020204" pitchFamily="34" charset="0"/>
            </a:endParaRPr>
          </a:p>
        </p:txBody>
      </p:sp>
      <p:sp>
        <p:nvSpPr>
          <p:cNvPr id="5" name="Rectangle 4">
            <a:extLst>
              <a:ext uri="{FF2B5EF4-FFF2-40B4-BE49-F238E27FC236}">
                <a16:creationId xmlns:a16="http://schemas.microsoft.com/office/drawing/2014/main" xmlns="" id="{DE956016-2ECC-854C-BDAA-00F3BD3DFF2E}"/>
              </a:ext>
            </a:extLst>
          </p:cNvPr>
          <p:cNvSpPr/>
          <p:nvPr/>
        </p:nvSpPr>
        <p:spPr>
          <a:xfrm>
            <a:off x="9461802" y="954107"/>
            <a:ext cx="2422187" cy="72957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666666"/>
                </a:solidFill>
                <a:effectLst/>
                <a:latin typeface="Century Gothic" panose="020B0502020202020204" pitchFamily="34" charset="0"/>
              </a:rPr>
              <a:t>Multi-Label:</a:t>
            </a:r>
            <a:endParaRPr lang="en-US" dirty="0">
              <a:latin typeface="Century Gothic" panose="020B0502020202020204" pitchFamily="34" charset="0"/>
            </a:endParaRPr>
          </a:p>
        </p:txBody>
      </p:sp>
      <p:sp>
        <p:nvSpPr>
          <p:cNvPr id="31" name="TextBox 30">
            <a:extLst>
              <a:ext uri="{FF2B5EF4-FFF2-40B4-BE49-F238E27FC236}">
                <a16:creationId xmlns:a16="http://schemas.microsoft.com/office/drawing/2014/main" xmlns="" id="{7B4C9C0B-4DEF-60D5-0336-FD0DC6B2B3EC}"/>
              </a:ext>
            </a:extLst>
          </p:cNvPr>
          <p:cNvSpPr txBox="1"/>
          <p:nvPr/>
        </p:nvSpPr>
        <p:spPr>
          <a:xfrm>
            <a:off x="6766810" y="1683681"/>
            <a:ext cx="2386981" cy="1938992"/>
          </a:xfrm>
          <a:prstGeom prst="rect">
            <a:avLst/>
          </a:prstGeom>
          <a:noFill/>
          <a:ln w="28575">
            <a:solidFill>
              <a:schemeClr val="bg1">
                <a:lumMod val="65000"/>
              </a:schemeClr>
            </a:solidFill>
          </a:ln>
        </p:spPr>
        <p:txBody>
          <a:bodyPr wrap="square">
            <a:spAutoFit/>
          </a:bodyPr>
          <a:lstStyle/>
          <a:p>
            <a:pPr algn="ctr"/>
            <a:r>
              <a:rPr lang="en-US" sz="2000" dirty="0"/>
              <a:t>Multi-Class is generally considered more straightforward, as each data point has a correct label.</a:t>
            </a:r>
          </a:p>
        </p:txBody>
      </p:sp>
      <p:sp>
        <p:nvSpPr>
          <p:cNvPr id="35" name="TextBox 34">
            <a:extLst>
              <a:ext uri="{FF2B5EF4-FFF2-40B4-BE49-F238E27FC236}">
                <a16:creationId xmlns:a16="http://schemas.microsoft.com/office/drawing/2014/main" xmlns="" id="{802154EE-6158-8E31-D14D-28E42CCF20E9}"/>
              </a:ext>
            </a:extLst>
          </p:cNvPr>
          <p:cNvSpPr txBox="1"/>
          <p:nvPr/>
        </p:nvSpPr>
        <p:spPr>
          <a:xfrm>
            <a:off x="9461802" y="1668292"/>
            <a:ext cx="2422187" cy="1938992"/>
          </a:xfrm>
          <a:prstGeom prst="rect">
            <a:avLst/>
          </a:prstGeom>
          <a:noFill/>
          <a:ln w="28575">
            <a:solidFill>
              <a:schemeClr val="bg1">
                <a:lumMod val="65000"/>
              </a:schemeClr>
            </a:solidFill>
          </a:ln>
        </p:spPr>
        <p:txBody>
          <a:bodyPr wrap="square">
            <a:spAutoFit/>
          </a:bodyPr>
          <a:lstStyle/>
          <a:p>
            <a:pPr algn="ctr"/>
            <a:r>
              <a:rPr lang="en-US" sz="2000" dirty="0"/>
              <a:t>Multi-Label: More complex due to the potential combinations of labels for each data point</a:t>
            </a:r>
          </a:p>
        </p:txBody>
      </p:sp>
      <p:sp>
        <p:nvSpPr>
          <p:cNvPr id="16" name="Rectangle 15">
            <a:extLst>
              <a:ext uri="{FF2B5EF4-FFF2-40B4-BE49-F238E27FC236}">
                <a16:creationId xmlns:a16="http://schemas.microsoft.com/office/drawing/2014/main" xmlns="" id="{2C573F5E-B332-D1D3-4436-AA93CE4F37CA}"/>
              </a:ext>
            </a:extLst>
          </p:cNvPr>
          <p:cNvSpPr/>
          <p:nvPr/>
        </p:nvSpPr>
        <p:spPr>
          <a:xfrm>
            <a:off x="2071991" y="4756826"/>
            <a:ext cx="9649839" cy="174925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95000"/>
                  <a:lumOff val="5000"/>
                </a:schemeClr>
              </a:solidFill>
            </a:endParaRPr>
          </a:p>
          <a:p>
            <a:pPr algn="ctr"/>
            <a:r>
              <a:rPr lang="en-US" sz="2400" dirty="0">
                <a:solidFill>
                  <a:schemeClr val="tx1">
                    <a:lumMod val="95000"/>
                    <a:lumOff val="5000"/>
                  </a:schemeClr>
                </a:solidFill>
              </a:rPr>
              <a:t>Multi-class classification involves assigning one label to each data point, while multi-label classification involves giving multiple labels to each data point. The choice between these approaches depends on the nature of the problem and the data at hand.</a:t>
            </a:r>
          </a:p>
        </p:txBody>
      </p:sp>
    </p:spTree>
    <p:extLst>
      <p:ext uri="{BB962C8B-B14F-4D97-AF65-F5344CB8AC3E}">
        <p14:creationId xmlns:p14="http://schemas.microsoft.com/office/powerpoint/2010/main" val="221702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ctr"/>
            <a:r>
              <a:rPr lang="en-US" sz="4400" dirty="0">
                <a:solidFill>
                  <a:srgbClr val="00B050"/>
                </a:solidFill>
                <a:latin typeface="Century Gothic" panose="020B0502020202020204" pitchFamily="34" charset="0"/>
              </a:rPr>
              <a:t>Scikit</a:t>
            </a:r>
            <a:endParaRPr lang="en-US" sz="4400" dirty="0">
              <a:latin typeface="Century Gothic" panose="020B0502020202020204" pitchFamily="34" charset="0"/>
            </a:endParaRPr>
          </a:p>
        </p:txBody>
      </p:sp>
      <p:sp>
        <p:nvSpPr>
          <p:cNvPr id="3" name="TextBox 2">
            <a:extLst>
              <a:ext uri="{FF2B5EF4-FFF2-40B4-BE49-F238E27FC236}">
                <a16:creationId xmlns:a16="http://schemas.microsoft.com/office/drawing/2014/main" xmlns="" id="{75918F86-D14E-FE52-EC7A-D1F7A49D7521}"/>
              </a:ext>
            </a:extLst>
          </p:cNvPr>
          <p:cNvSpPr txBox="1"/>
          <p:nvPr/>
        </p:nvSpPr>
        <p:spPr>
          <a:xfrm>
            <a:off x="717793" y="1065463"/>
            <a:ext cx="11177081" cy="3662541"/>
          </a:xfrm>
          <a:prstGeom prst="rect">
            <a:avLst/>
          </a:prstGeom>
          <a:noFill/>
        </p:spPr>
        <p:txBody>
          <a:bodyPr wrap="square">
            <a:spAutoFit/>
          </a:bodyPr>
          <a:lstStyle/>
          <a:p>
            <a:r>
              <a:rPr lang="en-US" dirty="0">
                <a:solidFill>
                  <a:srgbClr val="00B050"/>
                </a:solidFill>
                <a:latin typeface="Century Gothic" panose="020B0502020202020204" pitchFamily="34" charset="0"/>
              </a:rPr>
              <a:t>Scikit is another Python package that can perform many useful machine-learning tasks:</a:t>
            </a:r>
          </a:p>
          <a:p>
            <a:endParaRPr lang="en-US" dirty="0">
              <a:solidFill>
                <a:srgbClr val="00B050"/>
              </a:solidFill>
              <a:latin typeface="Century Gothic" panose="020B0502020202020204" pitchFamily="34" charset="0"/>
            </a:endParaRPr>
          </a:p>
          <a:p>
            <a:pPr marL="285750" indent="-285750">
              <a:buFont typeface="Courier New" panose="02070309020205020404" pitchFamily="49" charset="0"/>
              <a:buChar char="o"/>
            </a:pPr>
            <a:r>
              <a:rPr lang="en-US" sz="2800" dirty="0">
                <a:latin typeface="Century Gothic" panose="020B0502020202020204" pitchFamily="34" charset="0"/>
              </a:rPr>
              <a:t>Linear regression</a:t>
            </a:r>
          </a:p>
          <a:p>
            <a:pPr marL="285750" indent="-285750">
              <a:buFont typeface="Courier New" panose="02070309020205020404" pitchFamily="49" charset="0"/>
              <a:buChar char="o"/>
            </a:pPr>
            <a:r>
              <a:rPr lang="en-US" sz="2800" dirty="0">
                <a:latin typeface="Century Gothic" panose="020B0502020202020204" pitchFamily="34" charset="0"/>
              </a:rPr>
              <a:t>Decision tree regressions</a:t>
            </a:r>
          </a:p>
          <a:p>
            <a:pPr marL="285750" indent="-285750">
              <a:buFont typeface="Courier New" panose="02070309020205020404" pitchFamily="49" charset="0"/>
              <a:buChar char="o"/>
            </a:pPr>
            <a:r>
              <a:rPr lang="en-US" sz="2800" dirty="0">
                <a:latin typeface="Century Gothic" panose="020B0502020202020204" pitchFamily="34" charset="0"/>
              </a:rPr>
              <a:t>Random Forest regressions</a:t>
            </a:r>
          </a:p>
          <a:p>
            <a:pPr marL="285750" indent="-285750">
              <a:buFont typeface="Courier New" panose="02070309020205020404" pitchFamily="49" charset="0"/>
              <a:buChar char="o"/>
            </a:pPr>
            <a:r>
              <a:rPr lang="en-US" sz="2800" dirty="0">
                <a:latin typeface="Century Gothic" panose="020B0502020202020204" pitchFamily="34" charset="0"/>
              </a:rPr>
              <a:t>K-Nearest neighbor</a:t>
            </a:r>
          </a:p>
          <a:p>
            <a:pPr marL="285750" indent="-285750">
              <a:buFont typeface="Courier New" panose="02070309020205020404" pitchFamily="49" charset="0"/>
              <a:buChar char="o"/>
            </a:pPr>
            <a:r>
              <a:rPr lang="en-US" sz="2800" dirty="0">
                <a:latin typeface="Century Gothic" panose="020B0502020202020204" pitchFamily="34" charset="0"/>
              </a:rPr>
              <a:t>SVMs</a:t>
            </a:r>
          </a:p>
          <a:p>
            <a:pPr marL="285750" indent="-285750">
              <a:buFont typeface="Courier New" panose="02070309020205020404" pitchFamily="49" charset="0"/>
              <a:buChar char="o"/>
            </a:pPr>
            <a:r>
              <a:rPr lang="en-US" sz="2800" dirty="0">
                <a:latin typeface="Century Gothic" panose="020B0502020202020204" pitchFamily="34" charset="0"/>
              </a:rPr>
              <a:t>Stochastic Gradient Descent models</a:t>
            </a:r>
          </a:p>
          <a:p>
            <a:pPr marL="285750" indent="-285750">
              <a:buFont typeface="Courier New" panose="02070309020205020404" pitchFamily="49" charset="0"/>
              <a:buChar char="o"/>
            </a:pPr>
            <a:r>
              <a:rPr lang="en-US" sz="2800" dirty="0">
                <a:latin typeface="Century Gothic" panose="020B0502020202020204" pitchFamily="34" charset="0"/>
              </a:rPr>
              <a:t>And more</a:t>
            </a:r>
          </a:p>
        </p:txBody>
      </p:sp>
      <p:sp>
        <p:nvSpPr>
          <p:cNvPr id="10" name="Rectangle 9">
            <a:extLst>
              <a:ext uri="{FF2B5EF4-FFF2-40B4-BE49-F238E27FC236}">
                <a16:creationId xmlns:a16="http://schemas.microsoft.com/office/drawing/2014/main" xmlns="" id="{674E9642-9E17-A181-B56C-93C3D19B0A6C}"/>
              </a:ext>
            </a:extLst>
          </p:cNvPr>
          <p:cNvSpPr/>
          <p:nvPr/>
        </p:nvSpPr>
        <p:spPr>
          <a:xfrm>
            <a:off x="7762672" y="1984443"/>
            <a:ext cx="4132202" cy="476655"/>
          </a:xfrm>
          <a:prstGeom prst="rect">
            <a:avLst/>
          </a:prstGeom>
          <a:noFill/>
          <a:ln w="381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95000"/>
                    <a:lumOff val="5000"/>
                  </a:schemeClr>
                </a:solidFill>
                <a:latin typeface="Century Gothic" panose="020B0502020202020204" pitchFamily="34" charset="0"/>
              </a:rPr>
              <a:t>Scikit Benefits </a:t>
            </a:r>
          </a:p>
        </p:txBody>
      </p:sp>
      <p:sp>
        <p:nvSpPr>
          <p:cNvPr id="12" name="Rectangle 11">
            <a:extLst>
              <a:ext uri="{FF2B5EF4-FFF2-40B4-BE49-F238E27FC236}">
                <a16:creationId xmlns:a16="http://schemas.microsoft.com/office/drawing/2014/main" xmlns="" id="{33E86282-3EA3-6AF8-C962-D04200D1DA1F}"/>
              </a:ext>
            </a:extLst>
          </p:cNvPr>
          <p:cNvSpPr/>
          <p:nvPr/>
        </p:nvSpPr>
        <p:spPr>
          <a:xfrm>
            <a:off x="7762672" y="2478225"/>
            <a:ext cx="4132202" cy="3662541"/>
          </a:xfrm>
          <a:prstGeom prst="rect">
            <a:avLst/>
          </a:prstGeom>
          <a:noFill/>
          <a:ln w="381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Century Gothic" panose="020B0502020202020204" pitchFamily="34" charset="0"/>
              </a:rPr>
              <a:t>Scikit provides model analysis tools like the </a:t>
            </a:r>
            <a:r>
              <a:rPr lang="en-US" dirty="0">
                <a:solidFill>
                  <a:srgbClr val="00B050"/>
                </a:solidFill>
                <a:latin typeface="Century Gothic" panose="020B0502020202020204" pitchFamily="34" charset="0"/>
              </a:rPr>
              <a:t>confusion matrix </a:t>
            </a:r>
            <a:r>
              <a:rPr lang="en-US" dirty="0">
                <a:solidFill>
                  <a:schemeClr val="tx1">
                    <a:lumMod val="95000"/>
                    <a:lumOff val="5000"/>
                  </a:schemeClr>
                </a:solidFill>
                <a:latin typeface="Century Gothic" panose="020B0502020202020204" pitchFamily="34" charset="0"/>
              </a:rPr>
              <a:t>for assessing how well a model performed. </a:t>
            </a:r>
          </a:p>
          <a:p>
            <a:pPr algn="ctr"/>
            <a:endParaRPr lang="en-US" dirty="0">
              <a:solidFill>
                <a:schemeClr val="tx1">
                  <a:lumMod val="95000"/>
                  <a:lumOff val="5000"/>
                </a:schemeClr>
              </a:solidFill>
              <a:latin typeface="Century Gothic" panose="020B0502020202020204" pitchFamily="34" charset="0"/>
            </a:endParaRPr>
          </a:p>
          <a:p>
            <a:pPr algn="ctr"/>
            <a:r>
              <a:rPr lang="en-US" dirty="0">
                <a:solidFill>
                  <a:schemeClr val="tx1">
                    <a:lumMod val="95000"/>
                    <a:lumOff val="5000"/>
                  </a:schemeClr>
                </a:solidFill>
                <a:latin typeface="Century Gothic" panose="020B0502020202020204" pitchFamily="34" charset="0"/>
              </a:rPr>
              <a:t>Many times, you can start an ML job in scikit-learn and then move to another framework. For example, scikit-learn has excellent data pre-processing tools for one-hot encoding categorical data.</a:t>
            </a:r>
          </a:p>
        </p:txBody>
      </p:sp>
    </p:spTree>
    <p:extLst>
      <p:ext uri="{BB962C8B-B14F-4D97-AF65-F5344CB8AC3E}">
        <p14:creationId xmlns:p14="http://schemas.microsoft.com/office/powerpoint/2010/main" val="392738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ctr" fontAlgn="base"/>
            <a:r>
              <a:rPr lang="en-US" sz="4400" b="0" i="0" dirty="0">
                <a:solidFill>
                  <a:srgbClr val="232323"/>
                </a:solidFill>
                <a:effectLst/>
                <a:latin typeface="Century Gothic" panose="020B0502020202020204" pitchFamily="34" charset="0"/>
              </a:rPr>
              <a:t>Choosing your ML too</a:t>
            </a:r>
          </a:p>
        </p:txBody>
      </p:sp>
      <p:sp>
        <p:nvSpPr>
          <p:cNvPr id="9" name="TextBox 8">
            <a:extLst>
              <a:ext uri="{FF2B5EF4-FFF2-40B4-BE49-F238E27FC236}">
                <a16:creationId xmlns:a16="http://schemas.microsoft.com/office/drawing/2014/main" xmlns="" id="{E0CCA3C1-ABF9-89EC-80E0-77FA1E199896}"/>
              </a:ext>
            </a:extLst>
          </p:cNvPr>
          <p:cNvSpPr txBox="1"/>
          <p:nvPr/>
        </p:nvSpPr>
        <p:spPr>
          <a:xfrm>
            <a:off x="0" y="801172"/>
            <a:ext cx="12212320" cy="2554545"/>
          </a:xfrm>
          <a:prstGeom prst="rect">
            <a:avLst/>
          </a:prstGeom>
          <a:noFill/>
        </p:spPr>
        <p:txBody>
          <a:bodyPr wrap="square">
            <a:spAutoFit/>
          </a:bodyPr>
          <a:lstStyle/>
          <a:p>
            <a:pPr algn="l" fontAlgn="base">
              <a:buFont typeface="Arial" panose="020B0604020202020204" pitchFamily="34" charset="0"/>
              <a:buChar char="•"/>
            </a:pPr>
            <a:r>
              <a:rPr lang="en-US" sz="3200" b="1" i="0" dirty="0">
                <a:solidFill>
                  <a:srgbClr val="1D1D1D"/>
                </a:solidFill>
                <a:effectLst/>
                <a:latin typeface="Century Gothic" panose="020B0502020202020204" pitchFamily="34" charset="0"/>
              </a:rPr>
              <a:t>Image data</a:t>
            </a:r>
          </a:p>
          <a:p>
            <a:pPr algn="l" fontAlgn="base">
              <a:buFont typeface="Arial" panose="020B0604020202020204" pitchFamily="34" charset="0"/>
              <a:buChar char="•"/>
            </a:pPr>
            <a:r>
              <a:rPr lang="en-US" sz="3200" b="1" i="0" dirty="0">
                <a:solidFill>
                  <a:srgbClr val="1D1D1D"/>
                </a:solidFill>
                <a:effectLst/>
                <a:latin typeface="Century Gothic" panose="020B0502020202020204" pitchFamily="34" charset="0"/>
              </a:rPr>
              <a:t>Language data (text data)</a:t>
            </a:r>
          </a:p>
          <a:p>
            <a:pPr algn="l" fontAlgn="base">
              <a:buFont typeface="Arial" panose="020B0604020202020204" pitchFamily="34" charset="0"/>
              <a:buChar char="•"/>
            </a:pPr>
            <a:r>
              <a:rPr lang="en-US" sz="3200" b="1" dirty="0">
                <a:solidFill>
                  <a:srgbClr val="1D1D1D"/>
                </a:solidFill>
                <a:latin typeface="Century Gothic" panose="020B0502020202020204" pitchFamily="34" charset="0"/>
              </a:rPr>
              <a:t>Voice data </a:t>
            </a:r>
          </a:p>
          <a:p>
            <a:pPr algn="l" fontAlgn="base">
              <a:buFont typeface="Arial" panose="020B0604020202020204" pitchFamily="34" charset="0"/>
              <a:buChar char="•"/>
            </a:pPr>
            <a:r>
              <a:rPr lang="en-US" sz="3200" b="1" i="0" dirty="0">
                <a:solidFill>
                  <a:srgbClr val="1D1D1D"/>
                </a:solidFill>
                <a:effectLst/>
                <a:latin typeface="Century Gothic" panose="020B0502020202020204" pitchFamily="34" charset="0"/>
              </a:rPr>
              <a:t>Video data </a:t>
            </a:r>
          </a:p>
          <a:p>
            <a:pPr algn="l" fontAlgn="base">
              <a:buFont typeface="Arial" panose="020B0604020202020204" pitchFamily="34" charset="0"/>
              <a:buChar char="•"/>
            </a:pPr>
            <a:r>
              <a:rPr lang="en-US" sz="3200" b="1" i="0" dirty="0">
                <a:solidFill>
                  <a:srgbClr val="1D1D1D"/>
                </a:solidFill>
                <a:effectLst/>
                <a:latin typeface="Century Gothic" panose="020B0502020202020204" pitchFamily="34" charset="0"/>
              </a:rPr>
              <a:t>Large amounts of numbered and categorical data</a:t>
            </a:r>
          </a:p>
        </p:txBody>
      </p:sp>
      <p:sp>
        <p:nvSpPr>
          <p:cNvPr id="13" name="Rectangle 12">
            <a:extLst>
              <a:ext uri="{FF2B5EF4-FFF2-40B4-BE49-F238E27FC236}">
                <a16:creationId xmlns:a16="http://schemas.microsoft.com/office/drawing/2014/main" xmlns="" id="{508DCBDE-9224-8E86-9E38-8AEE0F5993AB}"/>
              </a:ext>
            </a:extLst>
          </p:cNvPr>
          <p:cNvSpPr/>
          <p:nvPr/>
        </p:nvSpPr>
        <p:spPr>
          <a:xfrm>
            <a:off x="4050637" y="3429000"/>
            <a:ext cx="4314487" cy="762873"/>
          </a:xfrm>
          <a:prstGeom prst="rect">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The complexity of the problem</a:t>
            </a:r>
          </a:p>
        </p:txBody>
      </p:sp>
      <p:sp>
        <p:nvSpPr>
          <p:cNvPr id="14" name="Rectangle 13">
            <a:extLst>
              <a:ext uri="{FF2B5EF4-FFF2-40B4-BE49-F238E27FC236}">
                <a16:creationId xmlns:a16="http://schemas.microsoft.com/office/drawing/2014/main" xmlns="" id="{92539EEA-FDE0-B051-48BA-D3C36ECC917F}"/>
              </a:ext>
            </a:extLst>
          </p:cNvPr>
          <p:cNvSpPr/>
          <p:nvPr/>
        </p:nvSpPr>
        <p:spPr>
          <a:xfrm>
            <a:off x="4050637" y="4262967"/>
            <a:ext cx="4314487" cy="762873"/>
          </a:xfrm>
          <a:prstGeom prst="rect">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Data type</a:t>
            </a:r>
          </a:p>
        </p:txBody>
      </p:sp>
      <p:sp>
        <p:nvSpPr>
          <p:cNvPr id="15" name="Rectangle 14">
            <a:extLst>
              <a:ext uri="{FF2B5EF4-FFF2-40B4-BE49-F238E27FC236}">
                <a16:creationId xmlns:a16="http://schemas.microsoft.com/office/drawing/2014/main" xmlns="" id="{9E22043C-60D7-7CCB-9B2B-92FECCC97C85}"/>
              </a:ext>
            </a:extLst>
          </p:cNvPr>
          <p:cNvSpPr/>
          <p:nvPr/>
        </p:nvSpPr>
        <p:spPr>
          <a:xfrm>
            <a:off x="4050636" y="5096934"/>
            <a:ext cx="4314487" cy="762873"/>
          </a:xfrm>
          <a:prstGeom prst="rect">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Data volume </a:t>
            </a:r>
          </a:p>
        </p:txBody>
      </p:sp>
      <p:sp>
        <p:nvSpPr>
          <p:cNvPr id="16" name="Rectangle 15">
            <a:extLst>
              <a:ext uri="{FF2B5EF4-FFF2-40B4-BE49-F238E27FC236}">
                <a16:creationId xmlns:a16="http://schemas.microsoft.com/office/drawing/2014/main" xmlns="" id="{2DF5E40F-C39F-600A-E191-3E11BADBE637}"/>
              </a:ext>
            </a:extLst>
          </p:cNvPr>
          <p:cNvSpPr/>
          <p:nvPr/>
        </p:nvSpPr>
        <p:spPr>
          <a:xfrm>
            <a:off x="4050636" y="5946882"/>
            <a:ext cx="4314487" cy="762873"/>
          </a:xfrm>
          <a:prstGeom prst="rect">
            <a:avLst/>
          </a:prstGeom>
          <a:noFill/>
          <a:ln w="381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rPr>
              <a:t>Resource availability (computing, data processing, community support, etc.) </a:t>
            </a:r>
          </a:p>
        </p:txBody>
      </p:sp>
    </p:spTree>
    <p:extLst>
      <p:ext uri="{BB962C8B-B14F-4D97-AF65-F5344CB8AC3E}">
        <p14:creationId xmlns:p14="http://schemas.microsoft.com/office/powerpoint/2010/main" val="392677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ctr" fontAlgn="base"/>
            <a:r>
              <a:rPr lang="en-US" sz="4400" b="1" i="0" dirty="0">
                <a:solidFill>
                  <a:srgbClr val="232323"/>
                </a:solidFill>
                <a:effectLst/>
                <a:latin typeface="Century Gothic" panose="020B0502020202020204" pitchFamily="34" charset="0"/>
              </a:rPr>
              <a:t>What’s an ML framework?</a:t>
            </a:r>
          </a:p>
        </p:txBody>
      </p:sp>
      <p:sp>
        <p:nvSpPr>
          <p:cNvPr id="9" name="TextBox 8">
            <a:extLst>
              <a:ext uri="{FF2B5EF4-FFF2-40B4-BE49-F238E27FC236}">
                <a16:creationId xmlns:a16="http://schemas.microsoft.com/office/drawing/2014/main" xmlns="" id="{E0CCA3C1-ABF9-89EC-80E0-77FA1E199896}"/>
              </a:ext>
            </a:extLst>
          </p:cNvPr>
          <p:cNvSpPr txBox="1"/>
          <p:nvPr/>
        </p:nvSpPr>
        <p:spPr>
          <a:xfrm>
            <a:off x="0" y="769441"/>
            <a:ext cx="12212320" cy="4401205"/>
          </a:xfrm>
          <a:prstGeom prst="rect">
            <a:avLst/>
          </a:prstGeom>
          <a:noFill/>
        </p:spPr>
        <p:txBody>
          <a:bodyPr wrap="square">
            <a:spAutoFit/>
          </a:bodyPr>
          <a:lstStyle/>
          <a:p>
            <a:pPr marL="285750" indent="-285750">
              <a:buFont typeface="Arial" panose="020B0604020202020204" pitchFamily="34" charset="0"/>
              <a:buChar char="•"/>
            </a:pPr>
            <a:endParaRPr lang="en-US" sz="2800" b="0" i="0" dirty="0">
              <a:solidFill>
                <a:srgbClr val="1D1D1D"/>
              </a:solidFill>
              <a:effectLst/>
              <a:latin typeface="Century Gothic" panose="020B0502020202020204" pitchFamily="34" charset="0"/>
            </a:endParaRPr>
          </a:p>
          <a:p>
            <a:pPr marL="285750" indent="-285750">
              <a:buFont typeface="Arial" panose="020B0604020202020204" pitchFamily="34" charset="0"/>
              <a:buChar char="•"/>
            </a:pPr>
            <a:r>
              <a:rPr lang="en-US" sz="2800" b="0" i="0" dirty="0">
                <a:solidFill>
                  <a:srgbClr val="1D1D1D"/>
                </a:solidFill>
                <a:effectLst/>
                <a:latin typeface="Century Gothic" panose="020B0502020202020204" pitchFamily="34" charset="0"/>
              </a:rPr>
              <a:t>Machine learning relies on </a:t>
            </a:r>
            <a:r>
              <a:rPr lang="en-US" sz="2800" b="0" i="0" u="none" strike="noStrike" dirty="0">
                <a:solidFill>
                  <a:srgbClr val="0078CC"/>
                </a:solidFill>
                <a:effectLst/>
                <a:latin typeface="Century Gothic" panose="020B0502020202020204" pitchFamily="34" charset="0"/>
                <a:hlinkClick r:id="rId3"/>
              </a:rPr>
              <a:t>algorithms</a:t>
            </a:r>
            <a:r>
              <a:rPr lang="en-US" sz="2800" b="0" i="0" dirty="0">
                <a:solidFill>
                  <a:srgbClr val="1D1D1D"/>
                </a:solidFill>
                <a:effectLst/>
                <a:latin typeface="Century Gothic" panose="020B0502020202020204" pitchFamily="34" charset="0"/>
              </a:rPr>
              <a:t>. Unless you’re a </a:t>
            </a:r>
            <a:r>
              <a:rPr lang="en-US" sz="2800" b="0" i="0" u="none" strike="noStrike" dirty="0">
                <a:solidFill>
                  <a:srgbClr val="0078CC"/>
                </a:solidFill>
                <a:effectLst/>
                <a:latin typeface="Century Gothic" panose="020B0502020202020204" pitchFamily="34" charset="0"/>
                <a:hlinkClick r:id="rId4"/>
              </a:rPr>
              <a:t>data scientist</a:t>
            </a:r>
            <a:r>
              <a:rPr lang="en-US" sz="2800" b="0" i="0" dirty="0">
                <a:solidFill>
                  <a:srgbClr val="1D1D1D"/>
                </a:solidFill>
                <a:effectLst/>
                <a:latin typeface="Century Gothic" panose="020B0502020202020204" pitchFamily="34" charset="0"/>
              </a:rPr>
              <a:t> or ML expert, these algorithms are very complicated to understand and work with.</a:t>
            </a:r>
          </a:p>
          <a:p>
            <a:pPr marL="285750" indent="-285750">
              <a:buFont typeface="Arial" panose="020B0604020202020204" pitchFamily="34" charset="0"/>
              <a:buChar char="•"/>
            </a:pPr>
            <a:endParaRPr lang="en-US" sz="2800" dirty="0">
              <a:solidFill>
                <a:srgbClr val="1D1D1D"/>
              </a:solidFill>
              <a:latin typeface="Century Gothic" panose="020B0502020202020204" pitchFamily="34" charset="0"/>
            </a:endParaRPr>
          </a:p>
          <a:p>
            <a:pPr marL="285750" indent="-285750">
              <a:buFont typeface="Arial" panose="020B0604020202020204" pitchFamily="34" charset="0"/>
              <a:buChar char="•"/>
            </a:pPr>
            <a:endParaRPr lang="en-US" sz="2800" dirty="0">
              <a:solidFill>
                <a:srgbClr val="1D1D1D"/>
              </a:solidFill>
              <a:latin typeface="Century Gothic" panose="020B0502020202020204" pitchFamily="34" charset="0"/>
            </a:endParaRPr>
          </a:p>
          <a:p>
            <a:pPr marL="285750" indent="-285750">
              <a:buFont typeface="Arial" panose="020B0604020202020204" pitchFamily="34" charset="0"/>
              <a:buChar char="•"/>
            </a:pPr>
            <a:r>
              <a:rPr lang="en-US" sz="2800" b="0" i="0" dirty="0">
                <a:solidFill>
                  <a:srgbClr val="1D1D1D"/>
                </a:solidFill>
                <a:effectLst/>
                <a:latin typeface="Century Gothic" panose="020B0502020202020204" pitchFamily="34" charset="0"/>
              </a:rPr>
              <a:t>A machine learning framework, then, simplifies machine learning algorithms. An ML framework is any tool, interface, or library that lets you develop ML models easily, without understanding the underlying algorithms.</a:t>
            </a:r>
            <a:endParaRPr lang="en-US" sz="2800" dirty="0">
              <a:latin typeface="Century Gothic" panose="020B0502020202020204" pitchFamily="34" charset="0"/>
            </a:endParaRPr>
          </a:p>
        </p:txBody>
      </p:sp>
    </p:spTree>
    <p:extLst>
      <p:ext uri="{BB962C8B-B14F-4D97-AF65-F5344CB8AC3E}">
        <p14:creationId xmlns:p14="http://schemas.microsoft.com/office/powerpoint/2010/main" val="1017352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ctr"/>
            <a:r>
              <a:rPr lang="en-US" sz="4400" b="1" i="0" dirty="0">
                <a:solidFill>
                  <a:srgbClr val="1B3139"/>
                </a:solidFill>
                <a:effectLst/>
                <a:latin typeface="Century Gothic" panose="020B0502020202020204" pitchFamily="34" charset="0"/>
              </a:rPr>
              <a:t>Why do we need MLOps?</a:t>
            </a:r>
          </a:p>
        </p:txBody>
      </p:sp>
      <p:pic>
        <p:nvPicPr>
          <p:cNvPr id="2050" name="Picture 2" descr="MLOps Components">
            <a:extLst>
              <a:ext uri="{FF2B5EF4-FFF2-40B4-BE49-F238E27FC236}">
                <a16:creationId xmlns:a16="http://schemas.microsoft.com/office/drawing/2014/main" xmlns="" id="{361B1E6A-A7EE-B199-A7EC-4DA63C42C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401" y="2463295"/>
            <a:ext cx="8697733" cy="4246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C4B9D196-0B87-EEEC-D235-2E2B2C3DCB55}"/>
              </a:ext>
            </a:extLst>
          </p:cNvPr>
          <p:cNvSpPr txBox="1"/>
          <p:nvPr/>
        </p:nvSpPr>
        <p:spPr>
          <a:xfrm>
            <a:off x="-20320" y="1114721"/>
            <a:ext cx="12133662" cy="1200329"/>
          </a:xfrm>
          <a:prstGeom prst="rect">
            <a:avLst/>
          </a:prstGeom>
          <a:noFill/>
        </p:spPr>
        <p:txBody>
          <a:bodyPr wrap="square" rtlCol="0">
            <a:spAutoFit/>
          </a:bodyPr>
          <a:lstStyle/>
          <a:p>
            <a:r>
              <a:rPr lang="en-US" b="0" i="0" dirty="0">
                <a:solidFill>
                  <a:srgbClr val="1B3139"/>
                </a:solidFill>
                <a:effectLst/>
                <a:latin typeface="Century Gothic" panose="020B0502020202020204" pitchFamily="34" charset="0"/>
              </a:rPr>
              <a:t>MLOps is a useful approach for the creation and quality of machine learning and AI solutions. By adopting an MLOps approach, data scientists and machine learning engineers can collaborate and increase the pace of model development and production, by implementing continuous integration and deployment (CI/CD) practices with proper monitoring, validation, and governance of ML models.</a:t>
            </a:r>
            <a:endParaRPr lang="en-US" dirty="0">
              <a:latin typeface="Century Gothic" panose="020B0502020202020204" pitchFamily="34" charset="0"/>
            </a:endParaRPr>
          </a:p>
        </p:txBody>
      </p:sp>
      <p:sp>
        <p:nvSpPr>
          <p:cNvPr id="10" name="TextBox 9">
            <a:extLst>
              <a:ext uri="{FF2B5EF4-FFF2-40B4-BE49-F238E27FC236}">
                <a16:creationId xmlns:a16="http://schemas.microsoft.com/office/drawing/2014/main" xmlns="" id="{01354818-527E-056F-23A7-8FC96C8DCF62}"/>
              </a:ext>
            </a:extLst>
          </p:cNvPr>
          <p:cNvSpPr txBox="1"/>
          <p:nvPr/>
        </p:nvSpPr>
        <p:spPr>
          <a:xfrm>
            <a:off x="58338" y="540598"/>
            <a:ext cx="12133661" cy="584775"/>
          </a:xfrm>
          <a:prstGeom prst="rect">
            <a:avLst/>
          </a:prstGeom>
          <a:noFill/>
        </p:spPr>
        <p:txBody>
          <a:bodyPr wrap="square">
            <a:spAutoFit/>
          </a:bodyPr>
          <a:lstStyle/>
          <a:p>
            <a:pPr algn="ctr"/>
            <a:r>
              <a:rPr lang="en-US" sz="3200" dirty="0">
                <a:solidFill>
                  <a:srgbClr val="00B050"/>
                </a:solidFill>
                <a:latin typeface="Century Gothic" panose="020B0502020202020204" pitchFamily="34" charset="0"/>
              </a:rPr>
              <a:t>Machine learning operations (MLOps)</a:t>
            </a:r>
          </a:p>
        </p:txBody>
      </p:sp>
    </p:spTree>
    <p:extLst>
      <p:ext uri="{BB962C8B-B14F-4D97-AF65-F5344CB8AC3E}">
        <p14:creationId xmlns:p14="http://schemas.microsoft.com/office/powerpoint/2010/main" val="230049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l"/>
            <a:r>
              <a:rPr lang="en-US" sz="4400" b="1" i="0" dirty="0">
                <a:solidFill>
                  <a:srgbClr val="1B3139"/>
                </a:solidFill>
                <a:effectLst/>
                <a:latin typeface="DM Sans" pitchFamily="2" charset="0"/>
              </a:rPr>
              <a:t>What are the components of MLOps?</a:t>
            </a:r>
          </a:p>
        </p:txBody>
      </p:sp>
      <p:sp>
        <p:nvSpPr>
          <p:cNvPr id="2" name="TextBox 1">
            <a:extLst>
              <a:ext uri="{FF2B5EF4-FFF2-40B4-BE49-F238E27FC236}">
                <a16:creationId xmlns:a16="http://schemas.microsoft.com/office/drawing/2014/main" xmlns="" id="{C4B9D196-0B87-EEEC-D235-2E2B2C3DCB55}"/>
              </a:ext>
            </a:extLst>
          </p:cNvPr>
          <p:cNvSpPr txBox="1"/>
          <p:nvPr/>
        </p:nvSpPr>
        <p:spPr>
          <a:xfrm>
            <a:off x="-20320" y="943897"/>
            <a:ext cx="12212320" cy="2862322"/>
          </a:xfrm>
          <a:prstGeom prst="rect">
            <a:avLst/>
          </a:prstGeom>
          <a:noFill/>
        </p:spPr>
        <p:txBody>
          <a:bodyPr wrap="square" rtlCol="0">
            <a:spAutoFit/>
          </a:bodyPr>
          <a:lstStyle/>
          <a:p>
            <a:pPr algn="l"/>
            <a:r>
              <a:rPr lang="en-US" sz="2000" b="0" i="0" dirty="0">
                <a:solidFill>
                  <a:srgbClr val="1B3139"/>
                </a:solidFill>
                <a:effectLst/>
                <a:latin typeface="Century Gothic" panose="020B0502020202020204" pitchFamily="34" charset="0"/>
              </a:rPr>
              <a:t>A majority of enterprises deploy MLOps principles across the following:</a:t>
            </a:r>
          </a:p>
          <a:p>
            <a:pPr algn="l">
              <a:buFont typeface="Arial" panose="020B0604020202020204" pitchFamily="34" charset="0"/>
              <a:buChar char="•"/>
            </a:pPr>
            <a:endParaRPr lang="en-US" sz="2000" b="0" i="0" dirty="0">
              <a:solidFill>
                <a:srgbClr val="1B3139"/>
              </a:solidFill>
              <a:effectLst/>
              <a:latin typeface="Century Gothic" panose="020B0502020202020204" pitchFamily="34" charset="0"/>
            </a:endParaRP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Exploratory data analysis (EDA)</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Data Prep and Feature Engineering</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Model training and tuning</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Model review and governance</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Model inference and serving</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Model Monitoring</a:t>
            </a:r>
          </a:p>
          <a:p>
            <a:pPr marL="342900" indent="-342900" algn="l">
              <a:buFont typeface="Courier New" panose="02070309020205020404" pitchFamily="49" charset="0"/>
              <a:buChar char="o"/>
            </a:pPr>
            <a:r>
              <a:rPr lang="en-US" sz="2000" b="0" i="0" dirty="0">
                <a:solidFill>
                  <a:srgbClr val="1B3139"/>
                </a:solidFill>
                <a:effectLst/>
                <a:latin typeface="Century Gothic" panose="020B0502020202020204" pitchFamily="34" charset="0"/>
              </a:rPr>
              <a:t>Automated model retraining</a:t>
            </a:r>
          </a:p>
        </p:txBody>
      </p:sp>
    </p:spTree>
    <p:extLst>
      <p:ext uri="{BB962C8B-B14F-4D97-AF65-F5344CB8AC3E}">
        <p14:creationId xmlns:p14="http://schemas.microsoft.com/office/powerpoint/2010/main" val="1568815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F514233-6E0C-1A50-891F-5F2170B41DD0}"/>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xmlns="" id="{6BE6AEB2-2B51-B056-71ED-528CE9F778E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xmlns="" id="{2AD0A0AD-6635-2DA1-D32B-9EA217BDB683}"/>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xmlns="" id="{3D2749E6-222B-2BF2-5CB7-E6A3990685F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xmlns="" id="{7331345F-6D3A-7F33-F390-064C3CD53897}"/>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xmlns="" id="{BFB98B31-59D9-D517-2B4B-97AFC130F577}"/>
              </a:ext>
            </a:extLst>
          </p:cNvPr>
          <p:cNvSpPr txBox="1"/>
          <p:nvPr/>
        </p:nvSpPr>
        <p:spPr>
          <a:xfrm>
            <a:off x="-20320" y="0"/>
            <a:ext cx="12212320" cy="769441"/>
          </a:xfrm>
          <a:prstGeom prst="rect">
            <a:avLst/>
          </a:prstGeom>
          <a:noFill/>
        </p:spPr>
        <p:txBody>
          <a:bodyPr wrap="square">
            <a:spAutoFit/>
          </a:bodyPr>
          <a:lstStyle/>
          <a:p>
            <a:pPr algn="l"/>
            <a:r>
              <a:rPr lang="en-US" sz="4400" b="1" i="0" dirty="0">
                <a:solidFill>
                  <a:srgbClr val="1B3139"/>
                </a:solidFill>
                <a:effectLst/>
                <a:latin typeface="DM Sans" pitchFamily="2" charset="0"/>
              </a:rPr>
              <a:t>What is an MLOps platform?</a:t>
            </a:r>
          </a:p>
        </p:txBody>
      </p:sp>
      <p:sp>
        <p:nvSpPr>
          <p:cNvPr id="2" name="TextBox 1">
            <a:extLst>
              <a:ext uri="{FF2B5EF4-FFF2-40B4-BE49-F238E27FC236}">
                <a16:creationId xmlns:a16="http://schemas.microsoft.com/office/drawing/2014/main" xmlns="" id="{C4B9D196-0B87-EEEC-D235-2E2B2C3DCB55}"/>
              </a:ext>
            </a:extLst>
          </p:cNvPr>
          <p:cNvSpPr txBox="1"/>
          <p:nvPr/>
        </p:nvSpPr>
        <p:spPr>
          <a:xfrm>
            <a:off x="-20320" y="943897"/>
            <a:ext cx="12212320" cy="1631216"/>
          </a:xfrm>
          <a:prstGeom prst="rect">
            <a:avLst/>
          </a:prstGeom>
          <a:noFill/>
        </p:spPr>
        <p:txBody>
          <a:bodyPr wrap="square" rtlCol="0">
            <a:spAutoFit/>
          </a:bodyPr>
          <a:lstStyle/>
          <a:p>
            <a:pPr algn="l"/>
            <a:r>
              <a:rPr lang="en-US" sz="2000" b="0" i="0" dirty="0">
                <a:solidFill>
                  <a:srgbClr val="1B3139"/>
                </a:solidFill>
                <a:effectLst/>
                <a:latin typeface="Century Gothic" panose="020B0502020202020204" pitchFamily="34" charset="0"/>
              </a:rPr>
              <a:t>An MLOps platform provides data scientists and software engineers with </a:t>
            </a:r>
            <a:r>
              <a:rPr lang="en-US" sz="2000" b="0" i="0" dirty="0">
                <a:solidFill>
                  <a:srgbClr val="00B050"/>
                </a:solidFill>
                <a:effectLst/>
                <a:latin typeface="Century Gothic" panose="020B0502020202020204" pitchFamily="34" charset="0"/>
              </a:rPr>
              <a:t>a collaborative environment that facilitates iterative data exploration</a:t>
            </a:r>
            <a:r>
              <a:rPr lang="en-US" sz="2000" b="0" i="0" dirty="0">
                <a:solidFill>
                  <a:srgbClr val="1B3139"/>
                </a:solidFill>
                <a:effectLst/>
                <a:latin typeface="Century Gothic" panose="020B0502020202020204" pitchFamily="34" charset="0"/>
              </a:rPr>
              <a:t>, real-time co-working capabilities for experiment tracking, feature engineering, and model management, and controlled model transitioning, deployment, and monitoring. It also automates the operational and synchronization aspects of the machine learning lifecycle.</a:t>
            </a:r>
          </a:p>
        </p:txBody>
      </p:sp>
      <p:pic>
        <p:nvPicPr>
          <p:cNvPr id="3074" name="Picture 2" descr="MLFlow">
            <a:extLst>
              <a:ext uri="{FF2B5EF4-FFF2-40B4-BE49-F238E27FC236}">
                <a16:creationId xmlns:a16="http://schemas.microsoft.com/office/drawing/2014/main" xmlns="" id="{AA3945F5-D81B-A260-DFC7-773CC6817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002" y="2896994"/>
            <a:ext cx="9482423" cy="326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9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CC34ABC0-2556-98AA-88EC-6578FC063287}"/>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sp>
        <p:nvSpPr>
          <p:cNvPr id="3" name="Right Triangle 2">
            <a:extLst>
              <a:ext uri="{FF2B5EF4-FFF2-40B4-BE49-F238E27FC236}">
                <a16:creationId xmlns:a16="http://schemas.microsoft.com/office/drawing/2014/main" xmlns="" id="{D79C637B-9C49-61A6-1E48-C1D4024ACDB0}"/>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Century Gothic" panose="020B050202020202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xmlns="" id="{700E9090-CAC2-8E9F-3119-F0E1F540FD3F}"/>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5" name="TextBox 4">
            <a:extLst>
              <a:ext uri="{FF2B5EF4-FFF2-40B4-BE49-F238E27FC236}">
                <a16:creationId xmlns:a16="http://schemas.microsoft.com/office/drawing/2014/main" xmlns="" id="{8DCCC7CF-E916-DFC8-542F-0245F1167F63}"/>
              </a:ext>
            </a:extLst>
          </p:cNvPr>
          <p:cNvSpPr txBox="1"/>
          <p:nvPr/>
        </p:nvSpPr>
        <p:spPr>
          <a:xfrm>
            <a:off x="-2734" y="6641149"/>
            <a:ext cx="2976466" cy="215444"/>
          </a:xfrm>
          <a:prstGeom prst="rect">
            <a:avLst/>
          </a:prstGeom>
          <a:noFill/>
          <a:ln>
            <a:noFill/>
          </a:ln>
        </p:spPr>
        <p:txBody>
          <a:bodyPr wrap="square">
            <a:spAutoFit/>
          </a:bodyPr>
          <a:lstStyle/>
          <a:p>
            <a:r>
              <a:rPr lang="en-US" sz="800" dirty="0">
                <a:solidFill>
                  <a:schemeClr val="tx1">
                    <a:lumMod val="95000"/>
                    <a:lumOff val="5000"/>
                  </a:schemeClr>
                </a:solidFill>
                <a:latin typeface="Century Gothic" panose="020B0502020202020204" pitchFamily="34" charset="0"/>
                <a:cs typeface="Segoe UI" panose="020B0502040204020203" pitchFamily="34" charset="0"/>
              </a:rPr>
              <a:t>©DeepSphereAI.SG 2021 | Confidential  &amp; Proprietary</a:t>
            </a:r>
          </a:p>
        </p:txBody>
      </p:sp>
      <p:sp>
        <p:nvSpPr>
          <p:cNvPr id="6" name="TextBox 5">
            <a:extLst>
              <a:ext uri="{FF2B5EF4-FFF2-40B4-BE49-F238E27FC236}">
                <a16:creationId xmlns:a16="http://schemas.microsoft.com/office/drawing/2014/main" xmlns="" id="{3D92F848-1817-8E86-4F38-E63B467C29F3}"/>
              </a:ext>
            </a:extLst>
          </p:cNvPr>
          <p:cNvSpPr txBox="1"/>
          <p:nvPr/>
        </p:nvSpPr>
        <p:spPr>
          <a:xfrm>
            <a:off x="-20320" y="6478923"/>
            <a:ext cx="2323322" cy="230832"/>
          </a:xfrm>
          <a:prstGeom prst="rect">
            <a:avLst/>
          </a:prstGeom>
          <a:noFill/>
        </p:spPr>
        <p:txBody>
          <a:bodyPr wrap="square" rtlCol="0">
            <a:spAutoFit/>
          </a:bodyPr>
          <a:lstStyle/>
          <a:p>
            <a:pPr algn="ctr"/>
            <a:r>
              <a:rPr lang="en-US" sz="900" dirty="0">
                <a:solidFill>
                  <a:schemeClr val="tx1">
                    <a:lumMod val="95000"/>
                    <a:lumOff val="5000"/>
                  </a:schemeClr>
                </a:solidFill>
                <a:latin typeface="Century Gothic" panose="020B0502020202020204" pitchFamily="34" charset="0"/>
                <a:cs typeface="Segoe UI" panose="020B0502040204020203" pitchFamily="34" charset="0"/>
              </a:rPr>
              <a:t>USA | Singapore</a:t>
            </a:r>
          </a:p>
        </p:txBody>
      </p:sp>
      <p:sp>
        <p:nvSpPr>
          <p:cNvPr id="9" name="TextBox 8">
            <a:extLst>
              <a:ext uri="{FF2B5EF4-FFF2-40B4-BE49-F238E27FC236}">
                <a16:creationId xmlns:a16="http://schemas.microsoft.com/office/drawing/2014/main" xmlns="" id="{C25A9CDD-1DDC-6913-6B7B-DC84EDF110F8}"/>
              </a:ext>
            </a:extLst>
          </p:cNvPr>
          <p:cNvSpPr txBox="1"/>
          <p:nvPr/>
        </p:nvSpPr>
        <p:spPr>
          <a:xfrm>
            <a:off x="-11528" y="0"/>
            <a:ext cx="12203528"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entury Gothic" panose="020B0502020202020204" pitchFamily="34" charset="0"/>
              </a:rPr>
              <a:t>Cross Validation  -  Evaluating Model Performance </a:t>
            </a:r>
          </a:p>
        </p:txBody>
      </p:sp>
      <p:sp>
        <p:nvSpPr>
          <p:cNvPr id="25" name="Rectangle 24">
            <a:extLst>
              <a:ext uri="{FF2B5EF4-FFF2-40B4-BE49-F238E27FC236}">
                <a16:creationId xmlns:a16="http://schemas.microsoft.com/office/drawing/2014/main" xmlns="" id="{C960DBAD-1BA8-B1AD-E19B-856DE4634AF7}"/>
              </a:ext>
            </a:extLst>
          </p:cNvPr>
          <p:cNvSpPr/>
          <p:nvPr/>
        </p:nvSpPr>
        <p:spPr>
          <a:xfrm>
            <a:off x="1014879" y="1305714"/>
            <a:ext cx="2980595" cy="1145655"/>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bg1"/>
                </a:solidFill>
                <a:latin typeface="Century Gothic" panose="020B0502020202020204" pitchFamily="34" charset="0"/>
              </a:rPr>
              <a:t>Regular Fitting </a:t>
            </a:r>
          </a:p>
        </p:txBody>
      </p:sp>
      <p:sp>
        <p:nvSpPr>
          <p:cNvPr id="26" name="Rectangle 25">
            <a:extLst>
              <a:ext uri="{FF2B5EF4-FFF2-40B4-BE49-F238E27FC236}">
                <a16:creationId xmlns:a16="http://schemas.microsoft.com/office/drawing/2014/main" xmlns="" id="{BEE50B43-78AC-4419-A1DE-9B2633E2A1C7}"/>
              </a:ext>
            </a:extLst>
          </p:cNvPr>
          <p:cNvSpPr/>
          <p:nvPr/>
        </p:nvSpPr>
        <p:spPr>
          <a:xfrm>
            <a:off x="969563" y="2716488"/>
            <a:ext cx="2980595" cy="1145654"/>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bg1"/>
                </a:solidFill>
                <a:latin typeface="Century Gothic" panose="020B0502020202020204" pitchFamily="34" charset="0"/>
              </a:rPr>
              <a:t>Under Fitting </a:t>
            </a:r>
          </a:p>
        </p:txBody>
      </p:sp>
      <p:sp>
        <p:nvSpPr>
          <p:cNvPr id="27" name="Rectangle 26">
            <a:extLst>
              <a:ext uri="{FF2B5EF4-FFF2-40B4-BE49-F238E27FC236}">
                <a16:creationId xmlns:a16="http://schemas.microsoft.com/office/drawing/2014/main" xmlns="" id="{305CC0E8-34D4-FB2E-BEC5-2A65B3D96472}"/>
              </a:ext>
            </a:extLst>
          </p:cNvPr>
          <p:cNvSpPr/>
          <p:nvPr/>
        </p:nvSpPr>
        <p:spPr>
          <a:xfrm>
            <a:off x="992221" y="4362508"/>
            <a:ext cx="2980595" cy="1268040"/>
          </a:xfrm>
          <a:prstGeom prst="rect">
            <a:avLst/>
          </a:prstGeom>
          <a:solidFill>
            <a:schemeClr val="accent5">
              <a:lumMod val="60000"/>
              <a:lumOff val="40000"/>
            </a:schemeClr>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bg1"/>
                </a:solidFill>
                <a:latin typeface="Century Gothic" panose="020B0502020202020204" pitchFamily="34" charset="0"/>
              </a:rPr>
              <a:t>Over Fitting </a:t>
            </a:r>
          </a:p>
        </p:txBody>
      </p:sp>
      <p:sp>
        <p:nvSpPr>
          <p:cNvPr id="28" name="Rectangle 27">
            <a:extLst>
              <a:ext uri="{FF2B5EF4-FFF2-40B4-BE49-F238E27FC236}">
                <a16:creationId xmlns:a16="http://schemas.microsoft.com/office/drawing/2014/main" xmlns="" id="{9F4EB2E2-F501-2AF9-C7D8-6FE68743BFFC}"/>
              </a:ext>
            </a:extLst>
          </p:cNvPr>
          <p:cNvSpPr/>
          <p:nvPr/>
        </p:nvSpPr>
        <p:spPr>
          <a:xfrm>
            <a:off x="4018132" y="1305714"/>
            <a:ext cx="7820429" cy="1145655"/>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Model meets expected outcome (ex: Predicted model outcome meets desired outcome)</a:t>
            </a:r>
          </a:p>
          <a:p>
            <a:pPr marL="285750" indent="-285750">
              <a:buFont typeface="Arial" panose="020B0604020202020204" pitchFamily="34" charset="0"/>
              <a:buChar char="•"/>
            </a:pPr>
            <a:r>
              <a:rPr lang="en-US" dirty="0">
                <a:solidFill>
                  <a:schemeClr val="accent5">
                    <a:lumMod val="60000"/>
                    <a:lumOff val="40000"/>
                  </a:schemeClr>
                </a:solidFill>
                <a:latin typeface="Century Gothic" panose="020B0502020202020204" pitchFamily="34" charset="0"/>
              </a:rPr>
              <a:t>The model outcome in grade prediction is "A," and the expected outcome is also "A."</a:t>
            </a:r>
          </a:p>
        </p:txBody>
      </p:sp>
      <p:sp>
        <p:nvSpPr>
          <p:cNvPr id="29" name="Rectangle 28">
            <a:extLst>
              <a:ext uri="{FF2B5EF4-FFF2-40B4-BE49-F238E27FC236}">
                <a16:creationId xmlns:a16="http://schemas.microsoft.com/office/drawing/2014/main" xmlns="" id="{FB5E81DF-40A4-825E-B458-4E76B42C20FA}"/>
              </a:ext>
            </a:extLst>
          </p:cNvPr>
          <p:cNvSpPr/>
          <p:nvPr/>
        </p:nvSpPr>
        <p:spPr>
          <a:xfrm>
            <a:off x="3972816" y="2716488"/>
            <a:ext cx="7820429" cy="1145654"/>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The model failed to meet the expected outcome (ex., the predicted model was lower than desired).</a:t>
            </a:r>
          </a:p>
          <a:p>
            <a:pPr marL="285750" indent="-285750">
              <a:buFont typeface="Arial" panose="020B0604020202020204" pitchFamily="34" charset="0"/>
              <a:buChar char="•"/>
            </a:pPr>
            <a:r>
              <a:rPr lang="en-US" dirty="0">
                <a:solidFill>
                  <a:schemeClr val="accent5">
                    <a:lumMod val="60000"/>
                    <a:lumOff val="40000"/>
                  </a:schemeClr>
                </a:solidFill>
                <a:latin typeface="Century Gothic" panose="020B0502020202020204" pitchFamily="34" charset="0"/>
              </a:rPr>
              <a:t>The model outcome in grade prediction is "B+," and the expected outcome is also "A."</a:t>
            </a:r>
          </a:p>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p:txBody>
      </p:sp>
      <p:sp>
        <p:nvSpPr>
          <p:cNvPr id="30" name="Rectangle 29">
            <a:extLst>
              <a:ext uri="{FF2B5EF4-FFF2-40B4-BE49-F238E27FC236}">
                <a16:creationId xmlns:a16="http://schemas.microsoft.com/office/drawing/2014/main" xmlns="" id="{FFDF9F57-1A89-4FA9-746E-8ACD30CDB144}"/>
              </a:ext>
            </a:extLst>
          </p:cNvPr>
          <p:cNvSpPr/>
          <p:nvPr/>
        </p:nvSpPr>
        <p:spPr>
          <a:xfrm>
            <a:off x="3995474" y="4362508"/>
            <a:ext cx="7820429" cy="126804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The model failed to meet the expected outcome (ex., the predicted model outcome was higher than desired).</a:t>
            </a:r>
          </a:p>
          <a:p>
            <a:pPr marL="285750" indent="-285750">
              <a:buFont typeface="Arial" panose="020B0604020202020204" pitchFamily="34" charset="0"/>
              <a:buChar char="•"/>
            </a:pPr>
            <a:r>
              <a:rPr lang="en-US" dirty="0">
                <a:solidFill>
                  <a:schemeClr val="accent5">
                    <a:lumMod val="60000"/>
                    <a:lumOff val="40000"/>
                  </a:schemeClr>
                </a:solidFill>
                <a:latin typeface="Century Gothic" panose="020B0502020202020204" pitchFamily="34" charset="0"/>
              </a:rPr>
              <a:t>The model outcome in grade prediction is “A+," and the expected outcome is also "A."</a:t>
            </a:r>
          </a:p>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142097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4158</TotalTime>
  <Words>1634</Words>
  <Application>Microsoft Office PowerPoint</Application>
  <PresentationFormat>Widescreen</PresentationFormat>
  <Paragraphs>340</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Aptos</vt:lpstr>
      <vt:lpstr>Aptos Display</vt:lpstr>
      <vt:lpstr>Arial</vt:lpstr>
      <vt:lpstr>Century Gothic</vt:lpstr>
      <vt:lpstr>Courier New</vt:lpstr>
      <vt:lpstr>DM Sans</vt:lpstr>
      <vt:lpstr>Open Sans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 periasamy</dc:creator>
  <cp:lastModifiedBy>Admin</cp:lastModifiedBy>
  <cp:revision>29</cp:revision>
  <dcterms:created xsi:type="dcterms:W3CDTF">2024-03-21T15:25:58Z</dcterms:created>
  <dcterms:modified xsi:type="dcterms:W3CDTF">2024-05-06T07:54:53Z</dcterms:modified>
</cp:coreProperties>
</file>