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3" r:id="rId4"/>
    <p:sldId id="265" r:id="rId5"/>
    <p:sldId id="275" r:id="rId6"/>
    <p:sldId id="276" r:id="rId7"/>
    <p:sldId id="266" r:id="rId8"/>
    <p:sldId id="281" r:id="rId9"/>
    <p:sldId id="277" r:id="rId10"/>
    <p:sldId id="267" r:id="rId11"/>
    <p:sldId id="279" r:id="rId12"/>
    <p:sldId id="282" r:id="rId13"/>
    <p:sldId id="268" r:id="rId14"/>
    <p:sldId id="26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6F4F-A907-4ACC-A61E-4B117871A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2C37F-7163-4611-A0D6-018788DF2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B0BF-8B97-45DB-A01B-6D22031D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9DD0-AC21-4DE8-B18A-191C5104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7925-1C18-4F5A-A0AC-FB816FB0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05E3-B574-4CFB-B5D9-416899F0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4D005-976E-4D83-A1BA-EEED3BD4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7072-4233-44A2-B803-788022E1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83BC-84F5-4724-AAF4-41DA55E3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3A37-B22C-48FA-AB2E-D467B9D5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ECCBE-1EB6-4FD3-AA61-04A1C1F6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98A52-F44C-40D1-8ADF-D0567FFA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1A00-873C-4221-9CB0-7F21CB9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4B5F-B33A-48D4-84FA-BD1334F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C3B0-A188-4E17-B892-0A58621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5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1EF0-27F4-4A83-8F17-6276FFDF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80FB-F919-4AAE-87AB-B649FDB69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A23B-D0ED-46E6-A570-12A2B3CD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66BF-87FE-4375-9C98-6EAECC83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0243-3C42-41C4-89FE-DBD6ABED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5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420D-9B82-4993-9200-5387E864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B456-3690-4D49-8F42-955A3BB6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FDC2-2D32-4CA0-AEFF-F33F97E1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84F2-1752-4F4C-A8B2-0A23F40C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822D-8DCB-4E81-A426-284180C1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9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2704-AF8C-441E-92BC-CBA766C5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0353-06F7-42C6-B019-F3F50F46C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89909-1ADE-47C8-B438-9BACBBE69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5480-DF4F-4A9A-AB82-F8BAF1D5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7F0B-5F57-498D-BE4B-B25AE66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8E9F-E716-4843-834E-D87A71C6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2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B64C-9AB6-4D05-830B-79D931B2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6AD4-0CCA-4F0F-9BA7-DFB3FF29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5B8D9-E023-4133-A660-CD1D79DC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998D0-B5D2-4515-83E6-5E49E7672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A22E4-993E-438C-A714-12A689006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74E3D-457F-4DC4-897E-2E64931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08389-FE3C-4BFD-8133-059EA090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6D8A2-DAFD-4291-8387-C12149BF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420A-0E95-4A47-9F90-7A3BEA7B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794ED-46A3-4EAD-90B8-ABB0EE75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98EB2-FF47-45A9-ADDD-F7CB0A86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92F3A-003F-4874-9F68-2B947B25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5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E9B74-A224-4396-B07A-AB403E65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7164B-019C-40CA-8A6D-41D01559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CEE4-46E4-4785-A2CB-10849D19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AAE5-62CF-488A-804B-21E524A8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FC2E-759B-4208-AE7C-54901DDC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64CA5-8929-4556-8B01-BDF25A48B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1491D-2373-4730-9C18-7FB74DEC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B7C1E-BA67-4AB3-A6CB-6C97FBE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B4BF4-9607-438B-8081-4E2084B1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2E63-60BC-4448-9AA5-D1D4AF32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EC415-BC9B-4997-BD81-D9D1E614B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A12D4-A884-414B-9580-915322BF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7D672-3BDB-4830-99D3-5FFB217A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BACDE-3F2A-4875-A430-A587CD59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B88F-B31F-447C-8201-7C406D1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2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12588-B75D-42DD-A61E-BF162B2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60D9-5E0F-4EB4-B453-7889AC3C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A87C-D6B5-49A5-A5A9-AC5B1C09F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3A45-1BAF-43BA-80BD-10CBA3DA24F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CF6C-0210-4F68-B0D4-E9409062E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34B3-A89A-4E20-863C-877E583B6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F731-D570-4C01-859C-54AF16ED0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8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F147E59-5805-46D8-A6BD-BB18730AE717}"/>
              </a:ext>
            </a:extLst>
          </p:cNvPr>
          <p:cNvSpPr/>
          <p:nvPr/>
        </p:nvSpPr>
        <p:spPr>
          <a:xfrm>
            <a:off x="8795" y="3342404"/>
            <a:ext cx="12174410" cy="3515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72B72-D90A-4D1B-9ED1-C30F48B7FE48}"/>
              </a:ext>
            </a:extLst>
          </p:cNvPr>
          <p:cNvSpPr txBox="1"/>
          <p:nvPr/>
        </p:nvSpPr>
        <p:spPr>
          <a:xfrm>
            <a:off x="-8795" y="6634242"/>
            <a:ext cx="1219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Jothi Periasamy | Jperiasamy@ucdavis.edu | 916-296-0228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Analytics Defined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B59C6-B902-421F-AA1B-8C763114D7B4}"/>
              </a:ext>
            </a:extLst>
          </p:cNvPr>
          <p:cNvSpPr/>
          <p:nvPr/>
        </p:nvSpPr>
        <p:spPr>
          <a:xfrm>
            <a:off x="7231039" y="5572834"/>
            <a:ext cx="4169392" cy="723331"/>
          </a:xfrm>
          <a:prstGeom prst="rect">
            <a:avLst/>
          </a:prstGeom>
          <a:solidFill>
            <a:srgbClr val="D6A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Challenges and Needs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162F9-5C33-410B-B856-EDA634B78787}"/>
              </a:ext>
            </a:extLst>
          </p:cNvPr>
          <p:cNvSpPr/>
          <p:nvPr/>
        </p:nvSpPr>
        <p:spPr>
          <a:xfrm>
            <a:off x="7158251" y="1571683"/>
            <a:ext cx="4229864" cy="723331"/>
          </a:xfrm>
          <a:prstGeom prst="rect">
            <a:avLst/>
          </a:prstGeom>
          <a:solidFill>
            <a:srgbClr val="D6A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Insights and Decision Making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4DE83-4AF1-4E05-A007-D3483BEC1EF9}"/>
              </a:ext>
            </a:extLst>
          </p:cNvPr>
          <p:cNvSpPr/>
          <p:nvPr/>
        </p:nvSpPr>
        <p:spPr>
          <a:xfrm>
            <a:off x="7724163" y="4769895"/>
            <a:ext cx="3170830" cy="72333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 data from various sources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AC0BB-E759-4225-97B1-2D017B6783F8}"/>
              </a:ext>
            </a:extLst>
          </p:cNvPr>
          <p:cNvSpPr/>
          <p:nvPr/>
        </p:nvSpPr>
        <p:spPr>
          <a:xfrm>
            <a:off x="7724162" y="3989781"/>
            <a:ext cx="3170829" cy="72333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and analyze data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A37D1-49A1-470F-927B-1C1D66306804}"/>
              </a:ext>
            </a:extLst>
          </p:cNvPr>
          <p:cNvSpPr/>
          <p:nvPr/>
        </p:nvSpPr>
        <p:spPr>
          <a:xfrm>
            <a:off x="7724162" y="3210679"/>
            <a:ext cx="3170829" cy="72333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Extract Insights on data 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7F0D9D8-2A60-43CE-BD6E-36C7AD295E28}"/>
              </a:ext>
            </a:extLst>
          </p:cNvPr>
          <p:cNvSpPr/>
          <p:nvPr/>
        </p:nvSpPr>
        <p:spPr>
          <a:xfrm>
            <a:off x="6864827" y="2151881"/>
            <a:ext cx="275225" cy="3825838"/>
          </a:xfrm>
          <a:prstGeom prst="leftBrac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22CDE2F-54B6-4469-A8CB-1842B109892F}"/>
              </a:ext>
            </a:extLst>
          </p:cNvPr>
          <p:cNvSpPr/>
          <p:nvPr/>
        </p:nvSpPr>
        <p:spPr>
          <a:xfrm rot="10800000">
            <a:off x="11388115" y="2151881"/>
            <a:ext cx="275225" cy="3825838"/>
          </a:xfrm>
          <a:prstGeom prst="leftBrac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A78A8-AF4C-4547-AE1C-D05DAE299854}"/>
              </a:ext>
            </a:extLst>
          </p:cNvPr>
          <p:cNvSpPr/>
          <p:nvPr/>
        </p:nvSpPr>
        <p:spPr>
          <a:xfrm>
            <a:off x="7724162" y="2432292"/>
            <a:ext cx="3170829" cy="72333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visualization and reporting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DD8FC-7D59-48C8-96EC-AF7E50F69574}"/>
              </a:ext>
            </a:extLst>
          </p:cNvPr>
          <p:cNvSpPr txBox="1"/>
          <p:nvPr/>
        </p:nvSpPr>
        <p:spPr>
          <a:xfrm>
            <a:off x="377549" y="1724345"/>
            <a:ext cx="59304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business context, data analytics is a practice in an organization with governance, methodology, and processes to collect, analyze and extract insights on data for business and business shareholders.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CB4B85-B406-48A9-9AF8-66EB488D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22" y="3632697"/>
            <a:ext cx="4762232" cy="2076616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86A6F6-757E-CDB6-627F-4FC1DCD50F09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75DEC5A-93E9-244E-C0CF-1A02AE18586F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F6C0ADE0-6836-5179-3AFF-95E2E9739C8B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BE291E5-389F-62CF-0D4F-5A8F59DC59ED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E47043-D894-EB1A-B3C2-910EFCA2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18744A-E2A8-70C4-85B9-593EBD2F39AF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B38D27-6D36-5D8F-004B-77E366425097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153423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Analytics Advancement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E40A8-0A87-4319-B9BA-8EC40BB3CA31}"/>
              </a:ext>
            </a:extLst>
          </p:cNvPr>
          <p:cNvSpPr/>
          <p:nvPr/>
        </p:nvSpPr>
        <p:spPr>
          <a:xfrm>
            <a:off x="8161360" y="1731884"/>
            <a:ext cx="2042614" cy="4981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CE2357-EDF9-467A-A10B-AEB94DA09A6A}"/>
              </a:ext>
            </a:extLst>
          </p:cNvPr>
          <p:cNvSpPr/>
          <p:nvPr/>
        </p:nvSpPr>
        <p:spPr>
          <a:xfrm rot="16200000">
            <a:off x="8185714" y="1760783"/>
            <a:ext cx="2042614" cy="4923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85A93-8D70-4112-A911-262F6FACD75D}"/>
              </a:ext>
            </a:extLst>
          </p:cNvPr>
          <p:cNvSpPr/>
          <p:nvPr/>
        </p:nvSpPr>
        <p:spPr>
          <a:xfrm>
            <a:off x="8161360" y="3201294"/>
            <a:ext cx="2042614" cy="2042615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5445A-F854-4683-A4A6-D6393AE180CD}"/>
              </a:ext>
            </a:extLst>
          </p:cNvPr>
          <p:cNvSpPr txBox="1"/>
          <p:nvPr/>
        </p:nvSpPr>
        <p:spPr>
          <a:xfrm>
            <a:off x="6823880" y="3899434"/>
            <a:ext cx="128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Big 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CFA54-6926-4610-BC94-207F9A9F2F64}"/>
              </a:ext>
            </a:extLst>
          </p:cNvPr>
          <p:cNvSpPr txBox="1"/>
          <p:nvPr/>
        </p:nvSpPr>
        <p:spPr>
          <a:xfrm>
            <a:off x="8165911" y="3724036"/>
            <a:ext cx="2010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9E86E-6DF2-479C-9CBA-0592DFB49116}"/>
              </a:ext>
            </a:extLst>
          </p:cNvPr>
          <p:cNvSpPr txBox="1"/>
          <p:nvPr/>
        </p:nvSpPr>
        <p:spPr>
          <a:xfrm>
            <a:off x="10254015" y="3969948"/>
            <a:ext cx="12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IIoT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16584-1776-4738-84A3-23FB4218023D}"/>
              </a:ext>
            </a:extLst>
          </p:cNvPr>
          <p:cNvSpPr txBox="1"/>
          <p:nvPr/>
        </p:nvSpPr>
        <p:spPr>
          <a:xfrm>
            <a:off x="8161360" y="2062790"/>
            <a:ext cx="201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DD42E-FCEE-4990-A2E3-C544BF34E2B7}"/>
              </a:ext>
            </a:extLst>
          </p:cNvPr>
          <p:cNvSpPr txBox="1"/>
          <p:nvPr/>
        </p:nvSpPr>
        <p:spPr>
          <a:xfrm>
            <a:off x="8161360" y="5655447"/>
            <a:ext cx="201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Machine 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51E16-543F-4E57-B194-3381AF9BC3DD}"/>
              </a:ext>
            </a:extLst>
          </p:cNvPr>
          <p:cNvSpPr txBox="1"/>
          <p:nvPr/>
        </p:nvSpPr>
        <p:spPr>
          <a:xfrm>
            <a:off x="8181165" y="2611534"/>
            <a:ext cx="201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Artificial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Intelligence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39A0A-378E-4B58-A471-6A62F8100489}"/>
              </a:ext>
            </a:extLst>
          </p:cNvPr>
          <p:cNvSpPr txBox="1"/>
          <p:nvPr/>
        </p:nvSpPr>
        <p:spPr>
          <a:xfrm>
            <a:off x="10203973" y="4386479"/>
            <a:ext cx="145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Industrial Internet of things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72FD7-1CE2-4802-B96C-DFACCBC2F42A}"/>
              </a:ext>
            </a:extLst>
          </p:cNvPr>
          <p:cNvSpPr txBox="1"/>
          <p:nvPr/>
        </p:nvSpPr>
        <p:spPr>
          <a:xfrm>
            <a:off x="200166" y="2188193"/>
            <a:ext cx="6431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industry is leading towards artificial intelligence, machine learning, and data science. Also, businesses are expected to go beyond structure data to use unstructured data, semi-structured data, machine data, sensor data, and sensor data.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4C009CF-17DE-74A1-D569-651EEC13E068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A30ABF-5A0F-A2CC-841F-0988CA075A54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27BCD9-C8ED-63AE-DC0F-B5B2048425A3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E47C2C34-F925-4076-23B1-4A959036AE46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A4C0A5-7678-83AA-04DF-EA75814A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69DC30-8E65-B9BF-FC94-D5E91D3B3DBC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A09E10-3946-BF53-AAED-5466E86240CB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51217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292EEE0-F916-49DE-A538-DACF63B9449E}"/>
              </a:ext>
            </a:extLst>
          </p:cNvPr>
          <p:cNvSpPr/>
          <p:nvPr/>
        </p:nvSpPr>
        <p:spPr>
          <a:xfrm>
            <a:off x="-8795" y="4872250"/>
            <a:ext cx="12192000" cy="19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121920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D6A30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Data Analytics Advancement: 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Reading and Researching:</a:t>
            </a:r>
            <a:endParaRPr lang="en-US" sz="3200" dirty="0">
              <a:solidFill>
                <a:srgbClr val="D6A30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72FD7-1CE2-4802-B96C-DFACCBC2F42A}"/>
              </a:ext>
            </a:extLst>
          </p:cNvPr>
          <p:cNvSpPr txBox="1"/>
          <p:nvPr/>
        </p:nvSpPr>
        <p:spPr>
          <a:xfrm>
            <a:off x="859975" y="2073554"/>
            <a:ext cx="643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IIoT ( Industrial Internet of Things)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Artificial Intelligence (AI)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Machine Learning (ML)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97E28-7825-4872-8B96-04E1381D5B75}"/>
              </a:ext>
            </a:extLst>
          </p:cNvPr>
          <p:cNvSpPr txBox="1"/>
          <p:nvPr/>
        </p:nvSpPr>
        <p:spPr>
          <a:xfrm>
            <a:off x="9157019" y="6121749"/>
            <a:ext cx="30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6A300"/>
                </a:solidFill>
                <a:latin typeface="Century Gothic" panose="020B0502020202020204" pitchFamily="34" charset="0"/>
              </a:rPr>
              <a:t>In-Class Group Discussion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D73649-11F7-45DE-8D79-22F3B436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27" y="4945039"/>
            <a:ext cx="2849036" cy="1819669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50A0BF9F-00CA-DF71-9FF2-C8CB32F185CA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03E58C3-B130-32E3-4698-6E8FBA189275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B4C0C50-9E3A-A1FC-6DB7-320F159EDCFD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98B69CD-A51A-8324-E96B-EF627BE4CAD4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F1863-A7F5-5DD0-16E8-85618136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260C6D-7355-BD0D-E5CA-67407083402E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4B60E-ED8D-6F9B-2813-2E6629DFEE80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193869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D6A30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Data Management 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vs. Data Engineering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95E0BE4-A6A1-550F-98FD-6255670FE207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414554E-DC00-CEBD-810F-A1565701159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8384B0-3D03-7956-A246-91A9B2C83412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E8A4214-E74C-99ED-57B0-B1B563876033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2AFF00-8B9D-5E70-2C96-BD0C7881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5B33E4-3FFA-E8F1-2FFE-F85C1EEAB9B1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0CC2E6-89DB-C94C-3730-AF2C96F03F33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12F32-22FD-8FAA-FF61-B452E7BA4B7E}"/>
              </a:ext>
            </a:extLst>
          </p:cNvPr>
          <p:cNvSpPr txBox="1"/>
          <p:nvPr/>
        </p:nvSpPr>
        <p:spPr>
          <a:xfrm>
            <a:off x="8795" y="2799189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92D05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What is Data Engineering: Explain with some Real-world examples  </a:t>
            </a:r>
          </a:p>
        </p:txBody>
      </p:sp>
    </p:spTree>
    <p:extLst>
      <p:ext uri="{BB962C8B-B14F-4D97-AF65-F5344CB8AC3E}">
        <p14:creationId xmlns:p14="http://schemas.microsoft.com/office/powerpoint/2010/main" val="233449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Management 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vs. Data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FA94B-9639-4AA0-8C8B-A033DA5A6F7A}"/>
              </a:ext>
            </a:extLst>
          </p:cNvPr>
          <p:cNvSpPr/>
          <p:nvPr/>
        </p:nvSpPr>
        <p:spPr>
          <a:xfrm>
            <a:off x="5760576" y="1770901"/>
            <a:ext cx="1654385" cy="1150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3059C-E393-442D-B05D-8C7CC98AC37A}"/>
              </a:ext>
            </a:extLst>
          </p:cNvPr>
          <p:cNvSpPr/>
          <p:nvPr/>
        </p:nvSpPr>
        <p:spPr>
          <a:xfrm>
            <a:off x="5760576" y="2975879"/>
            <a:ext cx="1654386" cy="1150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Preparation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64891D-AEC3-417C-87AA-055E79003ADA}"/>
              </a:ext>
            </a:extLst>
          </p:cNvPr>
          <p:cNvSpPr/>
          <p:nvPr/>
        </p:nvSpPr>
        <p:spPr>
          <a:xfrm>
            <a:off x="5750256" y="4211039"/>
            <a:ext cx="1664705" cy="1150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0B744A-0232-41A5-A9A6-2DBD537C4DB5}"/>
              </a:ext>
            </a:extLst>
          </p:cNvPr>
          <p:cNvSpPr/>
          <p:nvPr/>
        </p:nvSpPr>
        <p:spPr>
          <a:xfrm>
            <a:off x="5750255" y="5446199"/>
            <a:ext cx="1664705" cy="1150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Transformation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9AE265-8512-41EB-8083-4D982653A783}"/>
              </a:ext>
            </a:extLst>
          </p:cNvPr>
          <p:cNvSpPr/>
          <p:nvPr/>
        </p:nvSpPr>
        <p:spPr>
          <a:xfrm>
            <a:off x="7687421" y="1770901"/>
            <a:ext cx="1654385" cy="1150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Mapping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EBA30-6A3A-4545-A5E0-ED110CF7AB4C}"/>
              </a:ext>
            </a:extLst>
          </p:cNvPr>
          <p:cNvSpPr/>
          <p:nvPr/>
        </p:nvSpPr>
        <p:spPr>
          <a:xfrm>
            <a:off x="7687421" y="2975879"/>
            <a:ext cx="1654386" cy="1150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Enrichment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5371C-C8CC-4614-8081-60EA26A31767}"/>
              </a:ext>
            </a:extLst>
          </p:cNvPr>
          <p:cNvSpPr/>
          <p:nvPr/>
        </p:nvSpPr>
        <p:spPr>
          <a:xfrm>
            <a:off x="7677101" y="4211039"/>
            <a:ext cx="1664705" cy="1150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Profiling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EF0C97-7AE1-4A04-A2E8-CF254937294E}"/>
              </a:ext>
            </a:extLst>
          </p:cNvPr>
          <p:cNvSpPr/>
          <p:nvPr/>
        </p:nvSpPr>
        <p:spPr>
          <a:xfrm>
            <a:off x="7677100" y="5446199"/>
            <a:ext cx="1664705" cy="1150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Catalog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DC15CF-BE14-4EA5-9B0F-74DF61512CEF}"/>
              </a:ext>
            </a:extLst>
          </p:cNvPr>
          <p:cNvSpPr/>
          <p:nvPr/>
        </p:nvSpPr>
        <p:spPr>
          <a:xfrm>
            <a:off x="9647653" y="1770901"/>
            <a:ext cx="1654385" cy="1150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 Data 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ED0B56-5195-49E4-8DBB-21CCB61964C5}"/>
              </a:ext>
            </a:extLst>
          </p:cNvPr>
          <p:cNvSpPr/>
          <p:nvPr/>
        </p:nvSpPr>
        <p:spPr>
          <a:xfrm>
            <a:off x="9647653" y="2975879"/>
            <a:ext cx="1654386" cy="1150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D6B5A2-180E-4A19-8615-AB76CEE32CCD}"/>
              </a:ext>
            </a:extLst>
          </p:cNvPr>
          <p:cNvSpPr/>
          <p:nvPr/>
        </p:nvSpPr>
        <p:spPr>
          <a:xfrm>
            <a:off x="9637333" y="4211039"/>
            <a:ext cx="1664705" cy="1150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DCE13D-E61C-4505-B89F-F9B9876620B3}"/>
              </a:ext>
            </a:extLst>
          </p:cNvPr>
          <p:cNvSpPr/>
          <p:nvPr/>
        </p:nvSpPr>
        <p:spPr>
          <a:xfrm>
            <a:off x="9637332" y="5446199"/>
            <a:ext cx="1664705" cy="1150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E41C9A-B23C-4719-9B04-0098824FE823}"/>
              </a:ext>
            </a:extLst>
          </p:cNvPr>
          <p:cNvSpPr/>
          <p:nvPr/>
        </p:nvSpPr>
        <p:spPr>
          <a:xfrm>
            <a:off x="1833349" y="2817418"/>
            <a:ext cx="2292824" cy="2256894"/>
          </a:xfrm>
          <a:prstGeom prst="ellipse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Traditional Data Solutions 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F133C9D-4703-4A7F-B785-280A7BB20823}"/>
              </a:ext>
            </a:extLst>
          </p:cNvPr>
          <p:cNvSpPr/>
          <p:nvPr/>
        </p:nvSpPr>
        <p:spPr>
          <a:xfrm rot="10800000">
            <a:off x="4304848" y="1876074"/>
            <a:ext cx="550459" cy="4501532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E51A047-CF2E-1CCB-3939-EC15E95EA1AC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7059EAB-4A8F-DAEF-E6CE-CB38CC1340D9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D6074C2-9703-9CB9-D2C3-FBCF40320974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7E42E31-2F39-D883-D535-1362F00FDE77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F8C392-F43F-1C3F-20EE-9ECE12C8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47FB5C-7839-0595-E819-61593741CD09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EF108D-609B-E9E8-E46C-033ADACBFA3D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158075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Management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vs. Data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50DCE-6514-4451-A1AF-518289D9A230}"/>
              </a:ext>
            </a:extLst>
          </p:cNvPr>
          <p:cNvSpPr txBox="1"/>
          <p:nvPr/>
        </p:nvSpPr>
        <p:spPr>
          <a:xfrm>
            <a:off x="1396621" y="2674266"/>
            <a:ext cx="106407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Hardcoded business rules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data movements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Redundant/duplicate data storage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Challenging  to adopt business changes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Consuming and Manual work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Cost and High Labor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Inefficient approach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Limited options to work with unstructured, semi structured, and other data's like images, voices, videos, and streaming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55654-9E48-430A-8CC8-41158348D11D}"/>
              </a:ext>
            </a:extLst>
          </p:cNvPr>
          <p:cNvSpPr txBox="1"/>
          <p:nvPr/>
        </p:nvSpPr>
        <p:spPr>
          <a:xfrm>
            <a:off x="8795" y="2073554"/>
            <a:ext cx="1219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 in 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Traditional Data Solutions </a:t>
            </a:r>
            <a:endParaRPr lang="en-US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022C2E7A-EFEA-1010-475E-FABF67B9AA83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178C457-5B12-7C17-C6E3-72AA4CC8AFB1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B8F11F0-68F1-FD4B-6DF4-F32EDD16D441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E12DE60-5363-E6E7-B573-FDE9E31ED945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443149-2927-C7E4-ADE9-75661742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74039-45A1-2A38-4112-148CC9845F79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14CFCA-9672-3391-D3EC-465A5E817DFF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224843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Management </a:t>
            </a:r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vs. Data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E605E-C58C-4BA1-862B-ACEF8A8E1350}"/>
              </a:ext>
            </a:extLst>
          </p:cNvPr>
          <p:cNvSpPr txBox="1"/>
          <p:nvPr/>
        </p:nvSpPr>
        <p:spPr>
          <a:xfrm>
            <a:off x="864359" y="2544753"/>
            <a:ext cx="6073253" cy="31700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Hardcoded business rules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data movements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Redundant/duplicate data storage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Challenging  to adopt business changes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Consuming and Manual work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Cost and High Labor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Inefficient approach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Limited options to work with unstructured, semi structured, and other data's like images, voices, videos, and streaming data 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CFCEC839-0173-4912-88F6-2D7B98304412}"/>
              </a:ext>
            </a:extLst>
          </p:cNvPr>
          <p:cNvSpPr/>
          <p:nvPr/>
        </p:nvSpPr>
        <p:spPr>
          <a:xfrm>
            <a:off x="7092287" y="3626379"/>
            <a:ext cx="909850" cy="70513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567EF3-D045-485B-BB92-208EC5021B1C}"/>
              </a:ext>
            </a:extLst>
          </p:cNvPr>
          <p:cNvSpPr/>
          <p:nvPr/>
        </p:nvSpPr>
        <p:spPr>
          <a:xfrm>
            <a:off x="8066504" y="2934892"/>
            <a:ext cx="3738810" cy="2492367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Engineering aims to address all these challenges and redefines the data traditional data management processes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F3D8A0-2E54-4932-847E-5480831E5759}"/>
              </a:ext>
            </a:extLst>
          </p:cNvPr>
          <p:cNvSpPr/>
          <p:nvPr/>
        </p:nvSpPr>
        <p:spPr>
          <a:xfrm>
            <a:off x="864359" y="2065987"/>
            <a:ext cx="6073253" cy="4427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 in 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Traditional Data Solutions 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2E85C-982A-45A3-94C9-B66B11A325FC}"/>
              </a:ext>
            </a:extLst>
          </p:cNvPr>
          <p:cNvSpPr/>
          <p:nvPr/>
        </p:nvSpPr>
        <p:spPr>
          <a:xfrm>
            <a:off x="8066504" y="2372950"/>
            <a:ext cx="3738810" cy="561943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Engineering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951619E-8FE8-0122-E702-508B00C8AD94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19B2FFA-9312-456B-8574-2EC044BE3468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57624EA-0FC2-AF4A-B199-E3FE79324004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A02790E-362F-624A-70EF-C862DEE5E7E3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53B9C2-1E65-D638-7FDD-DE90A41A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A2607E-AD6F-5FF8-1533-6B553CC551F6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225AD-53F5-F79B-90BB-0D4A638E679D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406762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DD1FCED-2736-47D5-90DD-2109B7DC17D7}"/>
              </a:ext>
            </a:extLst>
          </p:cNvPr>
          <p:cNvSpPr/>
          <p:nvPr/>
        </p:nvSpPr>
        <p:spPr>
          <a:xfrm>
            <a:off x="8795" y="3342404"/>
            <a:ext cx="12174410" cy="3515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72B72-D90A-4D1B-9ED1-C30F48B7FE48}"/>
              </a:ext>
            </a:extLst>
          </p:cNvPr>
          <p:cNvSpPr txBox="1"/>
          <p:nvPr/>
        </p:nvSpPr>
        <p:spPr>
          <a:xfrm>
            <a:off x="-8795" y="6634242"/>
            <a:ext cx="1219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Jothi Periasamy | Jperiasamy@ucdavis.edu | 916-296-0228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Analytics: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Real-world Example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B59C6-B902-421F-AA1B-8C763114D7B4}"/>
              </a:ext>
            </a:extLst>
          </p:cNvPr>
          <p:cNvSpPr/>
          <p:nvPr/>
        </p:nvSpPr>
        <p:spPr>
          <a:xfrm>
            <a:off x="7813247" y="5572835"/>
            <a:ext cx="4169392" cy="723331"/>
          </a:xfrm>
          <a:prstGeom prst="rect">
            <a:avLst/>
          </a:prstGeom>
          <a:solidFill>
            <a:srgbClr val="D6A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marketing: Identify the potential customers who are going to buy a particular 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162F9-5C33-410B-B856-EDA634B78787}"/>
              </a:ext>
            </a:extLst>
          </p:cNvPr>
          <p:cNvSpPr/>
          <p:nvPr/>
        </p:nvSpPr>
        <p:spPr>
          <a:xfrm>
            <a:off x="7740459" y="1571684"/>
            <a:ext cx="4229864" cy="723331"/>
          </a:xfrm>
          <a:prstGeom prst="rect">
            <a:avLst/>
          </a:prstGeom>
          <a:solidFill>
            <a:srgbClr val="D6A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marketing (where, whom, and when)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Potential Promotions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4DE83-4AF1-4E05-A007-D3483BEC1EF9}"/>
              </a:ext>
            </a:extLst>
          </p:cNvPr>
          <p:cNvSpPr/>
          <p:nvPr/>
        </p:nvSpPr>
        <p:spPr>
          <a:xfrm>
            <a:off x="8306371" y="4769896"/>
            <a:ext cx="3170830" cy="72333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demographic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purchase history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spending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AC0BB-E759-4225-97B1-2D017B6783F8}"/>
              </a:ext>
            </a:extLst>
          </p:cNvPr>
          <p:cNvSpPr/>
          <p:nvPr/>
        </p:nvSpPr>
        <p:spPr>
          <a:xfrm>
            <a:off x="8306370" y="3989782"/>
            <a:ext cx="3170829" cy="72333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profile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A37D1-49A1-470F-927B-1C1D66306804}"/>
              </a:ext>
            </a:extLst>
          </p:cNvPr>
          <p:cNvSpPr/>
          <p:nvPr/>
        </p:nvSpPr>
        <p:spPr>
          <a:xfrm>
            <a:off x="8306370" y="3210680"/>
            <a:ext cx="3170829" cy="72333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Potential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Potential products 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7F0D9D8-2A60-43CE-BD6E-36C7AD295E28}"/>
              </a:ext>
            </a:extLst>
          </p:cNvPr>
          <p:cNvSpPr/>
          <p:nvPr/>
        </p:nvSpPr>
        <p:spPr>
          <a:xfrm>
            <a:off x="7447035" y="2151882"/>
            <a:ext cx="275225" cy="3825838"/>
          </a:xfrm>
          <a:prstGeom prst="leftBrac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22CDE2F-54B6-4469-A8CB-1842B109892F}"/>
              </a:ext>
            </a:extLst>
          </p:cNvPr>
          <p:cNvSpPr/>
          <p:nvPr/>
        </p:nvSpPr>
        <p:spPr>
          <a:xfrm rot="10800000">
            <a:off x="11970323" y="2151882"/>
            <a:ext cx="275225" cy="3825838"/>
          </a:xfrm>
          <a:prstGeom prst="leftBrac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A78A8-AF4C-4547-AE1C-D05DAE299854}"/>
              </a:ext>
            </a:extLst>
          </p:cNvPr>
          <p:cNvSpPr/>
          <p:nvPr/>
        </p:nvSpPr>
        <p:spPr>
          <a:xfrm>
            <a:off x="8306370" y="2409548"/>
            <a:ext cx="3170829" cy="72333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9AE1CF-0EE8-4112-ACAC-7BAEF46E771C}"/>
              </a:ext>
            </a:extLst>
          </p:cNvPr>
          <p:cNvSpPr txBox="1"/>
          <p:nvPr/>
        </p:nvSpPr>
        <p:spPr>
          <a:xfrm>
            <a:off x="635192" y="1957409"/>
            <a:ext cx="61710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marketing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Identify the potential customers who are going to buy a particular product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94F29AA2-5171-456F-974E-6D49D0C0D649}"/>
              </a:ext>
            </a:extLst>
          </p:cNvPr>
          <p:cNvSpPr/>
          <p:nvPr/>
        </p:nvSpPr>
        <p:spPr>
          <a:xfrm>
            <a:off x="5863940" y="4483658"/>
            <a:ext cx="727785" cy="691487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8F25F0-F7DD-47CD-8DF3-F6FB5869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88" y="3680480"/>
            <a:ext cx="3113556" cy="2685770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F7A9773F-727C-DD9D-6431-C35413EA0A54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D8AA3A0-5B01-3124-7C60-77CA1FC425B5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BCBB648-53BC-4E38-B664-50E6283A5B8D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EB004ED-F258-6F7B-E892-4CB320A8BABD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8C59A4E-9F3A-49AE-B974-B791F361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DE07B41-393B-9A0C-DEE8-028B1928014C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6FAB34-C04D-3C25-C63C-E6FE3C66A57D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16753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Analytics: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06271-4412-48A0-B9C4-ED81E512B86D}"/>
              </a:ext>
            </a:extLst>
          </p:cNvPr>
          <p:cNvSpPr txBox="1"/>
          <p:nvPr/>
        </p:nvSpPr>
        <p:spPr>
          <a:xfrm>
            <a:off x="2119953" y="2713376"/>
            <a:ext cx="736524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Skilled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alignment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Formalizing project scope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cases and business benefits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with various data sets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governance and data management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 and Timeliness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Meeting stakeholders expectation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B793D2-4A0F-43A8-903C-F4EE68FB2C5B}"/>
              </a:ext>
            </a:extLst>
          </p:cNvPr>
          <p:cNvSpPr txBox="1"/>
          <p:nvPr/>
        </p:nvSpPr>
        <p:spPr>
          <a:xfrm>
            <a:off x="-8795" y="1915657"/>
            <a:ext cx="1225083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challenges we may encounter in data analytics projects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E592A-A4D6-4EDF-9E09-2A9C6693D778}"/>
              </a:ext>
            </a:extLst>
          </p:cNvPr>
          <p:cNvSpPr/>
          <p:nvPr/>
        </p:nvSpPr>
        <p:spPr>
          <a:xfrm>
            <a:off x="8507104" y="2101755"/>
            <a:ext cx="3134436" cy="561327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Skilled resources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6F1F93-A00F-4934-B936-926620924BD0}"/>
              </a:ext>
            </a:extLst>
          </p:cNvPr>
          <p:cNvSpPr/>
          <p:nvPr/>
        </p:nvSpPr>
        <p:spPr>
          <a:xfrm>
            <a:off x="8504829" y="2720916"/>
            <a:ext cx="3134436" cy="2787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 the globe, the number one challenge in data analytics is cross-functional skilled resources.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Cross-functional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Business, data, analytics, and technologies 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4D87D6E-36D1-FB52-DEE5-8300660014C0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2C1D8DF-CECA-2F45-D2F1-5027097AEE79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C3BD48C-5D64-5CE7-B2FE-850C06FA7F58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0AE3070-2DF0-91A9-5DC8-46641C75FD94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28147C-C018-F132-F21E-C41BBE7F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FC7DD8-C5CC-A4F3-5F2D-57577A49BC0C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BCE20-B5DF-1DC1-7FA8-8A52B4569114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98401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6A30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Industry Trends and Market Demand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9AF080-0FD5-4474-B521-FD0C961D13F9}"/>
              </a:ext>
            </a:extLst>
          </p:cNvPr>
          <p:cNvSpPr/>
          <p:nvPr/>
        </p:nvSpPr>
        <p:spPr>
          <a:xfrm>
            <a:off x="3448335" y="2429101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FB3B2-5443-472A-8F5E-9DD81835BD57}"/>
              </a:ext>
            </a:extLst>
          </p:cNvPr>
          <p:cNvSpPr/>
          <p:nvPr/>
        </p:nvSpPr>
        <p:spPr>
          <a:xfrm>
            <a:off x="3120788" y="3384444"/>
            <a:ext cx="1624084" cy="11919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Reporting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C2D23F-04E7-49C6-B5CE-747128AE16DF}"/>
              </a:ext>
            </a:extLst>
          </p:cNvPr>
          <p:cNvSpPr/>
          <p:nvPr/>
        </p:nvSpPr>
        <p:spPr>
          <a:xfrm>
            <a:off x="5245294" y="2446393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1208F-D171-48E8-9FB3-9913B631B53E}"/>
              </a:ext>
            </a:extLst>
          </p:cNvPr>
          <p:cNvSpPr/>
          <p:nvPr/>
        </p:nvSpPr>
        <p:spPr>
          <a:xfrm>
            <a:off x="4917747" y="3401736"/>
            <a:ext cx="1624084" cy="11919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Analytics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B4DA16E0-AFAB-48EC-AAB1-688D23DD0058}"/>
              </a:ext>
            </a:extLst>
          </p:cNvPr>
          <p:cNvSpPr/>
          <p:nvPr/>
        </p:nvSpPr>
        <p:spPr>
          <a:xfrm>
            <a:off x="3088638" y="1692323"/>
            <a:ext cx="8540849" cy="754069"/>
          </a:xfrm>
          <a:prstGeom prst="striped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Data Analytics Trends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0CFD40-3101-4488-8853-364D7A6828CC}"/>
              </a:ext>
            </a:extLst>
          </p:cNvPr>
          <p:cNvSpPr/>
          <p:nvPr/>
        </p:nvSpPr>
        <p:spPr>
          <a:xfrm>
            <a:off x="7053621" y="2455039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878C1-C0B4-4317-A35C-CDD1DA1FA03D}"/>
              </a:ext>
            </a:extLst>
          </p:cNvPr>
          <p:cNvSpPr/>
          <p:nvPr/>
        </p:nvSpPr>
        <p:spPr>
          <a:xfrm>
            <a:off x="6726074" y="3410382"/>
            <a:ext cx="1624084" cy="11919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Advanced Analytics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FCA4DD-DD13-4FCA-887C-7593178CFD4A}"/>
              </a:ext>
            </a:extLst>
          </p:cNvPr>
          <p:cNvSpPr/>
          <p:nvPr/>
        </p:nvSpPr>
        <p:spPr>
          <a:xfrm>
            <a:off x="8861947" y="2455039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703B2-319C-48A9-8740-C77CFB7CCED5}"/>
              </a:ext>
            </a:extLst>
          </p:cNvPr>
          <p:cNvSpPr/>
          <p:nvPr/>
        </p:nvSpPr>
        <p:spPr>
          <a:xfrm>
            <a:off x="8534400" y="3410382"/>
            <a:ext cx="1624084" cy="11919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Data Science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79158-4555-42F8-A8C4-C4D86B1C7DAD}"/>
              </a:ext>
            </a:extLst>
          </p:cNvPr>
          <p:cNvSpPr/>
          <p:nvPr/>
        </p:nvSpPr>
        <p:spPr>
          <a:xfrm>
            <a:off x="3120788" y="4602286"/>
            <a:ext cx="1624084" cy="1191904"/>
          </a:xfrm>
          <a:prstGeom prst="rect">
            <a:avLst/>
          </a:prstGeom>
          <a:solidFill>
            <a:srgbClr val="D6A3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Structured and formatted information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28759-5740-401B-9D89-74B348B429DF}"/>
              </a:ext>
            </a:extLst>
          </p:cNvPr>
          <p:cNvSpPr/>
          <p:nvPr/>
        </p:nvSpPr>
        <p:spPr>
          <a:xfrm>
            <a:off x="4917747" y="4619578"/>
            <a:ext cx="1624084" cy="1191904"/>
          </a:xfrm>
          <a:prstGeom prst="rect">
            <a:avLst/>
          </a:prstGeom>
          <a:solidFill>
            <a:srgbClr val="D6A3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Actionable insights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9FC10-9072-4E84-B4B3-63348789B539}"/>
              </a:ext>
            </a:extLst>
          </p:cNvPr>
          <p:cNvSpPr/>
          <p:nvPr/>
        </p:nvSpPr>
        <p:spPr>
          <a:xfrm>
            <a:off x="6726074" y="4628224"/>
            <a:ext cx="1624084" cy="1191904"/>
          </a:xfrm>
          <a:prstGeom prst="rect">
            <a:avLst/>
          </a:prstGeom>
          <a:solidFill>
            <a:srgbClr val="D6A3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Data driven decision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DE55F-C318-4D83-8652-CFCDA70E735E}"/>
              </a:ext>
            </a:extLst>
          </p:cNvPr>
          <p:cNvSpPr/>
          <p:nvPr/>
        </p:nvSpPr>
        <p:spPr>
          <a:xfrm>
            <a:off x="8534400" y="4628224"/>
            <a:ext cx="1624084" cy="1191904"/>
          </a:xfrm>
          <a:prstGeom prst="rect">
            <a:avLst/>
          </a:prstGeom>
          <a:solidFill>
            <a:srgbClr val="D6A3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Machine intelligence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3A948-FC55-4B96-8EE5-328BC8B082AF}"/>
              </a:ext>
            </a:extLst>
          </p:cNvPr>
          <p:cNvSpPr/>
          <p:nvPr/>
        </p:nvSpPr>
        <p:spPr>
          <a:xfrm>
            <a:off x="3088638" y="5882184"/>
            <a:ext cx="7069846" cy="46857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6A30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Changes in Data Analytics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77F85AD-3080-73BD-4B8D-1C29C2DFE98D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756EA02-92CB-5E8B-5257-1F34143FC6B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32C7F614-E8D4-F0B2-9565-D9177BE03F03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C4D56C28-001D-7DBE-5258-1D61BED87EB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6A2D49D-9820-5D73-EE27-4B293AD1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07EEB5-0BE4-ED05-2EBA-6ED3D53D7F9A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5499B9-A105-98BC-7A37-B256E7C2EE7E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F83D13-C88C-F420-70BA-DE80D7D2A929}"/>
              </a:ext>
            </a:extLst>
          </p:cNvPr>
          <p:cNvSpPr/>
          <p:nvPr/>
        </p:nvSpPr>
        <p:spPr>
          <a:xfrm>
            <a:off x="10715087" y="2446392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348F1-AEA6-14BD-F33F-19267997FC06}"/>
              </a:ext>
            </a:extLst>
          </p:cNvPr>
          <p:cNvSpPr/>
          <p:nvPr/>
        </p:nvSpPr>
        <p:spPr>
          <a:xfrm>
            <a:off x="10387540" y="3401735"/>
            <a:ext cx="1624084" cy="11919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GEN AI/LLM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D4E73-CD71-F0DD-7F2F-FCA396C98F2C}"/>
              </a:ext>
            </a:extLst>
          </p:cNvPr>
          <p:cNvSpPr/>
          <p:nvPr/>
        </p:nvSpPr>
        <p:spPr>
          <a:xfrm>
            <a:off x="10387540" y="4619577"/>
            <a:ext cx="1624084" cy="1731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There is no code and No SQL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Deal with Raw Data </a:t>
            </a:r>
          </a:p>
        </p:txBody>
      </p:sp>
    </p:spTree>
    <p:extLst>
      <p:ext uri="{BB962C8B-B14F-4D97-AF65-F5344CB8AC3E}">
        <p14:creationId xmlns:p14="http://schemas.microsoft.com/office/powerpoint/2010/main" val="425806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Industry Trends and Market Demand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6DBC7-596C-4AD7-B8AE-8C0821C17569}"/>
              </a:ext>
            </a:extLst>
          </p:cNvPr>
          <p:cNvSpPr/>
          <p:nvPr/>
        </p:nvSpPr>
        <p:spPr>
          <a:xfrm>
            <a:off x="2945357" y="1664944"/>
            <a:ext cx="45719" cy="4453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0F0D8-C214-477F-AFE0-1C5ED7996B54}"/>
              </a:ext>
            </a:extLst>
          </p:cNvPr>
          <p:cNvSpPr/>
          <p:nvPr/>
        </p:nvSpPr>
        <p:spPr>
          <a:xfrm rot="5400000">
            <a:off x="4610229" y="4426356"/>
            <a:ext cx="45719" cy="337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712802-74B5-4813-802A-CDAD4FCB480B}"/>
              </a:ext>
            </a:extLst>
          </p:cNvPr>
          <p:cNvSpPr/>
          <p:nvPr/>
        </p:nvSpPr>
        <p:spPr>
          <a:xfrm rot="5400000">
            <a:off x="7947107" y="4426357"/>
            <a:ext cx="45719" cy="337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DA1EC-E45C-4079-A647-0B61C0955570}"/>
              </a:ext>
            </a:extLst>
          </p:cNvPr>
          <p:cNvSpPr txBox="1"/>
          <p:nvPr/>
        </p:nvSpPr>
        <p:spPr>
          <a:xfrm rot="16200000">
            <a:off x="1443315" y="4146116"/>
            <a:ext cx="184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Measurable Values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13DA82-41BC-4E52-B43B-C9E1D585F7FF}"/>
              </a:ext>
            </a:extLst>
          </p:cNvPr>
          <p:cNvSpPr txBox="1"/>
          <p:nvPr/>
        </p:nvSpPr>
        <p:spPr>
          <a:xfrm>
            <a:off x="4360174" y="6286299"/>
            <a:ext cx="1846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Challenges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81678D-9898-4F8D-8361-4471D88D485E}"/>
              </a:ext>
            </a:extLst>
          </p:cNvPr>
          <p:cNvCxnSpPr>
            <a:cxnSpLocks/>
          </p:cNvCxnSpPr>
          <p:nvPr/>
        </p:nvCxnSpPr>
        <p:spPr>
          <a:xfrm flipV="1">
            <a:off x="2945357" y="2194936"/>
            <a:ext cx="8502555" cy="39234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B93E8-E471-47D7-B3AE-E030969DFFF5}"/>
              </a:ext>
            </a:extLst>
          </p:cNvPr>
          <p:cNvSpPr/>
          <p:nvPr/>
        </p:nvSpPr>
        <p:spPr>
          <a:xfrm>
            <a:off x="3359339" y="4867706"/>
            <a:ext cx="1660478" cy="3275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33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AD891B-BE27-4987-A341-6B0D7202DBD8}"/>
              </a:ext>
            </a:extLst>
          </p:cNvPr>
          <p:cNvSpPr/>
          <p:nvPr/>
        </p:nvSpPr>
        <p:spPr>
          <a:xfrm>
            <a:off x="3359339" y="5330480"/>
            <a:ext cx="1660478" cy="327546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What Happened?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EFF993-3B31-4C3F-9DA4-4F73D9F4FFE9}"/>
              </a:ext>
            </a:extLst>
          </p:cNvPr>
          <p:cNvSpPr/>
          <p:nvPr/>
        </p:nvSpPr>
        <p:spPr>
          <a:xfrm>
            <a:off x="3357063" y="5680896"/>
            <a:ext cx="1660478" cy="327546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Hindsight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11C78-0F62-4DA7-A2FA-AE9145ED613E}"/>
              </a:ext>
            </a:extLst>
          </p:cNvPr>
          <p:cNvSpPr/>
          <p:nvPr/>
        </p:nvSpPr>
        <p:spPr>
          <a:xfrm>
            <a:off x="5490582" y="4235319"/>
            <a:ext cx="1660478" cy="3275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33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Diagnostic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BD8611-FB99-4581-B7CC-78B152108F1D}"/>
              </a:ext>
            </a:extLst>
          </p:cNvPr>
          <p:cNvSpPr/>
          <p:nvPr/>
        </p:nvSpPr>
        <p:spPr>
          <a:xfrm>
            <a:off x="5490582" y="4698093"/>
            <a:ext cx="1660478" cy="327546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Why did it happened?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821DE0-0530-4276-A695-D27FBCC23E02}"/>
              </a:ext>
            </a:extLst>
          </p:cNvPr>
          <p:cNvSpPr/>
          <p:nvPr/>
        </p:nvSpPr>
        <p:spPr>
          <a:xfrm>
            <a:off x="5488306" y="5048509"/>
            <a:ext cx="1660478" cy="327546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B60EA8-95C1-49D8-9918-232CC9B3DF17}"/>
              </a:ext>
            </a:extLst>
          </p:cNvPr>
          <p:cNvSpPr/>
          <p:nvPr/>
        </p:nvSpPr>
        <p:spPr>
          <a:xfrm>
            <a:off x="7568891" y="3378264"/>
            <a:ext cx="1660478" cy="3275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33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Predictive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522129-8E36-46CE-8B8B-BF62BD920565}"/>
              </a:ext>
            </a:extLst>
          </p:cNvPr>
          <p:cNvSpPr/>
          <p:nvPr/>
        </p:nvSpPr>
        <p:spPr>
          <a:xfrm>
            <a:off x="7568891" y="3841038"/>
            <a:ext cx="1660478" cy="327546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What will happen?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BEC12-710C-49B6-98A7-B6739EECE555}"/>
              </a:ext>
            </a:extLst>
          </p:cNvPr>
          <p:cNvSpPr/>
          <p:nvPr/>
        </p:nvSpPr>
        <p:spPr>
          <a:xfrm>
            <a:off x="7566615" y="4191454"/>
            <a:ext cx="1660478" cy="327546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Foresight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98E32C-FCA0-4043-BDCB-0A9F893F5AF5}"/>
              </a:ext>
            </a:extLst>
          </p:cNvPr>
          <p:cNvSpPr/>
          <p:nvPr/>
        </p:nvSpPr>
        <p:spPr>
          <a:xfrm>
            <a:off x="9509539" y="2269522"/>
            <a:ext cx="1660478" cy="3275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33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Prescriptive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1DC39B-AD0D-411E-BA50-4F227D94D71D}"/>
              </a:ext>
            </a:extLst>
          </p:cNvPr>
          <p:cNvSpPr/>
          <p:nvPr/>
        </p:nvSpPr>
        <p:spPr>
          <a:xfrm>
            <a:off x="9509539" y="2732296"/>
            <a:ext cx="1660478" cy="327546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How can we make it happen?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A82032-DE44-42C9-9644-221064F7B76A}"/>
              </a:ext>
            </a:extLst>
          </p:cNvPr>
          <p:cNvSpPr/>
          <p:nvPr/>
        </p:nvSpPr>
        <p:spPr>
          <a:xfrm>
            <a:off x="9507263" y="3082712"/>
            <a:ext cx="1660478" cy="327546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Foresight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5F7C6E-4FCE-479D-9B45-696E9EEE73D1}"/>
              </a:ext>
            </a:extLst>
          </p:cNvPr>
          <p:cNvSpPr/>
          <p:nvPr/>
        </p:nvSpPr>
        <p:spPr>
          <a:xfrm>
            <a:off x="3750574" y="4062406"/>
            <a:ext cx="827736" cy="7977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43D26A-AADD-4C25-966B-2C37DA79B581}"/>
              </a:ext>
            </a:extLst>
          </p:cNvPr>
          <p:cNvSpPr/>
          <p:nvPr/>
        </p:nvSpPr>
        <p:spPr>
          <a:xfrm>
            <a:off x="5835301" y="3403486"/>
            <a:ext cx="827736" cy="7977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882CA63-62CD-4DF9-8131-816810C8AE45}"/>
              </a:ext>
            </a:extLst>
          </p:cNvPr>
          <p:cNvSpPr/>
          <p:nvPr/>
        </p:nvSpPr>
        <p:spPr>
          <a:xfrm>
            <a:off x="7969966" y="2587417"/>
            <a:ext cx="827736" cy="7977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D1D453-857F-4393-B6CF-682D611F9F8C}"/>
              </a:ext>
            </a:extLst>
          </p:cNvPr>
          <p:cNvSpPr/>
          <p:nvPr/>
        </p:nvSpPr>
        <p:spPr>
          <a:xfrm>
            <a:off x="10025148" y="1470640"/>
            <a:ext cx="827736" cy="7977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C00B76-30CD-406E-97F1-7AEFC7A35C88}"/>
              </a:ext>
            </a:extLst>
          </p:cNvPr>
          <p:cNvSpPr/>
          <p:nvPr/>
        </p:nvSpPr>
        <p:spPr>
          <a:xfrm rot="5400000">
            <a:off x="10061725" y="4429507"/>
            <a:ext cx="45719" cy="337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65F61A-616E-4864-B516-704979FDB571}"/>
              </a:ext>
            </a:extLst>
          </p:cNvPr>
          <p:cNvSpPr/>
          <p:nvPr/>
        </p:nvSpPr>
        <p:spPr>
          <a:xfrm>
            <a:off x="3357063" y="3727352"/>
            <a:ext cx="1660478" cy="32754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B30B1E-868E-4BC1-8E43-682243E5616A}"/>
              </a:ext>
            </a:extLst>
          </p:cNvPr>
          <p:cNvSpPr/>
          <p:nvPr/>
        </p:nvSpPr>
        <p:spPr>
          <a:xfrm>
            <a:off x="9532676" y="1153249"/>
            <a:ext cx="1660478" cy="32754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93338F26-1566-24ED-3DFE-1581124BFF22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591DBC8C-C447-E739-DF86-55B9912F006D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1F507C3-3CC9-234D-0545-0E5C7863319D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B3AF349-834F-B0BE-5C16-CC064E5A3C79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AED9E6-2F23-3D07-FCBE-F7CE4612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493934-87B7-D693-FE81-FBF7B1DEBD83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AFAE7-4510-7BAD-F4E3-5F43C31010D3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225699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6C796F17-8ECE-4D68-8160-F9D8565C2839}"/>
              </a:ext>
            </a:extLst>
          </p:cNvPr>
          <p:cNvSpPr/>
          <p:nvPr/>
        </p:nvSpPr>
        <p:spPr>
          <a:xfrm>
            <a:off x="8795" y="4999629"/>
            <a:ext cx="2197594" cy="1597531"/>
          </a:xfrm>
          <a:prstGeom prst="rtTriangle">
            <a:avLst/>
          </a:prstGeom>
          <a:solidFill>
            <a:srgbClr val="753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Industry Trends and Market Demand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5F9A01-E045-4C66-B5A3-9617C8426CAB}"/>
              </a:ext>
            </a:extLst>
          </p:cNvPr>
          <p:cNvSpPr/>
          <p:nvPr/>
        </p:nvSpPr>
        <p:spPr>
          <a:xfrm>
            <a:off x="554707" y="2692954"/>
            <a:ext cx="1630910" cy="679264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9C95C-A83A-4273-A1F5-36CFAB7FA332}"/>
              </a:ext>
            </a:extLst>
          </p:cNvPr>
          <p:cNvSpPr/>
          <p:nvPr/>
        </p:nvSpPr>
        <p:spPr>
          <a:xfrm>
            <a:off x="554707" y="3464897"/>
            <a:ext cx="1630910" cy="679264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Diagnostic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4E82B3-17DE-4B92-8E1E-E8D00A9691A8}"/>
              </a:ext>
            </a:extLst>
          </p:cNvPr>
          <p:cNvSpPr/>
          <p:nvPr/>
        </p:nvSpPr>
        <p:spPr>
          <a:xfrm>
            <a:off x="554707" y="4271539"/>
            <a:ext cx="1630910" cy="679264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77D32-A71F-4E91-AF33-F595FC47544E}"/>
              </a:ext>
            </a:extLst>
          </p:cNvPr>
          <p:cNvSpPr/>
          <p:nvPr/>
        </p:nvSpPr>
        <p:spPr>
          <a:xfrm>
            <a:off x="4956723" y="2633939"/>
            <a:ext cx="6880011" cy="67926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COVID19 death rates increased by 7% compared to last week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Add Date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80DE70-6250-4497-A9EC-A8576A2F955A}"/>
              </a:ext>
            </a:extLst>
          </p:cNvPr>
          <p:cNvSpPr/>
          <p:nvPr/>
        </p:nvSpPr>
        <p:spPr>
          <a:xfrm>
            <a:off x="4956723" y="3405882"/>
            <a:ext cx="6880011" cy="67926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new COVID 19 variant and daily vaccination rates are causing to increase the death rates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DD5311-ED1E-41E7-A8FA-8461C895905A}"/>
              </a:ext>
            </a:extLst>
          </p:cNvPr>
          <p:cNvSpPr/>
          <p:nvPr/>
        </p:nvSpPr>
        <p:spPr>
          <a:xfrm>
            <a:off x="4956723" y="4212524"/>
            <a:ext cx="6848591" cy="67926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10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current state of vaccination rate, the death rate will reach 12% in two weeks from now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72AF84-1383-4338-ABC3-8ADF777E9CAC}"/>
              </a:ext>
            </a:extLst>
          </p:cNvPr>
          <p:cNvSpPr/>
          <p:nvPr/>
        </p:nvSpPr>
        <p:spPr>
          <a:xfrm>
            <a:off x="4956722" y="4984467"/>
            <a:ext cx="6848592" cy="67926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recommendation for easy access to the COVID19 vaccination at any time and anywhere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360EE7-D352-44E7-BCC3-C7B1E001C980}"/>
              </a:ext>
            </a:extLst>
          </p:cNvPr>
          <p:cNvSpPr/>
          <p:nvPr/>
        </p:nvSpPr>
        <p:spPr>
          <a:xfrm>
            <a:off x="2209953" y="2693080"/>
            <a:ext cx="1630910" cy="679264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Happened?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7AB0DE-5EC7-43CC-AF1C-BD4EB0EC3A95}"/>
              </a:ext>
            </a:extLst>
          </p:cNvPr>
          <p:cNvSpPr/>
          <p:nvPr/>
        </p:nvSpPr>
        <p:spPr>
          <a:xfrm>
            <a:off x="2209953" y="3465023"/>
            <a:ext cx="1630910" cy="679264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did it happen?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C9801-BAE4-44D1-9942-6020E0149B5E}"/>
              </a:ext>
            </a:extLst>
          </p:cNvPr>
          <p:cNvSpPr/>
          <p:nvPr/>
        </p:nvSpPr>
        <p:spPr>
          <a:xfrm>
            <a:off x="2209953" y="4271665"/>
            <a:ext cx="1630910" cy="679264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will happen?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58DA59-0038-44C2-B64C-EA3C3121B868}"/>
              </a:ext>
            </a:extLst>
          </p:cNvPr>
          <p:cNvSpPr/>
          <p:nvPr/>
        </p:nvSpPr>
        <p:spPr>
          <a:xfrm>
            <a:off x="2209953" y="5043608"/>
            <a:ext cx="1630910" cy="679264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can we make it happen?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5351089-4F9F-464B-A809-4FA9B6BB9908}"/>
              </a:ext>
            </a:extLst>
          </p:cNvPr>
          <p:cNvSpPr/>
          <p:nvPr/>
        </p:nvSpPr>
        <p:spPr>
          <a:xfrm>
            <a:off x="3725537" y="2692954"/>
            <a:ext cx="1110320" cy="2970777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6314C-C2FD-46A0-A3A6-45D553A8A968}"/>
              </a:ext>
            </a:extLst>
          </p:cNvPr>
          <p:cNvSpPr/>
          <p:nvPr/>
        </p:nvSpPr>
        <p:spPr>
          <a:xfrm>
            <a:off x="4956723" y="1796214"/>
            <a:ext cx="6880011" cy="679264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Real-World Examples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EDA8614A-5ECC-A61F-3348-30F939D1F154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D5118B-502A-92DB-AAC8-1AA53AA22A41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FDBB6F3-65B3-AACD-A0EC-86F601AE7B6E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A3B491-3070-071E-D087-FB9A1669A7BF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655FB3-136C-5641-6DEB-92C22EE2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838169-137E-49F1-0577-DAAC6CF89F6D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303D2-5A6A-DAC8-1AEB-63904F90F9FB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FF4E8-D9F2-4444-A62A-5A26DD4E9E71}"/>
              </a:ext>
            </a:extLst>
          </p:cNvPr>
          <p:cNvSpPr/>
          <p:nvPr/>
        </p:nvSpPr>
        <p:spPr>
          <a:xfrm>
            <a:off x="554707" y="5043482"/>
            <a:ext cx="1630910" cy="679264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Prescriptive</a:t>
            </a:r>
          </a:p>
        </p:txBody>
      </p:sp>
    </p:spTree>
    <p:extLst>
      <p:ext uri="{BB962C8B-B14F-4D97-AF65-F5344CB8AC3E}">
        <p14:creationId xmlns:p14="http://schemas.microsoft.com/office/powerpoint/2010/main" val="331198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A9BD599-4DDB-43D1-B801-A3A8B23728C4}"/>
              </a:ext>
            </a:extLst>
          </p:cNvPr>
          <p:cNvSpPr/>
          <p:nvPr/>
        </p:nvSpPr>
        <p:spPr>
          <a:xfrm>
            <a:off x="8299075" y="2539481"/>
            <a:ext cx="3084393" cy="302525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24CCBD-4255-4A91-BD08-293260B57961}"/>
              </a:ext>
            </a:extLst>
          </p:cNvPr>
          <p:cNvSpPr/>
          <p:nvPr/>
        </p:nvSpPr>
        <p:spPr>
          <a:xfrm>
            <a:off x="8895026" y="3102451"/>
            <a:ext cx="1860645" cy="190727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Data-Driven Decision Making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EB8E4F-2CF8-4DBD-B7FD-E15A24C8AD9C}"/>
              </a:ext>
            </a:extLst>
          </p:cNvPr>
          <p:cNvSpPr/>
          <p:nvPr/>
        </p:nvSpPr>
        <p:spPr>
          <a:xfrm>
            <a:off x="9368147" y="3631300"/>
            <a:ext cx="989465" cy="967995"/>
          </a:xfrm>
          <a:prstGeom prst="ellipse">
            <a:avLst/>
          </a:prstGeom>
          <a:solidFill>
            <a:srgbClr val="D6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B75264-EFFC-4027-857E-90226B385A15}"/>
              </a:ext>
            </a:extLst>
          </p:cNvPr>
          <p:cNvSpPr/>
          <p:nvPr/>
        </p:nvSpPr>
        <p:spPr>
          <a:xfrm>
            <a:off x="7653082" y="1948079"/>
            <a:ext cx="4317241" cy="415801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187598-3448-4626-A3DC-7A4642A24129}"/>
              </a:ext>
            </a:extLst>
          </p:cNvPr>
          <p:cNvSpPr txBox="1"/>
          <p:nvPr/>
        </p:nvSpPr>
        <p:spPr>
          <a:xfrm>
            <a:off x="9218024" y="3252703"/>
            <a:ext cx="12282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4FA03-F647-4FD3-883B-1077064E9B81}"/>
              </a:ext>
            </a:extLst>
          </p:cNvPr>
          <p:cNvSpPr txBox="1"/>
          <p:nvPr/>
        </p:nvSpPr>
        <p:spPr>
          <a:xfrm>
            <a:off x="9129314" y="2729665"/>
            <a:ext cx="12282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41063-85C1-4A29-9DFE-32247256BDDC}"/>
              </a:ext>
            </a:extLst>
          </p:cNvPr>
          <p:cNvSpPr txBox="1"/>
          <p:nvPr/>
        </p:nvSpPr>
        <p:spPr>
          <a:xfrm>
            <a:off x="9208925" y="2133207"/>
            <a:ext cx="12282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FCB1E-7F8F-413E-82DD-ACDE07195312}"/>
              </a:ext>
            </a:extLst>
          </p:cNvPr>
          <p:cNvSpPr txBox="1"/>
          <p:nvPr/>
        </p:nvSpPr>
        <p:spPr>
          <a:xfrm>
            <a:off x="928048" y="1816150"/>
            <a:ext cx="6345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Data-Driven Decision Making (DDDM) is a management process for making business decisions confidently, accurately, and timely. DDDM enables businesses to analyze data, extract insights and use the insights as facts to make a business decision.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example, a retail company like Raley's wanted to open a new location in and around UC Davis. They need insights to take some critical decisions, when, where, and how to open the new site.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Let's say the HR department at Kaiser wanted to hire RN (registered nurses), and they need a decision point on the headcount and the experience level(entry-level, mid-level,  senior-level) for each Sacramento location and the 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95E0BE4-A6A1-550F-98FD-6255670FE207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414554E-DC00-CEBD-810F-A1565701159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8384B0-3D03-7956-A246-91A9B2C83412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E8A4214-E74C-99ED-57B0-B1B563876033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2AFF00-8B9D-5E70-2C96-BD0C7881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5B33E4-3FFA-E8F1-2FFE-F85C1EEAB9B1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0CC2E6-89DB-C94C-3730-AF2C96F03F33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293986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8945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D6A30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Data-Driven Decision Making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95E0BE4-A6A1-550F-98FD-6255670FE207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414554E-DC00-CEBD-810F-A1565701159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8384B0-3D03-7956-A246-91A9B2C83412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E8A4214-E74C-99ED-57B0-B1B563876033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2AFF00-8B9D-5E70-2C96-BD0C7881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5B33E4-3FFA-E8F1-2FFE-F85C1EEAB9B1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0CC2E6-89DB-C94C-3730-AF2C96F03F33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12F32-22FD-8FAA-FF61-B452E7BA4B7E}"/>
              </a:ext>
            </a:extLst>
          </p:cNvPr>
          <p:cNvSpPr txBox="1"/>
          <p:nvPr/>
        </p:nvSpPr>
        <p:spPr>
          <a:xfrm>
            <a:off x="8795" y="2799189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92D05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What is Data-Driven Decision Making: Explain with some Real-world examples  </a:t>
            </a:r>
          </a:p>
        </p:txBody>
      </p:sp>
    </p:spTree>
    <p:extLst>
      <p:ext uri="{BB962C8B-B14F-4D97-AF65-F5344CB8AC3E}">
        <p14:creationId xmlns:p14="http://schemas.microsoft.com/office/powerpoint/2010/main" val="179205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DCFC-CC2A-4CB4-9869-37C411BEEFAD}"/>
              </a:ext>
            </a:extLst>
          </p:cNvPr>
          <p:cNvSpPr/>
          <p:nvPr/>
        </p:nvSpPr>
        <p:spPr>
          <a:xfrm>
            <a:off x="-1" y="0"/>
            <a:ext cx="12192001" cy="104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One: Introduction to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7381-2127-4229-9973-92345DF0E213}"/>
              </a:ext>
            </a:extLst>
          </p:cNvPr>
          <p:cNvSpPr txBox="1"/>
          <p:nvPr/>
        </p:nvSpPr>
        <p:spPr>
          <a:xfrm>
            <a:off x="8795" y="1075899"/>
            <a:ext cx="1213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6A3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6A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Data-driven Decision Making: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Reading and Researching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3A51E5-5A99-4D34-8A9D-955EE98B2471}"/>
              </a:ext>
            </a:extLst>
          </p:cNvPr>
          <p:cNvSpPr/>
          <p:nvPr/>
        </p:nvSpPr>
        <p:spPr>
          <a:xfrm>
            <a:off x="-8795" y="4872250"/>
            <a:ext cx="12192000" cy="19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414FEE-6A91-4F03-9524-404A6E179DE4}"/>
              </a:ext>
            </a:extLst>
          </p:cNvPr>
          <p:cNvSpPr txBox="1"/>
          <p:nvPr/>
        </p:nvSpPr>
        <p:spPr>
          <a:xfrm>
            <a:off x="-8795" y="6634242"/>
            <a:ext cx="1219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Jothi Periasamy | Jperiasamy@ucdavis.edu | 916-296-0228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CD5D9-9E5E-4D53-B04B-C42611F14F22}"/>
              </a:ext>
            </a:extLst>
          </p:cNvPr>
          <p:cNvSpPr txBox="1"/>
          <p:nvPr/>
        </p:nvSpPr>
        <p:spPr>
          <a:xfrm>
            <a:off x="800669" y="2096287"/>
            <a:ext cx="9871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need DDDM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needs DDDM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of DDDM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 in DDDM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functions of DDDM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DDDM vs. None DDDM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business decisions can I use DDDM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72BB9-6F67-4506-B167-99D76C10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989" y="4963236"/>
            <a:ext cx="4456168" cy="18071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1F3FD8-16F5-4867-9D1C-6E7F5D48DB44}"/>
              </a:ext>
            </a:extLst>
          </p:cNvPr>
          <p:cNvSpPr txBox="1"/>
          <p:nvPr/>
        </p:nvSpPr>
        <p:spPr>
          <a:xfrm>
            <a:off x="9157019" y="6121749"/>
            <a:ext cx="30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6A300"/>
                </a:solidFill>
              </a:rPr>
              <a:t>In-Class Group Discussion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091E18ED-28C0-BC1E-A7DC-F78534E7722C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B1DD415-0F95-74A7-280B-DF26523F7791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E92C3FCD-53BF-1294-C422-EC3529B0EC3E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87F05B-175C-4B68-3FA5-954C0FC572FA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1D7FBA-C3E4-81C3-FF64-0319C7E93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09BD02-8C01-9C67-1A74-4C43F6A70796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1797E-F442-9FFF-6AEB-030BD07FD3BE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</p:spTree>
    <p:extLst>
      <p:ext uri="{BB962C8B-B14F-4D97-AF65-F5344CB8AC3E}">
        <p14:creationId xmlns:p14="http://schemas.microsoft.com/office/powerpoint/2010/main" val="384327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1174</Words>
  <Application>Microsoft Office PowerPoint</Application>
  <PresentationFormat>Widescreen</PresentationFormat>
  <Paragraphs>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jothi periasamy</dc:creator>
  <cp:lastModifiedBy>jothi periasamy</cp:lastModifiedBy>
  <cp:revision>33</cp:revision>
  <dcterms:created xsi:type="dcterms:W3CDTF">2022-02-15T12:53:46Z</dcterms:created>
  <dcterms:modified xsi:type="dcterms:W3CDTF">2024-03-27T05:04:34Z</dcterms:modified>
</cp:coreProperties>
</file>