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57" r:id="rId4"/>
    <p:sldId id="261" r:id="rId5"/>
    <p:sldId id="258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B7B22C-AF39-4FCD-EC6F-351E1CD5A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89C2A7-E966-CCF5-97C8-142EA53CD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8B1534-5C42-6ADD-87ED-43ED9E98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8209-2E3E-430D-99BC-F1E6BF7639C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87DF5A-AE6D-13CA-B760-43A32DD4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0B6F36-32E5-6137-B52E-F6129257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D9C-F510-4586-AA54-CC2AD82B4B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4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B5926-EE9A-CA7F-79AB-6596EC8B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864A215-5D65-93E8-F8C5-F75EB0B8B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EDB1B6-B011-3264-888E-A2FF02D3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8209-2E3E-430D-99BC-F1E6BF7639C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046574-ACB1-285E-3952-6CE59730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55DE9B-7E17-896E-2439-9258B8BD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D9C-F510-4586-AA54-CC2AD82B4B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C4009C-0B53-B28C-4FFC-120D117F5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935921-DBA3-D74A-A6BB-A504EADEF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BC87B3-3C65-6544-E61B-688D9A99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8209-2E3E-430D-99BC-F1E6BF7639C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481489-8862-7C21-D390-ED037AC7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F1FDFC-0F30-D9BF-EAC7-2F894DF0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D9C-F510-4586-AA54-CC2AD82B4B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3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05A59-BCE0-FCE6-E62F-E9A4635A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95ED06-0ACB-66D9-1EA6-1CD91B29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0F1EB6-A76A-0DE5-AAD9-9B87BB7B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8209-2E3E-430D-99BC-F1E6BF7639C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089620-BA50-36AD-386F-731F09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EE056D-AB2E-0D4B-8AAB-2627244C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D9C-F510-4586-AA54-CC2AD82B4B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544AC-917E-8A73-81A9-B0036BFA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57E0AC-EC34-FE04-9DFC-3876991F7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558E5F-3989-F955-AB36-60495C8A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8209-2E3E-430D-99BC-F1E6BF7639C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210CB0-7E1F-E88E-CD2E-1A3F08C8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32CC7-1F2C-9A9F-AA01-572782F7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D9C-F510-4586-AA54-CC2AD82B4B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8885CC-3297-8302-B824-049DDD73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A0A6CF-8DBF-1E19-CF08-38BC7C344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2078C0-2D84-E126-A921-CF40D906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B858FC-576A-371C-6C6E-84202FCB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8209-2E3E-430D-99BC-F1E6BF7639C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6F3911-F4C8-47B1-8794-6733566E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33D955-0C75-3CE1-2F72-C1A07F0F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D9C-F510-4586-AA54-CC2AD82B4B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6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30369-D4C6-FD33-BFEF-89BB7AB2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671049-0233-1BB7-B564-F5CD6C00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9E95F9-C78C-0814-10AD-DE8744709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1226A6-1A37-465B-1A56-2D1B21758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FB84D3-813F-9B19-E890-ED0A035A4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138F23-BB28-2389-FB9E-21BEFAF2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8209-2E3E-430D-99BC-F1E6BF7639C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74FBCE4-6942-24C3-0E24-9EA2C6B1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DEEC68-47A3-9897-2B2D-DEEC43B1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D9C-F510-4586-AA54-CC2AD82B4B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434BCB-6E6A-C67E-A8FA-9A20DC7A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4C540-5EC8-9164-D2A9-B96F92D7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8209-2E3E-430D-99BC-F1E6BF7639C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D1F327-44FB-706B-D3C3-9A624848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6F88A9-6816-2F26-5F08-175FA90F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D9C-F510-4586-AA54-CC2AD82B4B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8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ACA7327-99D5-8DFA-98E8-9AA15B31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8209-2E3E-430D-99BC-F1E6BF7639C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D506610-2100-3C5D-77E7-E90220C1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D7F764-3C32-2108-0328-5272348B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D9C-F510-4586-AA54-CC2AD82B4B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7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7D405-A58D-A41B-2B2B-80A96A8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5CB366-0393-37EC-2B5E-2D2237F8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3D5D42-4407-39B9-B369-083C8BBCF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1971FB-1552-732D-FE5E-BBFCB3F0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8209-2E3E-430D-99BC-F1E6BF7639C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6301AD-7B55-EEA7-0069-D6ED06C1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61AB64-BCE7-594C-E919-73BE97B1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D9C-F510-4586-AA54-CC2AD82B4B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8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37CD1-181F-504C-17E6-37EF99E0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64C0FA0-14AD-2F8F-F4C5-8EA6356B1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C8C743-3CC6-4058-E1B1-690389FB1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73BA71-760F-8CAB-8106-A11628E7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8209-2E3E-430D-99BC-F1E6BF7639C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400471-A2B1-4487-5353-BF7E428B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F0E78B-53A2-9183-8CEC-FC5CAA5D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1D9C-F510-4586-AA54-CC2AD82B4B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0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2CF9D8-AEA7-F377-ADA1-AE90074B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EC3FAD-0F42-DA33-D9A7-478304875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E2A658-9ED9-63E9-B230-54E02B98B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A8209-2E3E-430D-99BC-F1E6BF7639C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27901F-7C53-3086-15FC-B91131B02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C27309-A8D9-0892-D9D2-F1505FF39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41D9C-F510-4586-AA54-CC2AD82B4B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7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FD3F9F6-0CA5-E330-70DB-E5FB2FE89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39480"/>
              </p:ext>
            </p:extLst>
          </p:nvPr>
        </p:nvGraphicFramePr>
        <p:xfrm>
          <a:off x="7614137" y="350811"/>
          <a:ext cx="2648544" cy="6263350"/>
        </p:xfrm>
        <a:graphic>
          <a:graphicData uri="http://schemas.openxmlformats.org/drawingml/2006/table">
            <a:tbl>
              <a:tblPr/>
              <a:tblGrid>
                <a:gridCol w="1275225">
                  <a:extLst>
                    <a:ext uri="{9D8B030D-6E8A-4147-A177-3AD203B41FA5}">
                      <a16:colId xmlns:a16="http://schemas.microsoft.com/office/drawing/2014/main" xmlns="" val="3974657102"/>
                    </a:ext>
                  </a:extLst>
                </a:gridCol>
                <a:gridCol w="1373319">
                  <a:extLst>
                    <a:ext uri="{9D8B030D-6E8A-4147-A177-3AD203B41FA5}">
                      <a16:colId xmlns:a16="http://schemas.microsoft.com/office/drawing/2014/main" xmlns="" val="3506889547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Age-Group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Health-Risk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14629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222312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77915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79828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626797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04927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14418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87939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953384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377024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24010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228815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305084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393420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533871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89296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35026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337925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957718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945780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97795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66710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25812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2450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94" marR="6694" marT="6694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330801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F73725-082F-2C28-C678-FCE01DA7ADE3}"/>
              </a:ext>
            </a:extLst>
          </p:cNvPr>
          <p:cNvSpPr txBox="1"/>
          <p:nvPr/>
        </p:nvSpPr>
        <p:spPr>
          <a:xfrm>
            <a:off x="0" y="1191798"/>
            <a:ext cx="76141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F0F0F"/>
                </a:solidFill>
                <a:effectLst/>
                <a:latin typeface="Century Gothic" panose="020B0502020202020204" pitchFamily="34" charset="0"/>
              </a:rPr>
              <a:t>Logistic Regression (Binary Classification)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28391314-5EFD-B92D-1566-D2EF4C04A255}"/>
              </a:ext>
            </a:extLst>
          </p:cNvPr>
          <p:cNvSpPr/>
          <p:nvPr/>
        </p:nvSpPr>
        <p:spPr>
          <a:xfrm>
            <a:off x="9824937" y="520590"/>
            <a:ext cx="2042808" cy="67120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0=  No Risk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8527FDA3-3113-861F-77F3-3D53952C75E4}"/>
              </a:ext>
            </a:extLst>
          </p:cNvPr>
          <p:cNvSpPr/>
          <p:nvPr/>
        </p:nvSpPr>
        <p:spPr>
          <a:xfrm>
            <a:off x="9824937" y="1538752"/>
            <a:ext cx="2042808" cy="67120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1=   Risk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5FAB30C-390B-3960-87EF-D3FA3F089495}"/>
              </a:ext>
            </a:extLst>
          </p:cNvPr>
          <p:cNvSpPr/>
          <p:nvPr/>
        </p:nvSpPr>
        <p:spPr>
          <a:xfrm>
            <a:off x="778213" y="2694562"/>
            <a:ext cx="5875507" cy="583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193D167-F374-87B7-A4EB-CD737AF73B67}"/>
              </a:ext>
            </a:extLst>
          </p:cNvPr>
          <p:cNvSpPr txBox="1"/>
          <p:nvPr/>
        </p:nvSpPr>
        <p:spPr>
          <a:xfrm>
            <a:off x="0" y="3225871"/>
            <a:ext cx="74319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</a:rPr>
              <a:t>Problem Statement:</a:t>
            </a:r>
          </a:p>
          <a:p>
            <a:pPr algn="ctr"/>
            <a:endParaRPr lang="en-US" sz="3200" dirty="0">
              <a:latin typeface="Century Gothic" panose="020B0502020202020204" pitchFamily="34" charset="0"/>
            </a:endParaRPr>
          </a:p>
          <a:p>
            <a:pPr algn="ctr"/>
            <a:r>
              <a:rPr lang="en-US" sz="3200" dirty="0">
                <a:latin typeface="Century Gothic" panose="020B0502020202020204" pitchFamily="34" charset="0"/>
              </a:rPr>
              <a:t>Determine if the patient is at risk based on the patient's age group [Yes or No = Binary = [1, 0]]</a:t>
            </a:r>
          </a:p>
        </p:txBody>
      </p:sp>
    </p:spTree>
    <p:extLst>
      <p:ext uri="{BB962C8B-B14F-4D97-AF65-F5344CB8AC3E}">
        <p14:creationId xmlns:p14="http://schemas.microsoft.com/office/powerpoint/2010/main" val="152718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9AF92B-D426-6B58-C124-8AD29C86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8714057-1460-1203-DBF3-064765E5F6A2}"/>
              </a:ext>
            </a:extLst>
          </p:cNvPr>
          <p:cNvSpPr/>
          <p:nvPr/>
        </p:nvSpPr>
        <p:spPr>
          <a:xfrm>
            <a:off x="7791855" y="0"/>
            <a:ext cx="4400145" cy="643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F540AF-0272-5915-2250-1DDBA2713CEE}"/>
              </a:ext>
            </a:extLst>
          </p:cNvPr>
          <p:cNvSpPr/>
          <p:nvPr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AAB47E5-0E17-76EB-2176-8991112964CF}"/>
              </a:ext>
            </a:extLst>
          </p:cNvPr>
          <p:cNvSpPr/>
          <p:nvPr/>
        </p:nvSpPr>
        <p:spPr>
          <a:xfrm>
            <a:off x="700391" y="4912468"/>
            <a:ext cx="7402749" cy="152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3CE0A3-BB47-1E6D-1ED3-1435CCD085B3}"/>
              </a:ext>
            </a:extLst>
          </p:cNvPr>
          <p:cNvSpPr txBox="1"/>
          <p:nvPr/>
        </p:nvSpPr>
        <p:spPr>
          <a:xfrm>
            <a:off x="0" y="618106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Patient Age vs Health Rik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D78CF77B-77F1-799C-91B4-19F3E060742D}"/>
              </a:ext>
            </a:extLst>
          </p:cNvPr>
          <p:cNvSpPr/>
          <p:nvPr/>
        </p:nvSpPr>
        <p:spPr>
          <a:xfrm>
            <a:off x="204281" y="2718880"/>
            <a:ext cx="1147864" cy="1001949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Health Risk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30C550DE-F068-A996-E63B-924131BC9602}"/>
              </a:ext>
            </a:extLst>
          </p:cNvPr>
          <p:cNvSpPr/>
          <p:nvPr/>
        </p:nvSpPr>
        <p:spPr>
          <a:xfrm>
            <a:off x="3672191" y="5016230"/>
            <a:ext cx="1147864" cy="1001949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7B9CE7A-891A-3A1D-7B91-CFDD571A2404}"/>
              </a:ext>
            </a:extLst>
          </p:cNvPr>
          <p:cNvSpPr/>
          <p:nvPr/>
        </p:nvSpPr>
        <p:spPr>
          <a:xfrm>
            <a:off x="1517514" y="1349712"/>
            <a:ext cx="1050587" cy="843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4B23E078-71E0-4DE8-F39B-58F44D0336D4}"/>
              </a:ext>
            </a:extLst>
          </p:cNvPr>
          <p:cNvSpPr/>
          <p:nvPr/>
        </p:nvSpPr>
        <p:spPr>
          <a:xfrm>
            <a:off x="8472794" y="2028215"/>
            <a:ext cx="1712066" cy="119163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Risk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3DF1449B-8977-96E8-0EDB-5A2E646AB92E}"/>
              </a:ext>
            </a:extLst>
          </p:cNvPr>
          <p:cNvSpPr/>
          <p:nvPr/>
        </p:nvSpPr>
        <p:spPr>
          <a:xfrm>
            <a:off x="8443609" y="3720829"/>
            <a:ext cx="1712066" cy="119163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No Risk</a:t>
            </a:r>
          </a:p>
        </p:txBody>
      </p:sp>
    </p:spTree>
    <p:extLst>
      <p:ext uri="{BB962C8B-B14F-4D97-AF65-F5344CB8AC3E}">
        <p14:creationId xmlns:p14="http://schemas.microsoft.com/office/powerpoint/2010/main" val="271870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9AF92B-D426-6B58-C124-8AD29C86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8714057-1460-1203-DBF3-064765E5F6A2}"/>
              </a:ext>
            </a:extLst>
          </p:cNvPr>
          <p:cNvSpPr/>
          <p:nvPr/>
        </p:nvSpPr>
        <p:spPr>
          <a:xfrm>
            <a:off x="7791855" y="0"/>
            <a:ext cx="4400145" cy="643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F540AF-0272-5915-2250-1DDBA2713CEE}"/>
              </a:ext>
            </a:extLst>
          </p:cNvPr>
          <p:cNvSpPr/>
          <p:nvPr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AAB47E5-0E17-76EB-2176-8991112964CF}"/>
              </a:ext>
            </a:extLst>
          </p:cNvPr>
          <p:cNvSpPr/>
          <p:nvPr/>
        </p:nvSpPr>
        <p:spPr>
          <a:xfrm>
            <a:off x="700391" y="4912468"/>
            <a:ext cx="7402749" cy="152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3CE0A3-BB47-1E6D-1ED3-1435CCD085B3}"/>
              </a:ext>
            </a:extLst>
          </p:cNvPr>
          <p:cNvSpPr txBox="1"/>
          <p:nvPr/>
        </p:nvSpPr>
        <p:spPr>
          <a:xfrm>
            <a:off x="0" y="618106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Patient Age vs Health Rik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D78CF77B-77F1-799C-91B4-19F3E060742D}"/>
              </a:ext>
            </a:extLst>
          </p:cNvPr>
          <p:cNvSpPr/>
          <p:nvPr/>
        </p:nvSpPr>
        <p:spPr>
          <a:xfrm>
            <a:off x="204281" y="2718880"/>
            <a:ext cx="1147864" cy="1001949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Health Risk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30C550DE-F068-A996-E63B-924131BC9602}"/>
              </a:ext>
            </a:extLst>
          </p:cNvPr>
          <p:cNvSpPr/>
          <p:nvPr/>
        </p:nvSpPr>
        <p:spPr>
          <a:xfrm>
            <a:off x="3672191" y="5016230"/>
            <a:ext cx="1147864" cy="1001949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7B9CE7A-891A-3A1D-7B91-CFDD571A2404}"/>
              </a:ext>
            </a:extLst>
          </p:cNvPr>
          <p:cNvSpPr/>
          <p:nvPr/>
        </p:nvSpPr>
        <p:spPr>
          <a:xfrm>
            <a:off x="1517514" y="1349712"/>
            <a:ext cx="1050587" cy="843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4DE2610-CCC3-E5AB-68FA-26B88AD20259}"/>
              </a:ext>
            </a:extLst>
          </p:cNvPr>
          <p:cNvSpPr/>
          <p:nvPr/>
        </p:nvSpPr>
        <p:spPr>
          <a:xfrm>
            <a:off x="1517514" y="1819072"/>
            <a:ext cx="6585626" cy="156615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98B997C-7D25-EE90-F5E7-6352DD375D7A}"/>
              </a:ext>
            </a:extLst>
          </p:cNvPr>
          <p:cNvSpPr/>
          <p:nvPr/>
        </p:nvSpPr>
        <p:spPr>
          <a:xfrm>
            <a:off x="1517514" y="3533571"/>
            <a:ext cx="6585626" cy="156615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4B23E078-71E0-4DE8-F39B-58F44D0336D4}"/>
              </a:ext>
            </a:extLst>
          </p:cNvPr>
          <p:cNvSpPr/>
          <p:nvPr/>
        </p:nvSpPr>
        <p:spPr>
          <a:xfrm>
            <a:off x="8472794" y="2028215"/>
            <a:ext cx="1712066" cy="119163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Risk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3DF1449B-8977-96E8-0EDB-5A2E646AB92E}"/>
              </a:ext>
            </a:extLst>
          </p:cNvPr>
          <p:cNvSpPr/>
          <p:nvPr/>
        </p:nvSpPr>
        <p:spPr>
          <a:xfrm>
            <a:off x="8443609" y="3720829"/>
            <a:ext cx="1712066" cy="119163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No Risk</a:t>
            </a:r>
          </a:p>
        </p:txBody>
      </p:sp>
    </p:spTree>
    <p:extLst>
      <p:ext uri="{BB962C8B-B14F-4D97-AF65-F5344CB8AC3E}">
        <p14:creationId xmlns:p14="http://schemas.microsoft.com/office/powerpoint/2010/main" val="221311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9AF92B-D426-6B58-C124-8AD29C86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8714057-1460-1203-DBF3-064765E5F6A2}"/>
              </a:ext>
            </a:extLst>
          </p:cNvPr>
          <p:cNvSpPr/>
          <p:nvPr/>
        </p:nvSpPr>
        <p:spPr>
          <a:xfrm>
            <a:off x="7791855" y="0"/>
            <a:ext cx="4400145" cy="643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F540AF-0272-5915-2250-1DDBA2713CEE}"/>
              </a:ext>
            </a:extLst>
          </p:cNvPr>
          <p:cNvSpPr/>
          <p:nvPr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AAB47E5-0E17-76EB-2176-8991112964CF}"/>
              </a:ext>
            </a:extLst>
          </p:cNvPr>
          <p:cNvSpPr/>
          <p:nvPr/>
        </p:nvSpPr>
        <p:spPr>
          <a:xfrm>
            <a:off x="700391" y="4912468"/>
            <a:ext cx="7402749" cy="152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3CE0A3-BB47-1E6D-1ED3-1435CCD085B3}"/>
              </a:ext>
            </a:extLst>
          </p:cNvPr>
          <p:cNvSpPr txBox="1"/>
          <p:nvPr/>
        </p:nvSpPr>
        <p:spPr>
          <a:xfrm>
            <a:off x="0" y="8344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Patient Age vs Health Rik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D78CF77B-77F1-799C-91B4-19F3E060742D}"/>
              </a:ext>
            </a:extLst>
          </p:cNvPr>
          <p:cNvSpPr/>
          <p:nvPr/>
        </p:nvSpPr>
        <p:spPr>
          <a:xfrm>
            <a:off x="204281" y="2718880"/>
            <a:ext cx="1147864" cy="1001949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Health Risk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30C550DE-F068-A996-E63B-924131BC9602}"/>
              </a:ext>
            </a:extLst>
          </p:cNvPr>
          <p:cNvSpPr/>
          <p:nvPr/>
        </p:nvSpPr>
        <p:spPr>
          <a:xfrm>
            <a:off x="3672191" y="5016230"/>
            <a:ext cx="1147864" cy="1001949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7B9CE7A-891A-3A1D-7B91-CFDD571A2404}"/>
              </a:ext>
            </a:extLst>
          </p:cNvPr>
          <p:cNvSpPr/>
          <p:nvPr/>
        </p:nvSpPr>
        <p:spPr>
          <a:xfrm>
            <a:off x="1517514" y="1349712"/>
            <a:ext cx="1050587" cy="843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4DE2610-CCC3-E5AB-68FA-26B88AD20259}"/>
              </a:ext>
            </a:extLst>
          </p:cNvPr>
          <p:cNvSpPr/>
          <p:nvPr/>
        </p:nvSpPr>
        <p:spPr>
          <a:xfrm>
            <a:off x="1517514" y="1819072"/>
            <a:ext cx="6585626" cy="156615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98B997C-7D25-EE90-F5E7-6352DD375D7A}"/>
              </a:ext>
            </a:extLst>
          </p:cNvPr>
          <p:cNvSpPr/>
          <p:nvPr/>
        </p:nvSpPr>
        <p:spPr>
          <a:xfrm>
            <a:off x="1517514" y="3533571"/>
            <a:ext cx="6585626" cy="156615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6989CE1-E95A-D2FF-A8B1-CABCA180A7F8}"/>
              </a:ext>
            </a:extLst>
          </p:cNvPr>
          <p:cNvSpPr/>
          <p:nvPr/>
        </p:nvSpPr>
        <p:spPr>
          <a:xfrm>
            <a:off x="4893013" y="1485342"/>
            <a:ext cx="2665378" cy="561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Patients who is risk-averse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AECC3C3-3901-8798-2CD1-FDE292697957}"/>
              </a:ext>
            </a:extLst>
          </p:cNvPr>
          <p:cNvSpPr/>
          <p:nvPr/>
        </p:nvSpPr>
        <p:spPr>
          <a:xfrm>
            <a:off x="1669919" y="1485342"/>
            <a:ext cx="2464337" cy="5228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An unconcerned patient </a:t>
            </a:r>
          </a:p>
        </p:txBody>
      </p:sp>
    </p:spTree>
    <p:extLst>
      <p:ext uri="{BB962C8B-B14F-4D97-AF65-F5344CB8AC3E}">
        <p14:creationId xmlns:p14="http://schemas.microsoft.com/office/powerpoint/2010/main" val="122603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9AF92B-D426-6B58-C124-8AD29C86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8714057-1460-1203-DBF3-064765E5F6A2}"/>
              </a:ext>
            </a:extLst>
          </p:cNvPr>
          <p:cNvSpPr/>
          <p:nvPr/>
        </p:nvSpPr>
        <p:spPr>
          <a:xfrm>
            <a:off x="7791855" y="0"/>
            <a:ext cx="4400145" cy="6439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F540AF-0272-5915-2250-1DDBA2713CEE}"/>
              </a:ext>
            </a:extLst>
          </p:cNvPr>
          <p:cNvSpPr/>
          <p:nvPr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AAB47E5-0E17-76EB-2176-8991112964CF}"/>
              </a:ext>
            </a:extLst>
          </p:cNvPr>
          <p:cNvSpPr/>
          <p:nvPr/>
        </p:nvSpPr>
        <p:spPr>
          <a:xfrm>
            <a:off x="700391" y="4912468"/>
            <a:ext cx="7402749" cy="1527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3CE0A3-BB47-1E6D-1ED3-1435CCD085B3}"/>
              </a:ext>
            </a:extLst>
          </p:cNvPr>
          <p:cNvSpPr txBox="1"/>
          <p:nvPr/>
        </p:nvSpPr>
        <p:spPr>
          <a:xfrm>
            <a:off x="0" y="618106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Patient Age vs Health Rik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D78CF77B-77F1-799C-91B4-19F3E060742D}"/>
              </a:ext>
            </a:extLst>
          </p:cNvPr>
          <p:cNvSpPr/>
          <p:nvPr/>
        </p:nvSpPr>
        <p:spPr>
          <a:xfrm>
            <a:off x="204281" y="2718880"/>
            <a:ext cx="1147864" cy="1001949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Health Risk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30C550DE-F068-A996-E63B-924131BC9602}"/>
              </a:ext>
            </a:extLst>
          </p:cNvPr>
          <p:cNvSpPr/>
          <p:nvPr/>
        </p:nvSpPr>
        <p:spPr>
          <a:xfrm>
            <a:off x="3672191" y="5016230"/>
            <a:ext cx="1147864" cy="1001949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7B9CE7A-891A-3A1D-7B91-CFDD571A2404}"/>
              </a:ext>
            </a:extLst>
          </p:cNvPr>
          <p:cNvSpPr/>
          <p:nvPr/>
        </p:nvSpPr>
        <p:spPr>
          <a:xfrm>
            <a:off x="1517514" y="1349712"/>
            <a:ext cx="1050587" cy="843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4DE2610-CCC3-E5AB-68FA-26B88AD20259}"/>
              </a:ext>
            </a:extLst>
          </p:cNvPr>
          <p:cNvSpPr/>
          <p:nvPr/>
        </p:nvSpPr>
        <p:spPr>
          <a:xfrm>
            <a:off x="1517514" y="1819072"/>
            <a:ext cx="6585626" cy="156615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98B997C-7D25-EE90-F5E7-6352DD375D7A}"/>
              </a:ext>
            </a:extLst>
          </p:cNvPr>
          <p:cNvSpPr/>
          <p:nvPr/>
        </p:nvSpPr>
        <p:spPr>
          <a:xfrm>
            <a:off x="1517514" y="3533571"/>
            <a:ext cx="6585626" cy="156615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4C0BECF9-E12F-68FE-F548-EF183906DDA6}"/>
              </a:ext>
            </a:extLst>
          </p:cNvPr>
          <p:cNvCxnSpPr/>
          <p:nvPr/>
        </p:nvCxnSpPr>
        <p:spPr>
          <a:xfrm flipV="1">
            <a:off x="4085617" y="1001949"/>
            <a:ext cx="5807413" cy="1624519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B37CABDF-5347-284E-00E9-30A7D67EB00F}"/>
              </a:ext>
            </a:extLst>
          </p:cNvPr>
          <p:cNvCxnSpPr/>
          <p:nvPr/>
        </p:nvCxnSpPr>
        <p:spPr>
          <a:xfrm flipV="1">
            <a:off x="5199433" y="2782112"/>
            <a:ext cx="5807413" cy="1624519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0FB582B-0E09-CB1F-CE65-5AD02925947C}"/>
              </a:ext>
            </a:extLst>
          </p:cNvPr>
          <p:cNvCxnSpPr/>
          <p:nvPr/>
        </p:nvCxnSpPr>
        <p:spPr>
          <a:xfrm flipV="1">
            <a:off x="2816156" y="2682103"/>
            <a:ext cx="8190690" cy="24319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0F7183B-295E-CCB6-BFE7-476AE886B578}"/>
              </a:ext>
            </a:extLst>
          </p:cNvPr>
          <p:cNvSpPr/>
          <p:nvPr/>
        </p:nvSpPr>
        <p:spPr>
          <a:xfrm>
            <a:off x="9991926" y="729574"/>
            <a:ext cx="1443747" cy="584775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Outliers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F403AA0-82C8-3CFC-327B-224D557A5A4C}"/>
              </a:ext>
            </a:extLst>
          </p:cNvPr>
          <p:cNvSpPr/>
          <p:nvPr/>
        </p:nvSpPr>
        <p:spPr>
          <a:xfrm>
            <a:off x="10365630" y="2944133"/>
            <a:ext cx="1443747" cy="584775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Outliers </a:t>
            </a:r>
          </a:p>
        </p:txBody>
      </p:sp>
    </p:spTree>
    <p:extLst>
      <p:ext uri="{BB962C8B-B14F-4D97-AF65-F5344CB8AC3E}">
        <p14:creationId xmlns:p14="http://schemas.microsoft.com/office/powerpoint/2010/main" val="364588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BE6792-7D65-4912-5A30-E377873A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99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0D9999-5D34-89AD-C5EC-C7F771F0AA41}"/>
              </a:ext>
            </a:extLst>
          </p:cNvPr>
          <p:cNvSpPr/>
          <p:nvPr/>
        </p:nvSpPr>
        <p:spPr>
          <a:xfrm>
            <a:off x="7762672" y="0"/>
            <a:ext cx="4328809" cy="6488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7D80038-781C-2F04-B01A-6B1596139AE8}"/>
              </a:ext>
            </a:extLst>
          </p:cNvPr>
          <p:cNvSpPr/>
          <p:nvPr/>
        </p:nvSpPr>
        <p:spPr>
          <a:xfrm>
            <a:off x="0" y="0"/>
            <a:ext cx="12192000" cy="1400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A917FB6-B82E-0976-1D6C-BC5D14BD5509}"/>
              </a:ext>
            </a:extLst>
          </p:cNvPr>
          <p:cNvSpPr/>
          <p:nvPr/>
        </p:nvSpPr>
        <p:spPr>
          <a:xfrm>
            <a:off x="1040860" y="1566153"/>
            <a:ext cx="1614791" cy="71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12B648B-A688-3574-841B-B24644DA7894}"/>
              </a:ext>
            </a:extLst>
          </p:cNvPr>
          <p:cNvSpPr/>
          <p:nvPr/>
        </p:nvSpPr>
        <p:spPr>
          <a:xfrm>
            <a:off x="0" y="4863830"/>
            <a:ext cx="12192000" cy="1926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59AFD72-2248-C03A-105A-2301D3AF0E48}"/>
              </a:ext>
            </a:extLst>
          </p:cNvPr>
          <p:cNvSpPr/>
          <p:nvPr/>
        </p:nvSpPr>
        <p:spPr>
          <a:xfrm>
            <a:off x="3035030" y="1400783"/>
            <a:ext cx="2509736" cy="389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DD9169C-1601-C150-5366-9F79DB068411}"/>
              </a:ext>
            </a:extLst>
          </p:cNvPr>
          <p:cNvCxnSpPr>
            <a:cxnSpLocks/>
          </p:cNvCxnSpPr>
          <p:nvPr/>
        </p:nvCxnSpPr>
        <p:spPr>
          <a:xfrm>
            <a:off x="4270442" y="1400783"/>
            <a:ext cx="0" cy="143969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86C2165-76C5-897C-DC79-BD8F9CC74B1B}"/>
              </a:ext>
            </a:extLst>
          </p:cNvPr>
          <p:cNvSpPr txBox="1"/>
          <p:nvPr/>
        </p:nvSpPr>
        <p:spPr>
          <a:xfrm>
            <a:off x="3240932" y="889921"/>
            <a:ext cx="2354094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Sigmoid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C2C90A0-E900-834E-FCDC-E952925971C2}"/>
              </a:ext>
            </a:extLst>
          </p:cNvPr>
          <p:cNvSpPr txBox="1"/>
          <p:nvPr/>
        </p:nvSpPr>
        <p:spPr>
          <a:xfrm>
            <a:off x="0" y="4417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Patient Age vs Health Rik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1536309-777B-EC67-2E7B-8F75A733787D}"/>
              </a:ext>
            </a:extLst>
          </p:cNvPr>
          <p:cNvSpPr txBox="1"/>
          <p:nvPr/>
        </p:nvSpPr>
        <p:spPr>
          <a:xfrm>
            <a:off x="499353" y="5436088"/>
            <a:ext cx="11485124" cy="400110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As compared to linear equations, the Sigmoid Function predicts that the same patients are risk-averse. 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E96AD3A-22BF-2616-6B3F-C1A1FE1E0AEF}"/>
              </a:ext>
            </a:extLst>
          </p:cNvPr>
          <p:cNvCxnSpPr/>
          <p:nvPr/>
        </p:nvCxnSpPr>
        <p:spPr>
          <a:xfrm flipH="1">
            <a:off x="3793787" y="2704289"/>
            <a:ext cx="817124" cy="273179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2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igmoid Function Explained in Less than 5 Minutes | by Gabriel Mayers |  Medium">
            <a:extLst>
              <a:ext uri="{FF2B5EF4-FFF2-40B4-BE49-F238E27FC236}">
                <a16:creationId xmlns:a16="http://schemas.microsoft.com/office/drawing/2014/main" xmlns="" id="{F73F4AAE-7398-65F1-8FBC-B73B0AB2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75" y="1751181"/>
            <a:ext cx="7731569" cy="33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17C425C-F7F7-6BC0-8C88-755A607BF97D}"/>
              </a:ext>
            </a:extLst>
          </p:cNvPr>
          <p:cNvSpPr txBox="1"/>
          <p:nvPr/>
        </p:nvSpPr>
        <p:spPr>
          <a:xfrm>
            <a:off x="5954949" y="734279"/>
            <a:ext cx="2354094" cy="36933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Sigmoid 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B29235D0-E773-854C-DB84-C6C43F0BF4E1}"/>
              </a:ext>
            </a:extLst>
          </p:cNvPr>
          <p:cNvSpPr/>
          <p:nvPr/>
        </p:nvSpPr>
        <p:spPr>
          <a:xfrm>
            <a:off x="6872591" y="1225685"/>
            <a:ext cx="359923" cy="81712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ECE891-B28A-E20F-D606-2807CAC9FFC3}"/>
              </a:ext>
            </a:extLst>
          </p:cNvPr>
          <p:cNvSpPr txBox="1"/>
          <p:nvPr/>
        </p:nvSpPr>
        <p:spPr>
          <a:xfrm>
            <a:off x="2149814" y="5385056"/>
            <a:ext cx="8336604" cy="36933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Where "e"=  Euler's number ~ 2.71828  ( Some mathematical number)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47FE6194-1284-44B6-E50B-310338B4E45D}"/>
              </a:ext>
            </a:extLst>
          </p:cNvPr>
          <p:cNvSpPr/>
          <p:nvPr/>
        </p:nvSpPr>
        <p:spPr>
          <a:xfrm>
            <a:off x="7329792" y="3295482"/>
            <a:ext cx="218871" cy="191148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A519B67-C99C-E600-CF73-763AFCE75714}"/>
              </a:ext>
            </a:extLst>
          </p:cNvPr>
          <p:cNvSpPr txBox="1"/>
          <p:nvPr/>
        </p:nvSpPr>
        <p:spPr>
          <a:xfrm>
            <a:off x="0" y="4417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Patient Age vs Health Rik</a:t>
            </a:r>
          </a:p>
        </p:txBody>
      </p:sp>
    </p:spTree>
    <p:extLst>
      <p:ext uri="{BB962C8B-B14F-4D97-AF65-F5344CB8AC3E}">
        <p14:creationId xmlns:p14="http://schemas.microsoft.com/office/powerpoint/2010/main" val="30951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CF87BF-9538-EB68-2BC8-DED5763AD706}"/>
              </a:ext>
            </a:extLst>
          </p:cNvPr>
          <p:cNvSpPr txBox="1"/>
          <p:nvPr/>
        </p:nvSpPr>
        <p:spPr>
          <a:xfrm>
            <a:off x="0" y="4417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Patient Age vs Health Rik</a:t>
            </a:r>
          </a:p>
        </p:txBody>
      </p:sp>
      <p:pic>
        <p:nvPicPr>
          <p:cNvPr id="3074" name="Picture 2" descr="What is logistic regression? Why do we use this? What is a sigmoid function?  - Quora">
            <a:extLst>
              <a:ext uri="{FF2B5EF4-FFF2-40B4-BE49-F238E27FC236}">
                <a16:creationId xmlns:a16="http://schemas.microsoft.com/office/drawing/2014/main" xmlns="" id="{1C7DEAE7-467A-25AB-6668-F1459D6CA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52" y="1964987"/>
            <a:ext cx="5550540" cy="17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8EA4A65-091B-D2A5-5C32-A6880F2374A1}"/>
              </a:ext>
            </a:extLst>
          </p:cNvPr>
          <p:cNvSpPr/>
          <p:nvPr/>
        </p:nvSpPr>
        <p:spPr>
          <a:xfrm>
            <a:off x="1789889" y="2093269"/>
            <a:ext cx="2928026" cy="1752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xmlns="" id="{152A3125-8AA4-2AF9-774A-A7CB8E1F413A}"/>
              </a:ext>
            </a:extLst>
          </p:cNvPr>
          <p:cNvSpPr/>
          <p:nvPr/>
        </p:nvSpPr>
        <p:spPr>
          <a:xfrm>
            <a:off x="5988995" y="3949430"/>
            <a:ext cx="995465" cy="1215957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F1D040-2DEC-3CCA-45B8-474165598A67}"/>
              </a:ext>
            </a:extLst>
          </p:cNvPr>
          <p:cNvSpPr txBox="1"/>
          <p:nvPr/>
        </p:nvSpPr>
        <p:spPr>
          <a:xfrm>
            <a:off x="-29183" y="860589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  <a:latin typeface="Century Gothic" panose="020B0502020202020204" pitchFamily="34" charset="0"/>
              </a:rPr>
              <a:t>Sigmoid Function</a:t>
            </a:r>
            <a:endParaRPr lang="en-US" sz="28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3708D12-A7FF-D614-D40A-EFB40F847272}"/>
              </a:ext>
            </a:extLst>
          </p:cNvPr>
          <p:cNvSpPr/>
          <p:nvPr/>
        </p:nvSpPr>
        <p:spPr>
          <a:xfrm>
            <a:off x="4484451" y="1731523"/>
            <a:ext cx="3735421" cy="21145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86CDB1-E5E6-F5AF-B178-627C689CE211}"/>
              </a:ext>
            </a:extLst>
          </p:cNvPr>
          <p:cNvSpPr txBox="1"/>
          <p:nvPr/>
        </p:nvSpPr>
        <p:spPr>
          <a:xfrm>
            <a:off x="-29183" y="5631146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Sigmoid Function Converts the Inputs into Range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57518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99148C9-DA4D-67C9-0FF4-9666ECD0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19" y="800100"/>
            <a:ext cx="10350230" cy="58220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61AAC1B-12DD-8D39-6B1C-192B9F236A45}"/>
              </a:ext>
            </a:extLst>
          </p:cNvPr>
          <p:cNvSpPr/>
          <p:nvPr/>
        </p:nvSpPr>
        <p:spPr>
          <a:xfrm>
            <a:off x="7457872" y="790372"/>
            <a:ext cx="3871608" cy="5807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BE4116-53A4-CFC2-3122-F61B47586F63}"/>
              </a:ext>
            </a:extLst>
          </p:cNvPr>
          <p:cNvSpPr/>
          <p:nvPr/>
        </p:nvSpPr>
        <p:spPr>
          <a:xfrm>
            <a:off x="862519" y="634730"/>
            <a:ext cx="10466961" cy="1488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76E5A67-02A7-C6BD-0D5E-B17BCC47A2D5}"/>
              </a:ext>
            </a:extLst>
          </p:cNvPr>
          <p:cNvSpPr/>
          <p:nvPr/>
        </p:nvSpPr>
        <p:spPr>
          <a:xfrm>
            <a:off x="862519" y="5080270"/>
            <a:ext cx="10466961" cy="1551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54032C6-5DEB-A21B-2BF1-DD5FF2850250}"/>
              </a:ext>
            </a:extLst>
          </p:cNvPr>
          <p:cNvSpPr/>
          <p:nvPr/>
        </p:nvSpPr>
        <p:spPr>
          <a:xfrm>
            <a:off x="4766553" y="2247089"/>
            <a:ext cx="2120630" cy="71011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ACFD4D9-6BEA-3E42-C62F-C3E9EFD7FAAE}"/>
              </a:ext>
            </a:extLst>
          </p:cNvPr>
          <p:cNvSpPr/>
          <p:nvPr/>
        </p:nvSpPr>
        <p:spPr>
          <a:xfrm>
            <a:off x="2013625" y="2247089"/>
            <a:ext cx="2120630" cy="77821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0FF16E-7490-6323-A864-9A500448FAC0}"/>
              </a:ext>
            </a:extLst>
          </p:cNvPr>
          <p:cNvSpPr txBox="1"/>
          <p:nvPr/>
        </p:nvSpPr>
        <p:spPr>
          <a:xfrm>
            <a:off x="909535" y="877921"/>
            <a:ext cx="10350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The Sigmoid function is used to add non-linearity to a model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D45AE4A8-CC8E-4A0E-56FD-5A9551D66969}"/>
              </a:ext>
            </a:extLst>
          </p:cNvPr>
          <p:cNvSpPr/>
          <p:nvPr/>
        </p:nvSpPr>
        <p:spPr>
          <a:xfrm>
            <a:off x="6994187" y="2040375"/>
            <a:ext cx="2684834" cy="104086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Sigmoid function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154411D-55EA-5E8A-06AE-FB1CCAB6AAD8}"/>
              </a:ext>
            </a:extLst>
          </p:cNvPr>
          <p:cNvSpPr txBox="1"/>
          <p:nvPr/>
        </p:nvSpPr>
        <p:spPr>
          <a:xfrm>
            <a:off x="0" y="2471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Patient Age vs Health Rik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69FF6F0D-EBD8-9298-D463-29ADED1B4493}"/>
              </a:ext>
            </a:extLst>
          </p:cNvPr>
          <p:cNvSpPr/>
          <p:nvPr/>
        </p:nvSpPr>
        <p:spPr>
          <a:xfrm>
            <a:off x="4134255" y="3647872"/>
            <a:ext cx="599874" cy="32101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7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218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jothi periasamy</dc:creator>
  <cp:lastModifiedBy>Admin</cp:lastModifiedBy>
  <cp:revision>6</cp:revision>
  <dcterms:created xsi:type="dcterms:W3CDTF">2024-03-23T13:02:02Z</dcterms:created>
  <dcterms:modified xsi:type="dcterms:W3CDTF">2024-05-05T14:07:42Z</dcterms:modified>
</cp:coreProperties>
</file>