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Max of Appointment Fees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Sheet1!$A$2:$A$8</c:f>
              <c:strCache>
                <c:ptCount val="7"/>
                <c:pt idx="0">
                  <c:v>Neurology</c:v>
                </c:pt>
                <c:pt idx="1">
                  <c:v>Cardiology</c:v>
                </c:pt>
                <c:pt idx="2">
                  <c:v>Physiotherapy</c:v>
                </c:pt>
                <c:pt idx="3">
                  <c:v>Gastroenterology</c:v>
                </c:pt>
                <c:pt idx="4">
                  <c:v>Orthopedics</c:v>
                </c:pt>
                <c:pt idx="5">
                  <c:v>General Practice</c:v>
                </c:pt>
                <c:pt idx="6">
                  <c:v>Renal</c:v>
                </c:pt>
              </c:strCache>
            </c:strRef>
          </c:cat>
          <c:val>
            <c:numRef>
              <c:f>Sheet1!$B$2:$B$8</c:f>
              <c:numCache>
                <c:formatCode>"₹"#,##0_);[Red]\("₹"#,##0\)</c:formatCode>
                <c:ptCount val="7"/>
                <c:pt idx="0">
                  <c:v>1500</c:v>
                </c:pt>
                <c:pt idx="1">
                  <c:v>1200</c:v>
                </c:pt>
                <c:pt idx="2">
                  <c:v>1000</c:v>
                </c:pt>
                <c:pt idx="3">
                  <c:v>700</c:v>
                </c:pt>
                <c:pt idx="4">
                  <c:v>700</c:v>
                </c:pt>
                <c:pt idx="5">
                  <c:v>500</c:v>
                </c:pt>
                <c:pt idx="6">
                  <c:v>500</c:v>
                </c:pt>
              </c:numCache>
            </c:numRef>
          </c:val>
          <c:extLst>
            <c:ext xmlns:c16="http://schemas.microsoft.com/office/drawing/2014/chart" uri="{C3380CC4-5D6E-409C-BE32-E72D297353CC}">
              <c16:uniqueId val="{00000000-E24D-47D6-A3EB-8779698BFCAD}"/>
            </c:ext>
          </c:extLst>
        </c:ser>
        <c:dLbls>
          <c:dLblPos val="inEnd"/>
          <c:showLegendKey val="0"/>
          <c:showVal val="1"/>
          <c:showCatName val="0"/>
          <c:showSerName val="0"/>
          <c:showPercent val="0"/>
          <c:showBubbleSize val="0"/>
        </c:dLbls>
        <c:gapWidth val="65"/>
        <c:axId val="691301104"/>
        <c:axId val="694005584"/>
      </c:barChart>
      <c:catAx>
        <c:axId val="69130110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694005584"/>
        <c:crosses val="autoZero"/>
        <c:auto val="1"/>
        <c:lblAlgn val="ctr"/>
        <c:lblOffset val="100"/>
        <c:noMultiLvlLbl val="0"/>
      </c:catAx>
      <c:valAx>
        <c:axId val="694005584"/>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quot;₹&quot;#,##0_);[Red]\(&quot;₹&quot;#,##0\)" sourceLinked="1"/>
        <c:majorTickMark val="none"/>
        <c:minorTickMark val="none"/>
        <c:tickLblPos val="nextTo"/>
        <c:crossAx val="691301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Total Revenue</c:v>
                </c:pt>
              </c:strCache>
            </c:strRef>
          </c:tx>
          <c:dPt>
            <c:idx val="0"/>
            <c:bubble3D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p3d/>
            </c:spPr>
            <c:extLst>
              <c:ext xmlns:c16="http://schemas.microsoft.com/office/drawing/2014/chart" uri="{C3380CC4-5D6E-409C-BE32-E72D297353CC}">
                <c16:uniqueId val="{00000001-75BE-4BB5-B7D9-F9AC03674D8A}"/>
              </c:ext>
            </c:extLst>
          </c:dPt>
          <c:dPt>
            <c:idx val="1"/>
            <c:bubble3D val="0"/>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0800" dist="38100" dir="5400000" rotWithShape="0">
                  <a:srgbClr val="000000">
                    <a:alpha val="60000"/>
                  </a:srgbClr>
                </a:outerShdw>
              </a:effectLst>
              <a:sp3d/>
            </c:spPr>
            <c:extLst>
              <c:ext xmlns:c16="http://schemas.microsoft.com/office/drawing/2014/chart" uri="{C3380CC4-5D6E-409C-BE32-E72D297353CC}">
                <c16:uniqueId val="{00000003-75BE-4BB5-B7D9-F9AC03674D8A}"/>
              </c:ext>
            </c:extLst>
          </c:dPt>
          <c:dPt>
            <c:idx val="2"/>
            <c:bubble3D val="0"/>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0800" dist="38100" dir="5400000" rotWithShape="0">
                  <a:srgbClr val="000000">
                    <a:alpha val="60000"/>
                  </a:srgbClr>
                </a:outerShdw>
              </a:effectLst>
              <a:sp3d/>
            </c:spPr>
            <c:extLst>
              <c:ext xmlns:c16="http://schemas.microsoft.com/office/drawing/2014/chart" uri="{C3380CC4-5D6E-409C-BE32-E72D297353CC}">
                <c16:uniqueId val="{00000005-75BE-4BB5-B7D9-F9AC03674D8A}"/>
              </c:ext>
            </c:extLst>
          </c:dPt>
          <c:dPt>
            <c:idx val="3"/>
            <c:bubble3D val="0"/>
            <c:spPr>
              <a:gradFill rotWithShape="1">
                <a:gsLst>
                  <a:gs pos="0">
                    <a:schemeClr val="accent4">
                      <a:tint val="96000"/>
                      <a:lumMod val="104000"/>
                    </a:schemeClr>
                  </a:gs>
                  <a:gs pos="100000">
                    <a:schemeClr val="accent4">
                      <a:shade val="98000"/>
                      <a:lumMod val="94000"/>
                    </a:schemeClr>
                  </a:gs>
                </a:gsLst>
                <a:lin ang="5400000" scaled="0"/>
              </a:gradFill>
              <a:ln>
                <a:noFill/>
              </a:ln>
              <a:effectLst>
                <a:outerShdw blurRad="50800" dist="38100" dir="5400000" rotWithShape="0">
                  <a:srgbClr val="000000">
                    <a:alpha val="60000"/>
                  </a:srgbClr>
                </a:outerShdw>
              </a:effectLst>
              <a:sp3d/>
            </c:spPr>
            <c:extLst>
              <c:ext xmlns:c16="http://schemas.microsoft.com/office/drawing/2014/chart" uri="{C3380CC4-5D6E-409C-BE32-E72D297353CC}">
                <c16:uniqueId val="{00000007-75BE-4BB5-B7D9-F9AC03674D8A}"/>
              </c:ext>
            </c:extLst>
          </c:dPt>
          <c:dPt>
            <c:idx val="4"/>
            <c:bubble3D val="0"/>
            <c:spPr>
              <a:gradFill rotWithShape="1">
                <a:gsLst>
                  <a:gs pos="0">
                    <a:schemeClr val="accent5">
                      <a:tint val="96000"/>
                      <a:lumMod val="104000"/>
                    </a:schemeClr>
                  </a:gs>
                  <a:gs pos="100000">
                    <a:schemeClr val="accent5">
                      <a:shade val="98000"/>
                      <a:lumMod val="94000"/>
                    </a:schemeClr>
                  </a:gs>
                </a:gsLst>
                <a:lin ang="5400000" scaled="0"/>
              </a:gradFill>
              <a:ln>
                <a:noFill/>
              </a:ln>
              <a:effectLst>
                <a:outerShdw blurRad="50800" dist="38100" dir="5400000" rotWithShape="0">
                  <a:srgbClr val="000000">
                    <a:alpha val="60000"/>
                  </a:srgbClr>
                </a:outerShdw>
              </a:effectLst>
              <a:sp3d/>
            </c:spPr>
            <c:extLst>
              <c:ext xmlns:c16="http://schemas.microsoft.com/office/drawing/2014/chart" uri="{C3380CC4-5D6E-409C-BE32-E72D297353CC}">
                <c16:uniqueId val="{0000000B-75BE-4BB5-B7D9-F9AC03674D8A}"/>
              </c:ext>
            </c:extLst>
          </c:dPt>
          <c:dPt>
            <c:idx val="5"/>
            <c:bubble3D val="0"/>
            <c:spPr>
              <a:gradFill rotWithShape="1">
                <a:gsLst>
                  <a:gs pos="0">
                    <a:schemeClr val="accent6">
                      <a:tint val="96000"/>
                      <a:lumMod val="104000"/>
                    </a:schemeClr>
                  </a:gs>
                  <a:gs pos="100000">
                    <a:schemeClr val="accent6">
                      <a:shade val="98000"/>
                      <a:lumMod val="94000"/>
                    </a:schemeClr>
                  </a:gs>
                </a:gsLst>
                <a:lin ang="5400000" scaled="0"/>
              </a:gradFill>
              <a:ln>
                <a:noFill/>
              </a:ln>
              <a:effectLst>
                <a:outerShdw blurRad="50800" dist="38100" dir="5400000" rotWithShape="0">
                  <a:srgbClr val="000000">
                    <a:alpha val="60000"/>
                  </a:srgbClr>
                </a:outerShdw>
              </a:effectLst>
              <a:sp3d/>
            </c:spPr>
            <c:extLst>
              <c:ext xmlns:c16="http://schemas.microsoft.com/office/drawing/2014/chart" uri="{C3380CC4-5D6E-409C-BE32-E72D297353CC}">
                <c16:uniqueId val="{0000000A-75BE-4BB5-B7D9-F9AC03674D8A}"/>
              </c:ext>
            </c:extLst>
          </c:dPt>
          <c:dPt>
            <c:idx val="6"/>
            <c:bubble3D val="0"/>
            <c:spPr>
              <a:gradFill rotWithShape="1">
                <a:gsLst>
                  <a:gs pos="0">
                    <a:schemeClr val="accent1">
                      <a:lumMod val="60000"/>
                      <a:tint val="96000"/>
                      <a:lumMod val="104000"/>
                    </a:schemeClr>
                  </a:gs>
                  <a:gs pos="100000">
                    <a:schemeClr val="accent1">
                      <a:lumMod val="60000"/>
                      <a:shade val="98000"/>
                      <a:lumMod val="94000"/>
                    </a:schemeClr>
                  </a:gs>
                </a:gsLst>
                <a:lin ang="5400000" scaled="0"/>
              </a:gradFill>
              <a:ln>
                <a:noFill/>
              </a:ln>
              <a:effectLst>
                <a:outerShdw blurRad="50800" dist="38100" dir="5400000" rotWithShape="0">
                  <a:srgbClr val="000000">
                    <a:alpha val="60000"/>
                  </a:srgbClr>
                </a:outerShdw>
              </a:effectLst>
              <a:sp3d/>
            </c:spPr>
            <c:extLst>
              <c:ext xmlns:c16="http://schemas.microsoft.com/office/drawing/2014/chart" uri="{C3380CC4-5D6E-409C-BE32-E72D297353CC}">
                <c16:uniqueId val="{00000009-75BE-4BB5-B7D9-F9AC03674D8A}"/>
              </c:ext>
            </c:extLst>
          </c:dPt>
          <c:dLbls>
            <c:dLbl>
              <c:idx val="4"/>
              <c:layout>
                <c:manualLayout>
                  <c:x val="-0.14825054706945887"/>
                  <c:y val="1.466713893837112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75BE-4BB5-B7D9-F9AC03674D8A}"/>
                </c:ext>
              </c:extLst>
            </c:dLbl>
            <c:dLbl>
              <c:idx val="5"/>
              <c:layout>
                <c:manualLayout>
                  <c:x val="-2.3087671624088556E-2"/>
                  <c:y val="-5.992285818441581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A-75BE-4BB5-B7D9-F9AC03674D8A}"/>
                </c:ext>
              </c:extLst>
            </c:dLbl>
            <c:dLbl>
              <c:idx val="6"/>
              <c:layout>
                <c:manualLayout>
                  <c:x val="0.12191477828119512"/>
                  <c:y val="-1.930225918482899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75BE-4BB5-B7D9-F9AC03674D8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Sheet1!$A$2:$A$8</c:f>
              <c:strCache>
                <c:ptCount val="7"/>
                <c:pt idx="0">
                  <c:v>Orthopedics</c:v>
                </c:pt>
                <c:pt idx="1">
                  <c:v>General Practice</c:v>
                </c:pt>
                <c:pt idx="2">
                  <c:v>Neurology</c:v>
                </c:pt>
                <c:pt idx="3">
                  <c:v>Cardiology</c:v>
                </c:pt>
                <c:pt idx="4">
                  <c:v>Physiotherapy</c:v>
                </c:pt>
                <c:pt idx="5">
                  <c:v>Gastroenterology</c:v>
                </c:pt>
                <c:pt idx="6">
                  <c:v>Renal</c:v>
                </c:pt>
              </c:strCache>
            </c:strRef>
          </c:cat>
          <c:val>
            <c:numRef>
              <c:f>Sheet1!$B$2:$B$8</c:f>
              <c:numCache>
                <c:formatCode>"₹"#,##0.00_);[Red]\("₹"#,##0.00\)</c:formatCode>
                <c:ptCount val="7"/>
                <c:pt idx="0">
                  <c:v>172939773</c:v>
                </c:pt>
                <c:pt idx="1">
                  <c:v>164070816</c:v>
                </c:pt>
                <c:pt idx="2">
                  <c:v>72795752</c:v>
                </c:pt>
                <c:pt idx="3">
                  <c:v>68370250</c:v>
                </c:pt>
                <c:pt idx="4">
                  <c:v>16592824</c:v>
                </c:pt>
                <c:pt idx="5">
                  <c:v>9783335</c:v>
                </c:pt>
                <c:pt idx="6">
                  <c:v>4756367</c:v>
                </c:pt>
              </c:numCache>
            </c:numRef>
          </c:val>
          <c:extLst>
            <c:ext xmlns:c16="http://schemas.microsoft.com/office/drawing/2014/chart" uri="{C3380CC4-5D6E-409C-BE32-E72D297353CC}">
              <c16:uniqueId val="{00000008-75BE-4BB5-B7D9-F9AC03674D8A}"/>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Revenue</c:v>
                </c:pt>
              </c:strCache>
            </c:strRef>
          </c:tx>
          <c:spPr>
            <a:ln w="34925" cap="rnd">
              <a:solidFill>
                <a:schemeClr val="accent1"/>
              </a:solidFill>
              <a:round/>
            </a:ln>
            <a:effectLst>
              <a:outerShdw blurRad="508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Adult(20-64)</c:v>
                </c:pt>
                <c:pt idx="1">
                  <c:v>Senior(&gt;64)</c:v>
                </c:pt>
                <c:pt idx="2">
                  <c:v>Child(0-12)</c:v>
                </c:pt>
                <c:pt idx="3">
                  <c:v>Teenager(13-19)</c:v>
                </c:pt>
              </c:strCache>
            </c:strRef>
          </c:cat>
          <c:val>
            <c:numRef>
              <c:f>Sheet1!$B$2:$B$5</c:f>
              <c:numCache>
                <c:formatCode>"₹"#,##0.00_);[Red]\("₹"#,##0.00\)</c:formatCode>
                <c:ptCount val="4"/>
                <c:pt idx="0">
                  <c:v>290974321</c:v>
                </c:pt>
                <c:pt idx="1">
                  <c:v>88021881</c:v>
                </c:pt>
                <c:pt idx="2">
                  <c:v>80449458</c:v>
                </c:pt>
                <c:pt idx="3">
                  <c:v>49863457</c:v>
                </c:pt>
              </c:numCache>
            </c:numRef>
          </c:val>
          <c:smooth val="0"/>
          <c:extLst>
            <c:ext xmlns:c16="http://schemas.microsoft.com/office/drawing/2014/chart" uri="{C3380CC4-5D6E-409C-BE32-E72D297353CC}">
              <c16:uniqueId val="{00000000-D7A4-42AD-834C-75FC15F7A014}"/>
            </c:ext>
          </c:extLst>
        </c:ser>
        <c:dLbls>
          <c:dLblPos val="ctr"/>
          <c:showLegendKey val="0"/>
          <c:showVal val="1"/>
          <c:showCatName val="0"/>
          <c:showSerName val="0"/>
          <c:showPercent val="0"/>
          <c:showBubbleSize val="0"/>
        </c:dLbls>
        <c:smooth val="0"/>
        <c:axId val="816814480"/>
        <c:axId val="442034080"/>
      </c:lineChart>
      <c:catAx>
        <c:axId val="81681448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2034080"/>
        <c:crosses val="autoZero"/>
        <c:auto val="1"/>
        <c:lblAlgn val="ctr"/>
        <c:lblOffset val="100"/>
        <c:noMultiLvlLbl val="0"/>
      </c:catAx>
      <c:valAx>
        <c:axId val="442034080"/>
        <c:scaling>
          <c:orientation val="minMax"/>
        </c:scaling>
        <c:delete val="1"/>
        <c:axPos val="l"/>
        <c:majorGridlines>
          <c:spPr>
            <a:ln w="9525" cap="flat" cmpd="sng" algn="ctr">
              <a:solidFill>
                <a:schemeClr val="lt1">
                  <a:lumMod val="95000"/>
                  <a:alpha val="10000"/>
                </a:schemeClr>
              </a:solidFill>
              <a:round/>
            </a:ln>
            <a:effectLst/>
          </c:spPr>
        </c:majorGridlines>
        <c:numFmt formatCode="&quot;₹&quot;#,##0.00_);[Red]\(&quot;₹&quot;#,##0.00\)" sourceLinked="1"/>
        <c:majorTickMark val="none"/>
        <c:minorTickMark val="none"/>
        <c:tickLblPos val="nextTo"/>
        <c:crossAx val="816814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Total No of Patient</c:v>
                </c:pt>
              </c:strCache>
            </c:strRef>
          </c:tx>
          <c:spPr>
            <a:ln w="34925" cap="rnd">
              <a:solidFill>
                <a:schemeClr val="lt1"/>
              </a:solidFill>
              <a:round/>
            </a:ln>
            <a:effectLst>
              <a:outerShdw dist="25400" dir="2700000" algn="tl" rotWithShape="0">
                <a:schemeClr val="accent1"/>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513</c:v>
                </c:pt>
                <c:pt idx="1">
                  <c:v>431</c:v>
                </c:pt>
                <c:pt idx="2">
                  <c:v>506</c:v>
                </c:pt>
                <c:pt idx="3">
                  <c:v>948</c:v>
                </c:pt>
                <c:pt idx="4">
                  <c:v>999</c:v>
                </c:pt>
                <c:pt idx="5">
                  <c:v>991</c:v>
                </c:pt>
                <c:pt idx="6">
                  <c:v>952</c:v>
                </c:pt>
                <c:pt idx="7">
                  <c:v>1024</c:v>
                </c:pt>
                <c:pt idx="8">
                  <c:v>935</c:v>
                </c:pt>
                <c:pt idx="9">
                  <c:v>964</c:v>
                </c:pt>
                <c:pt idx="10">
                  <c:v>464</c:v>
                </c:pt>
                <c:pt idx="11">
                  <c:v>489</c:v>
                </c:pt>
              </c:numCache>
            </c:numRef>
          </c:val>
          <c:smooth val="0"/>
          <c:extLst>
            <c:ext xmlns:c16="http://schemas.microsoft.com/office/drawing/2014/chart" uri="{C3380CC4-5D6E-409C-BE32-E72D297353CC}">
              <c16:uniqueId val="{00000000-EF6C-43B0-9C17-8DF8A5048108}"/>
            </c:ext>
          </c:extLst>
        </c:ser>
        <c:ser>
          <c:idx val="1"/>
          <c:order val="1"/>
          <c:tx>
            <c:strRef>
              <c:f>Sheet1!$C$1</c:f>
              <c:strCache>
                <c:ptCount val="1"/>
                <c:pt idx="0">
                  <c:v>Column1</c:v>
                </c:pt>
              </c:strCache>
            </c:strRef>
          </c:tx>
          <c:spPr>
            <a:ln w="34925" cap="rnd">
              <a:solidFill>
                <a:schemeClr val="lt1"/>
              </a:solidFill>
              <a:round/>
            </a:ln>
            <a:effectLst>
              <a:outerShdw dist="25400" dir="2700000" algn="tl" rotWithShape="0">
                <a:schemeClr val="accent2"/>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numCache>
            </c:numRef>
          </c:val>
          <c:smooth val="0"/>
          <c:extLst>
            <c:ext xmlns:c16="http://schemas.microsoft.com/office/drawing/2014/chart" uri="{C3380CC4-5D6E-409C-BE32-E72D297353CC}">
              <c16:uniqueId val="{00000003-EF6C-43B0-9C17-8DF8A5048108}"/>
            </c:ext>
          </c:extLst>
        </c:ser>
        <c:dLbls>
          <c:dLblPos val="t"/>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565306160"/>
        <c:axId val="694492928"/>
      </c:lineChart>
      <c:catAx>
        <c:axId val="565306160"/>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694492928"/>
        <c:crosses val="autoZero"/>
        <c:auto val="1"/>
        <c:lblAlgn val="ctr"/>
        <c:lblOffset val="100"/>
        <c:noMultiLvlLbl val="0"/>
      </c:catAx>
      <c:valAx>
        <c:axId val="694492928"/>
        <c:scaling>
          <c:orientation val="minMax"/>
        </c:scaling>
        <c:delete val="1"/>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crossAx val="565306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07A28C-F273-4C2B-AF5E-9D3425680CE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164533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7A28C-F273-4C2B-AF5E-9D3425680CE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224797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7A28C-F273-4C2B-AF5E-9D3425680CE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A53B8A-ADC3-48D1-91F8-F7C6629E4E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3763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07A28C-F273-4C2B-AF5E-9D3425680CE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230312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07A28C-F273-4C2B-AF5E-9D3425680CE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A53B8A-ADC3-48D1-91F8-F7C6629E4E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6088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07A28C-F273-4C2B-AF5E-9D3425680CE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1709873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7A28C-F273-4C2B-AF5E-9D3425680CE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3609966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7A28C-F273-4C2B-AF5E-9D3425680CE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36822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7A28C-F273-4C2B-AF5E-9D3425680CE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183440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7A28C-F273-4C2B-AF5E-9D3425680CE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107993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7A28C-F273-4C2B-AF5E-9D3425680CE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312758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07A28C-F273-4C2B-AF5E-9D3425680CE2}"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59966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07A28C-F273-4C2B-AF5E-9D3425680CE2}"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198149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7A28C-F273-4C2B-AF5E-9D3425680CE2}"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39223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07A28C-F273-4C2B-AF5E-9D3425680CE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279061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07A28C-F273-4C2B-AF5E-9D3425680CE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A53B8A-ADC3-48D1-91F8-F7C6629E4EBB}" type="slidenum">
              <a:rPr lang="en-IN" smtClean="0"/>
              <a:t>‹#›</a:t>
            </a:fld>
            <a:endParaRPr lang="en-IN"/>
          </a:p>
        </p:txBody>
      </p:sp>
    </p:spTree>
    <p:extLst>
      <p:ext uri="{BB962C8B-B14F-4D97-AF65-F5344CB8AC3E}">
        <p14:creationId xmlns:p14="http://schemas.microsoft.com/office/powerpoint/2010/main" val="25591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07A28C-F273-4C2B-AF5E-9D3425680CE2}" type="datetimeFigureOut">
              <a:rPr lang="en-IN" smtClean="0"/>
              <a:t>29-02-2024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A53B8A-ADC3-48D1-91F8-F7C6629E4EBB}" type="slidenum">
              <a:rPr lang="en-IN" smtClean="0"/>
              <a:t>‹#›</a:t>
            </a:fld>
            <a:endParaRPr lang="en-IN"/>
          </a:p>
        </p:txBody>
      </p:sp>
    </p:spTree>
    <p:extLst>
      <p:ext uri="{BB962C8B-B14F-4D97-AF65-F5344CB8AC3E}">
        <p14:creationId xmlns:p14="http://schemas.microsoft.com/office/powerpoint/2010/main" val="40613604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4978-1A91-3128-E48B-703C7375C759}"/>
              </a:ext>
            </a:extLst>
          </p:cNvPr>
          <p:cNvSpPr>
            <a:spLocks noGrp="1"/>
          </p:cNvSpPr>
          <p:nvPr>
            <p:ph type="ctrTitle"/>
          </p:nvPr>
        </p:nvSpPr>
        <p:spPr/>
        <p:txBody>
          <a:bodyPr/>
          <a:lstStyle/>
          <a:p>
            <a:r>
              <a:rPr lang="en-IN" dirty="0"/>
              <a:t>Columbia Asia Hospital</a:t>
            </a:r>
          </a:p>
        </p:txBody>
      </p:sp>
      <p:sp>
        <p:nvSpPr>
          <p:cNvPr id="3" name="Subtitle 2">
            <a:extLst>
              <a:ext uri="{FF2B5EF4-FFF2-40B4-BE49-F238E27FC236}">
                <a16:creationId xmlns:a16="http://schemas.microsoft.com/office/drawing/2014/main" id="{32483B1A-5107-767A-5807-AE20E8FA8041}"/>
              </a:ext>
            </a:extLst>
          </p:cNvPr>
          <p:cNvSpPr>
            <a:spLocks noGrp="1"/>
          </p:cNvSpPr>
          <p:nvPr>
            <p:ph type="subTitle" idx="1"/>
          </p:nvPr>
        </p:nvSpPr>
        <p:spPr/>
        <p:txBody>
          <a:bodyPr/>
          <a:lstStyle/>
          <a:p>
            <a:r>
              <a:rPr lang="en-IN"/>
              <a:t>Prateek Thakur</a:t>
            </a:r>
            <a:endParaRPr lang="en-IN" dirty="0"/>
          </a:p>
        </p:txBody>
      </p:sp>
    </p:spTree>
    <p:extLst>
      <p:ext uri="{BB962C8B-B14F-4D97-AF65-F5344CB8AC3E}">
        <p14:creationId xmlns:p14="http://schemas.microsoft.com/office/powerpoint/2010/main" val="3110739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7BFB-768A-B43E-AD12-443B30937860}"/>
              </a:ext>
            </a:extLst>
          </p:cNvPr>
          <p:cNvSpPr>
            <a:spLocks noGrp="1"/>
          </p:cNvSpPr>
          <p:nvPr>
            <p:ph type="title"/>
          </p:nvPr>
        </p:nvSpPr>
        <p:spPr/>
        <p:txBody>
          <a:bodyPr/>
          <a:lstStyle/>
          <a:p>
            <a:r>
              <a:rPr lang="en-IN" dirty="0"/>
              <a:t>Strategies for patient discount</a:t>
            </a:r>
          </a:p>
        </p:txBody>
      </p:sp>
      <p:sp>
        <p:nvSpPr>
          <p:cNvPr id="3" name="Content Placeholder 2">
            <a:extLst>
              <a:ext uri="{FF2B5EF4-FFF2-40B4-BE49-F238E27FC236}">
                <a16:creationId xmlns:a16="http://schemas.microsoft.com/office/drawing/2014/main" id="{6849669C-6209-3812-EA9B-86834F58F7CE}"/>
              </a:ext>
            </a:extLst>
          </p:cNvPr>
          <p:cNvSpPr>
            <a:spLocks noGrp="1"/>
          </p:cNvSpPr>
          <p:nvPr>
            <p:ph idx="1"/>
          </p:nvPr>
        </p:nvSpPr>
        <p:spPr/>
        <p:txBody>
          <a:bodyPr/>
          <a:lstStyle/>
          <a:p>
            <a:pPr algn="l"/>
            <a:r>
              <a:rPr lang="en-US" sz="1800" b="0" i="0" u="none" strike="noStrike" baseline="0" dirty="0"/>
              <a:t>Taking into account that patients of the White race, aged between 20 and 64 years, are the most frequent visitors, it might be beneficial to contemplate providing discounts or loyalty programs for these patients. Such initiatives can contribute to improved patient retention and satisfaction.</a:t>
            </a:r>
          </a:p>
          <a:p>
            <a:pPr algn="l"/>
            <a:r>
              <a:rPr lang="en-US" sz="1800" b="0" i="0" u="none" strike="noStrike" baseline="0" dirty="0"/>
              <a:t>As an alternative approach, the hospital could consider implementing periodic discounts or promotions, particularly during specific seasons or months, such as from January to March and November to December. This seasonal strategy has the potential to attract more patients and boost engagement during these months.</a:t>
            </a:r>
            <a:endParaRPr lang="en-IN" dirty="0"/>
          </a:p>
        </p:txBody>
      </p:sp>
    </p:spTree>
    <p:extLst>
      <p:ext uri="{BB962C8B-B14F-4D97-AF65-F5344CB8AC3E}">
        <p14:creationId xmlns:p14="http://schemas.microsoft.com/office/powerpoint/2010/main" val="260310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BFDE-1C97-965B-F62B-CC400002FCE9}"/>
              </a:ext>
            </a:extLst>
          </p:cNvPr>
          <p:cNvSpPr>
            <a:spLocks noGrp="1"/>
          </p:cNvSpPr>
          <p:nvPr>
            <p:ph type="title"/>
          </p:nvPr>
        </p:nvSpPr>
        <p:spPr/>
        <p:txBody>
          <a:bodyPr/>
          <a:lstStyle/>
          <a:p>
            <a:r>
              <a:rPr lang="en-IN" dirty="0"/>
              <a:t>Strategies to Provide Discounts to the Patients</a:t>
            </a:r>
          </a:p>
        </p:txBody>
      </p:sp>
      <p:sp>
        <p:nvSpPr>
          <p:cNvPr id="3" name="Content Placeholder 2">
            <a:extLst>
              <a:ext uri="{FF2B5EF4-FFF2-40B4-BE49-F238E27FC236}">
                <a16:creationId xmlns:a16="http://schemas.microsoft.com/office/drawing/2014/main" id="{F7F0864E-71B9-8B8D-3DB2-56EBB8AC8FC8}"/>
              </a:ext>
            </a:extLst>
          </p:cNvPr>
          <p:cNvSpPr>
            <a:spLocks noGrp="1"/>
          </p:cNvSpPr>
          <p:nvPr>
            <p:ph idx="1"/>
          </p:nvPr>
        </p:nvSpPr>
        <p:spPr/>
        <p:txBody>
          <a:bodyPr>
            <a:normAutofit/>
          </a:bodyPr>
          <a:lstStyle/>
          <a:p>
            <a:pPr algn="l"/>
            <a:r>
              <a:rPr lang="en-US" sz="1800" b="0" i="0" u="none" strike="noStrike" baseline="0" dirty="0">
                <a:solidFill>
                  <a:srgbClr val="000000"/>
                </a:solidFill>
              </a:rPr>
              <a:t>Below are few strategies to provide the discounts to the patients:</a:t>
            </a:r>
          </a:p>
          <a:p>
            <a:pPr lvl="1"/>
            <a:r>
              <a:rPr lang="en-US" b="0" i="0" u="none" strike="noStrike" baseline="0" dirty="0">
                <a:solidFill>
                  <a:srgbClr val="000000"/>
                </a:solidFill>
              </a:rPr>
              <a:t>Offer discounts to patients who settle their bills promptly or within a specified time frame. This can encourage timely payments and improve </a:t>
            </a:r>
            <a:r>
              <a:rPr lang="en-IN" b="0" i="0" u="none" strike="noStrike" baseline="0" dirty="0">
                <a:solidFill>
                  <a:srgbClr val="000000"/>
                </a:solidFill>
              </a:rPr>
              <a:t>cash flow.</a:t>
            </a:r>
          </a:p>
          <a:p>
            <a:pPr lvl="1"/>
            <a:r>
              <a:rPr lang="en-US" b="0" i="0" u="none" strike="noStrike" baseline="0" dirty="0">
                <a:solidFill>
                  <a:srgbClr val="000000"/>
                </a:solidFill>
              </a:rPr>
              <a:t>Introduce bundled packages for specific services or treatments at a discounted rate. This provides value to patients and encourages them to </a:t>
            </a:r>
            <a:r>
              <a:rPr lang="en-IN" b="0" i="0" u="none" strike="noStrike" baseline="0" dirty="0">
                <a:solidFill>
                  <a:srgbClr val="000000"/>
                </a:solidFill>
              </a:rPr>
              <a:t>Columbia Asia Hospital Data Analysis choose comprehensive care options.</a:t>
            </a:r>
          </a:p>
          <a:p>
            <a:pPr lvl="1"/>
            <a:r>
              <a:rPr lang="en-US" b="0" i="0" u="none" strike="noStrike" baseline="0" dirty="0">
                <a:solidFill>
                  <a:srgbClr val="000000"/>
                </a:solidFill>
              </a:rPr>
              <a:t>Consider offering discounts or loyalty programs for patients who frequently visit the hospital. This can enhance patient retention and </a:t>
            </a:r>
            <a:r>
              <a:rPr lang="en-IN" b="0" i="0" u="none" strike="noStrike" baseline="0" dirty="0">
                <a:solidFill>
                  <a:srgbClr val="000000"/>
                </a:solidFill>
              </a:rPr>
              <a:t>satisfaction.</a:t>
            </a:r>
          </a:p>
          <a:p>
            <a:pPr lvl="1"/>
            <a:r>
              <a:rPr lang="en-US" b="0" i="0" u="none" strike="noStrike" baseline="0" dirty="0">
                <a:solidFill>
                  <a:srgbClr val="000000"/>
                </a:solidFill>
              </a:rPr>
              <a:t>Provide special discounts for senior citizens, acknowledging their healthcare needs and promoting loyalty among this demographic.</a:t>
            </a:r>
          </a:p>
          <a:p>
            <a:pPr lvl="1"/>
            <a:r>
              <a:rPr lang="en-US" b="0" i="0" u="none" strike="noStrike" baseline="0" dirty="0">
                <a:solidFill>
                  <a:srgbClr val="000000"/>
                </a:solidFill>
              </a:rPr>
              <a:t>Create a referral program where existing patients who refer new patients receive discounts on future services. This can help in patient acquisition </a:t>
            </a:r>
            <a:r>
              <a:rPr lang="en-IN" b="0" i="0" u="none" strike="noStrike" baseline="0" dirty="0">
                <a:solidFill>
                  <a:srgbClr val="000000"/>
                </a:solidFill>
              </a:rPr>
              <a:t>and retention.</a:t>
            </a:r>
            <a:endParaRPr lang="en-IN" dirty="0"/>
          </a:p>
        </p:txBody>
      </p:sp>
    </p:spTree>
    <p:extLst>
      <p:ext uri="{BB962C8B-B14F-4D97-AF65-F5344CB8AC3E}">
        <p14:creationId xmlns:p14="http://schemas.microsoft.com/office/powerpoint/2010/main" val="4215683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A99C5E-D1DB-CC29-E2D2-8A516313AC88}"/>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88758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C63E-FFEE-9369-B62B-F257EC34A43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908D17F-BE14-D205-F50E-E4D01156DF13}"/>
              </a:ext>
            </a:extLst>
          </p:cNvPr>
          <p:cNvSpPr>
            <a:spLocks noGrp="1"/>
          </p:cNvSpPr>
          <p:nvPr>
            <p:ph idx="1"/>
          </p:nvPr>
        </p:nvSpPr>
        <p:spPr/>
        <p:txBody>
          <a:bodyPr/>
          <a:lstStyle/>
          <a:p>
            <a:r>
              <a:rPr lang="en-IN" dirty="0"/>
              <a:t>Assess the Hospital Revenue generation</a:t>
            </a:r>
          </a:p>
          <a:p>
            <a:r>
              <a:rPr lang="en-IN" dirty="0"/>
              <a:t>Insights about the suitable departments for new hires</a:t>
            </a:r>
          </a:p>
          <a:p>
            <a:r>
              <a:rPr lang="en-IN" dirty="0"/>
              <a:t>Strategies suggestions for patient discounts</a:t>
            </a:r>
          </a:p>
          <a:p>
            <a:pPr marL="0" indent="0">
              <a:buNone/>
            </a:pPr>
            <a:endParaRPr lang="en-IN" dirty="0"/>
          </a:p>
        </p:txBody>
      </p:sp>
    </p:spTree>
    <p:extLst>
      <p:ext uri="{BB962C8B-B14F-4D97-AF65-F5344CB8AC3E}">
        <p14:creationId xmlns:p14="http://schemas.microsoft.com/office/powerpoint/2010/main" val="259009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615E-F6B8-4011-D5C9-9197BAF4423D}"/>
              </a:ext>
            </a:extLst>
          </p:cNvPr>
          <p:cNvSpPr>
            <a:spLocks noGrp="1"/>
          </p:cNvSpPr>
          <p:nvPr>
            <p:ph type="title"/>
          </p:nvPr>
        </p:nvSpPr>
        <p:spPr/>
        <p:txBody>
          <a:bodyPr/>
          <a:lstStyle/>
          <a:p>
            <a:r>
              <a:rPr lang="en-IN" dirty="0"/>
              <a:t>Hospital Revenue Generation</a:t>
            </a:r>
          </a:p>
        </p:txBody>
      </p:sp>
      <p:sp>
        <p:nvSpPr>
          <p:cNvPr id="3" name="Content Placeholder 2">
            <a:extLst>
              <a:ext uri="{FF2B5EF4-FFF2-40B4-BE49-F238E27FC236}">
                <a16:creationId xmlns:a16="http://schemas.microsoft.com/office/drawing/2014/main" id="{50A33B64-4E28-795E-E46B-10C008DEBB5E}"/>
              </a:ext>
            </a:extLst>
          </p:cNvPr>
          <p:cNvSpPr>
            <a:spLocks noGrp="1"/>
          </p:cNvSpPr>
          <p:nvPr>
            <p:ph idx="1"/>
          </p:nvPr>
        </p:nvSpPr>
        <p:spPr>
          <a:xfrm>
            <a:off x="2589212" y="2133600"/>
            <a:ext cx="8915400" cy="3911600"/>
          </a:xfrm>
        </p:spPr>
        <p:txBody>
          <a:bodyPr>
            <a:normAutofit lnSpcReduction="10000"/>
          </a:bodyPr>
          <a:lstStyle/>
          <a:p>
            <a:r>
              <a:rPr lang="en-IN" dirty="0"/>
              <a:t>Currently the hospital has following department :</a:t>
            </a:r>
          </a:p>
          <a:p>
            <a:pPr lvl="1"/>
            <a:r>
              <a:rPr lang="en-IN" dirty="0"/>
              <a:t>General Practice</a:t>
            </a:r>
          </a:p>
          <a:p>
            <a:pPr lvl="1"/>
            <a:r>
              <a:rPr lang="en-IN" dirty="0"/>
              <a:t>Orthopaedics</a:t>
            </a:r>
          </a:p>
          <a:p>
            <a:pPr lvl="1"/>
            <a:r>
              <a:rPr lang="en-IN" dirty="0"/>
              <a:t>Physiotherapy</a:t>
            </a:r>
          </a:p>
          <a:p>
            <a:pPr lvl="1"/>
            <a:r>
              <a:rPr lang="en-IN" dirty="0"/>
              <a:t>Cardiology</a:t>
            </a:r>
          </a:p>
          <a:p>
            <a:pPr lvl="1"/>
            <a:r>
              <a:rPr lang="en-IN" dirty="0"/>
              <a:t>Neurology</a:t>
            </a:r>
          </a:p>
          <a:p>
            <a:pPr lvl="1"/>
            <a:r>
              <a:rPr lang="en-IN" dirty="0"/>
              <a:t>Gastroenterology</a:t>
            </a:r>
          </a:p>
          <a:p>
            <a:pPr lvl="1"/>
            <a:r>
              <a:rPr lang="en-IN" dirty="0"/>
              <a:t>Renal</a:t>
            </a:r>
          </a:p>
          <a:p>
            <a:r>
              <a:rPr lang="en-IN" dirty="0"/>
              <a:t>The Hospital has 22 doctors attending patients among all the department.</a:t>
            </a:r>
          </a:p>
          <a:p>
            <a:r>
              <a:rPr lang="en-IN" dirty="0"/>
              <a:t>The Hospital with 9216 number of patients visits and average satisfaction score of 5.03 has generated the revenue of INR 509.31 Millions.</a:t>
            </a:r>
          </a:p>
        </p:txBody>
      </p:sp>
    </p:spTree>
    <p:extLst>
      <p:ext uri="{BB962C8B-B14F-4D97-AF65-F5344CB8AC3E}">
        <p14:creationId xmlns:p14="http://schemas.microsoft.com/office/powerpoint/2010/main" val="17789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B327-E884-F64C-B75D-DB52E100E542}"/>
              </a:ext>
            </a:extLst>
          </p:cNvPr>
          <p:cNvSpPr>
            <a:spLocks noGrp="1"/>
          </p:cNvSpPr>
          <p:nvPr>
            <p:ph type="title"/>
          </p:nvPr>
        </p:nvSpPr>
        <p:spPr/>
        <p:txBody>
          <a:bodyPr/>
          <a:lstStyle/>
          <a:p>
            <a:r>
              <a:rPr lang="en-IN" dirty="0"/>
              <a:t>Insights about Departments</a:t>
            </a:r>
          </a:p>
        </p:txBody>
      </p:sp>
      <p:sp>
        <p:nvSpPr>
          <p:cNvPr id="3" name="Content Placeholder 2">
            <a:extLst>
              <a:ext uri="{FF2B5EF4-FFF2-40B4-BE49-F238E27FC236}">
                <a16:creationId xmlns:a16="http://schemas.microsoft.com/office/drawing/2014/main" id="{34167439-1298-2190-40C7-9B62E628404E}"/>
              </a:ext>
            </a:extLst>
          </p:cNvPr>
          <p:cNvSpPr>
            <a:spLocks noGrp="1"/>
          </p:cNvSpPr>
          <p:nvPr>
            <p:ph idx="1"/>
          </p:nvPr>
        </p:nvSpPr>
        <p:spPr/>
        <p:txBody>
          <a:bodyPr/>
          <a:lstStyle/>
          <a:p>
            <a:r>
              <a:rPr lang="en-US" b="0" i="0" dirty="0">
                <a:solidFill>
                  <a:srgbClr val="252423"/>
                </a:solidFill>
                <a:effectLst/>
              </a:rPr>
              <a:t>Max of Appointment Fees was highest for Neurology at ₹ 1,500, followed by Cardiology and Physiotherapy.</a:t>
            </a:r>
          </a:p>
          <a:p>
            <a:endParaRPr lang="en-IN" dirty="0"/>
          </a:p>
        </p:txBody>
      </p:sp>
      <p:graphicFrame>
        <p:nvGraphicFramePr>
          <p:cNvPr id="16" name="Chart 15">
            <a:extLst>
              <a:ext uri="{FF2B5EF4-FFF2-40B4-BE49-F238E27FC236}">
                <a16:creationId xmlns:a16="http://schemas.microsoft.com/office/drawing/2014/main" id="{7C62FAB3-3207-1559-E01B-B39461C88C98}"/>
              </a:ext>
            </a:extLst>
          </p:cNvPr>
          <p:cNvGraphicFramePr/>
          <p:nvPr>
            <p:extLst>
              <p:ext uri="{D42A27DB-BD31-4B8C-83A1-F6EECF244321}">
                <p14:modId xmlns:p14="http://schemas.microsoft.com/office/powerpoint/2010/main" val="1754588612"/>
              </p:ext>
            </p:extLst>
          </p:nvPr>
        </p:nvGraphicFramePr>
        <p:xfrm>
          <a:off x="3852334" y="3191933"/>
          <a:ext cx="5681133" cy="27192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946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4D49-C93D-67B5-8DB0-1ACBF8E7E883}"/>
              </a:ext>
            </a:extLst>
          </p:cNvPr>
          <p:cNvSpPr>
            <a:spLocks noGrp="1"/>
          </p:cNvSpPr>
          <p:nvPr>
            <p:ph type="title"/>
          </p:nvPr>
        </p:nvSpPr>
        <p:spPr/>
        <p:txBody>
          <a:bodyPr/>
          <a:lstStyle/>
          <a:p>
            <a:r>
              <a:rPr lang="en-IN" dirty="0"/>
              <a:t>Insights about Departments</a:t>
            </a:r>
          </a:p>
        </p:txBody>
      </p:sp>
      <p:sp>
        <p:nvSpPr>
          <p:cNvPr id="3" name="Content Placeholder 2">
            <a:extLst>
              <a:ext uri="{FF2B5EF4-FFF2-40B4-BE49-F238E27FC236}">
                <a16:creationId xmlns:a16="http://schemas.microsoft.com/office/drawing/2014/main" id="{6E970388-EA0C-DA14-B27F-5F9E5AB998A1}"/>
              </a:ext>
            </a:extLst>
          </p:cNvPr>
          <p:cNvSpPr>
            <a:spLocks noGrp="1"/>
          </p:cNvSpPr>
          <p:nvPr>
            <p:ph idx="1"/>
          </p:nvPr>
        </p:nvSpPr>
        <p:spPr/>
        <p:txBody>
          <a:bodyPr/>
          <a:lstStyle/>
          <a:p>
            <a:pPr algn="l"/>
            <a:r>
              <a:rPr lang="en-US" sz="1800" b="0" i="0" u="none" strike="noStrike" baseline="0" dirty="0"/>
              <a:t>In general, the maximum wait time for patients is 60 minutes across all</a:t>
            </a:r>
          </a:p>
          <a:p>
            <a:pPr marL="0" indent="0" algn="l">
              <a:buNone/>
            </a:pPr>
            <a:r>
              <a:rPr lang="en-US" sz="1800" b="0" i="0" u="none" strike="noStrike" baseline="0" dirty="0"/>
              <a:t>departments. On average, patients experience a waiting time of 37 minutes in</a:t>
            </a:r>
          </a:p>
          <a:p>
            <a:pPr marL="0" indent="0" algn="l">
              <a:buNone/>
            </a:pPr>
            <a:r>
              <a:rPr lang="en-US" sz="1800" b="0" i="0" u="none" strike="noStrike" baseline="0" dirty="0"/>
              <a:t>Neurology department, which is notably high compared to other departments.</a:t>
            </a:r>
          </a:p>
          <a:p>
            <a:pPr marL="0" indent="0" algn="l">
              <a:buNone/>
            </a:pPr>
            <a:endParaRPr lang="en-IN" dirty="0"/>
          </a:p>
        </p:txBody>
      </p:sp>
      <p:graphicFrame>
        <p:nvGraphicFramePr>
          <p:cNvPr id="4" name="Table 3">
            <a:extLst>
              <a:ext uri="{FF2B5EF4-FFF2-40B4-BE49-F238E27FC236}">
                <a16:creationId xmlns:a16="http://schemas.microsoft.com/office/drawing/2014/main" id="{CC6D86C8-FD24-945C-3811-5B649E6F1168}"/>
              </a:ext>
            </a:extLst>
          </p:cNvPr>
          <p:cNvGraphicFramePr>
            <a:graphicFrameLocks noGrp="1"/>
          </p:cNvGraphicFramePr>
          <p:nvPr>
            <p:extLst>
              <p:ext uri="{D42A27DB-BD31-4B8C-83A1-F6EECF244321}">
                <p14:modId xmlns:p14="http://schemas.microsoft.com/office/powerpoint/2010/main" val="3071857354"/>
              </p:ext>
            </p:extLst>
          </p:nvPr>
        </p:nvGraphicFramePr>
        <p:xfrm>
          <a:off x="2844800" y="3674533"/>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06863860"/>
                    </a:ext>
                  </a:extLst>
                </a:gridCol>
                <a:gridCol w="2032000">
                  <a:extLst>
                    <a:ext uri="{9D8B030D-6E8A-4147-A177-3AD203B41FA5}">
                      <a16:colId xmlns:a16="http://schemas.microsoft.com/office/drawing/2014/main" val="2463528548"/>
                    </a:ext>
                  </a:extLst>
                </a:gridCol>
                <a:gridCol w="2032000">
                  <a:extLst>
                    <a:ext uri="{9D8B030D-6E8A-4147-A177-3AD203B41FA5}">
                      <a16:colId xmlns:a16="http://schemas.microsoft.com/office/drawing/2014/main" val="137083505"/>
                    </a:ext>
                  </a:extLst>
                </a:gridCol>
                <a:gridCol w="2032000">
                  <a:extLst>
                    <a:ext uri="{9D8B030D-6E8A-4147-A177-3AD203B41FA5}">
                      <a16:colId xmlns:a16="http://schemas.microsoft.com/office/drawing/2014/main" val="2372609758"/>
                    </a:ext>
                  </a:extLst>
                </a:gridCol>
              </a:tblGrid>
              <a:tr h="370840">
                <a:tc>
                  <a:txBody>
                    <a:bodyPr/>
                    <a:lstStyle/>
                    <a:p>
                      <a:pPr algn="ctr" fontAlgn="b"/>
                      <a:r>
                        <a:rPr lang="en-IN" sz="1100" b="1" i="0" u="none" strike="noStrike" dirty="0">
                          <a:solidFill>
                            <a:schemeClr val="bg1"/>
                          </a:solidFill>
                          <a:effectLst/>
                          <a:latin typeface="Calibri" panose="020F0502020204030204" pitchFamily="34" charset="0"/>
                        </a:rPr>
                        <a:t>Department</a:t>
                      </a:r>
                    </a:p>
                  </a:txBody>
                  <a:tcPr marL="9525" marR="9525" marT="9525" marB="0" anchor="ctr"/>
                </a:tc>
                <a:tc>
                  <a:txBody>
                    <a:bodyPr/>
                    <a:lstStyle/>
                    <a:p>
                      <a:pPr algn="ctr" fontAlgn="b"/>
                      <a:r>
                        <a:rPr lang="en-US" sz="1100" b="1" i="0" u="none" strike="noStrike" dirty="0">
                          <a:solidFill>
                            <a:schemeClr val="bg1"/>
                          </a:solidFill>
                          <a:effectLst/>
                          <a:latin typeface="Calibri" panose="020F0502020204030204" pitchFamily="34" charset="0"/>
                        </a:rPr>
                        <a:t>Average Wait time(in min)</a:t>
                      </a:r>
                    </a:p>
                  </a:txBody>
                  <a:tcPr marL="9525" marR="9525" marT="9525" marB="0" anchor="ctr"/>
                </a:tc>
                <a:tc>
                  <a:txBody>
                    <a:bodyPr/>
                    <a:lstStyle/>
                    <a:p>
                      <a:pPr algn="ctr" fontAlgn="b"/>
                      <a:r>
                        <a:rPr lang="en-IN" sz="1100" b="1" i="0" u="none" strike="noStrike" dirty="0">
                          <a:solidFill>
                            <a:schemeClr val="bg1"/>
                          </a:solidFill>
                          <a:effectLst/>
                          <a:latin typeface="Calibri" panose="020F0502020204030204" pitchFamily="34" charset="0"/>
                        </a:rPr>
                        <a:t>Min of Patient Wait time</a:t>
                      </a:r>
                    </a:p>
                  </a:txBody>
                  <a:tcPr marL="9525" marR="9525" marT="9525" marB="0" anchor="ctr"/>
                </a:tc>
                <a:tc>
                  <a:txBody>
                    <a:bodyPr/>
                    <a:lstStyle/>
                    <a:p>
                      <a:pPr algn="ctr" fontAlgn="b"/>
                      <a:r>
                        <a:rPr lang="en-IN" sz="1100" b="1" i="0" u="none" strike="noStrike" dirty="0">
                          <a:solidFill>
                            <a:schemeClr val="bg1"/>
                          </a:solidFill>
                          <a:effectLst/>
                          <a:latin typeface="Calibri" panose="020F0502020204030204" pitchFamily="34" charset="0"/>
                        </a:rPr>
                        <a:t>Max of Patient Wait time</a:t>
                      </a:r>
                    </a:p>
                  </a:txBody>
                  <a:tcPr marL="9525" marR="9525" marT="9525" marB="0" anchor="ctr"/>
                </a:tc>
                <a:extLst>
                  <a:ext uri="{0D108BD9-81ED-4DB2-BD59-A6C34878D82A}">
                    <a16:rowId xmlns:a16="http://schemas.microsoft.com/office/drawing/2014/main" val="164069073"/>
                  </a:ext>
                </a:extLst>
              </a:tr>
              <a:tr h="370840">
                <a:tc>
                  <a:txBody>
                    <a:bodyPr/>
                    <a:lstStyle/>
                    <a:p>
                      <a:pPr algn="ctr" fontAlgn="b"/>
                      <a:r>
                        <a:rPr lang="en-IN" sz="1100" b="0" i="0" u="none" strike="noStrike">
                          <a:solidFill>
                            <a:srgbClr val="000000"/>
                          </a:solidFill>
                          <a:effectLst/>
                          <a:latin typeface="Calibri" panose="020F0502020204030204" pitchFamily="34" charset="0"/>
                        </a:rPr>
                        <a:t>Neurology</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37</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60</a:t>
                      </a:r>
                    </a:p>
                  </a:txBody>
                  <a:tcPr marL="9525" marR="9525" marT="9525" marB="0" anchor="ctr"/>
                </a:tc>
                <a:extLst>
                  <a:ext uri="{0D108BD9-81ED-4DB2-BD59-A6C34878D82A}">
                    <a16:rowId xmlns:a16="http://schemas.microsoft.com/office/drawing/2014/main" val="113765383"/>
                  </a:ext>
                </a:extLst>
              </a:tr>
              <a:tr h="370840">
                <a:tc>
                  <a:txBody>
                    <a:bodyPr/>
                    <a:lstStyle/>
                    <a:p>
                      <a:pPr algn="ctr" fontAlgn="b"/>
                      <a:r>
                        <a:rPr lang="en-IN" sz="1100" b="0" i="0" u="none" strike="noStrike">
                          <a:solidFill>
                            <a:srgbClr val="000000"/>
                          </a:solidFill>
                          <a:effectLst/>
                          <a:latin typeface="Calibri" panose="020F0502020204030204" pitchFamily="34" charset="0"/>
                        </a:rPr>
                        <a:t>Physiotherapy</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37</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60</a:t>
                      </a:r>
                    </a:p>
                  </a:txBody>
                  <a:tcPr marL="9525" marR="9525" marT="9525" marB="0" anchor="ctr"/>
                </a:tc>
                <a:extLst>
                  <a:ext uri="{0D108BD9-81ED-4DB2-BD59-A6C34878D82A}">
                    <a16:rowId xmlns:a16="http://schemas.microsoft.com/office/drawing/2014/main" val="3857853109"/>
                  </a:ext>
                </a:extLst>
              </a:tr>
              <a:tr h="370840">
                <a:tc>
                  <a:txBody>
                    <a:bodyPr/>
                    <a:lstStyle/>
                    <a:p>
                      <a:pPr algn="ctr" fontAlgn="b"/>
                      <a:r>
                        <a:rPr lang="en-IN" sz="1100" b="0" i="0" u="none" strike="noStrike">
                          <a:solidFill>
                            <a:srgbClr val="000000"/>
                          </a:solidFill>
                          <a:effectLst/>
                          <a:latin typeface="Calibri" panose="020F0502020204030204" pitchFamily="34" charset="0"/>
                        </a:rPr>
                        <a:t>Gastroenterology</a:t>
                      </a:r>
                    </a:p>
                  </a:txBody>
                  <a:tcPr marL="9525" marR="9525" marT="9525" marB="0" anchor="ctr"/>
                </a:tc>
                <a:tc>
                  <a:txBody>
                    <a:bodyPr/>
                    <a:lstStyle/>
                    <a:p>
                      <a:pPr algn="ctr" fontAlgn="b"/>
                      <a:r>
                        <a:rPr lang="en-IN" sz="1100" b="0" i="0" u="none" strike="noStrike" dirty="0">
                          <a:solidFill>
                            <a:srgbClr val="000000"/>
                          </a:solidFill>
                          <a:effectLst/>
                          <a:latin typeface="Calibri" panose="020F0502020204030204" pitchFamily="34" charset="0"/>
                        </a:rPr>
                        <a:t>36</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60</a:t>
                      </a:r>
                    </a:p>
                  </a:txBody>
                  <a:tcPr marL="9525" marR="9525" marT="9525" marB="0" anchor="ctr"/>
                </a:tc>
                <a:extLst>
                  <a:ext uri="{0D108BD9-81ED-4DB2-BD59-A6C34878D82A}">
                    <a16:rowId xmlns:a16="http://schemas.microsoft.com/office/drawing/2014/main" val="1774690814"/>
                  </a:ext>
                </a:extLst>
              </a:tr>
              <a:tr h="370840">
                <a:tc>
                  <a:txBody>
                    <a:bodyPr/>
                    <a:lstStyle/>
                    <a:p>
                      <a:pPr algn="ctr" fontAlgn="b"/>
                      <a:r>
                        <a:rPr lang="en-IN" sz="1100" b="0" i="0" u="none" strike="noStrike">
                          <a:solidFill>
                            <a:srgbClr val="000000"/>
                          </a:solidFill>
                          <a:effectLst/>
                          <a:latin typeface="Calibri" panose="020F0502020204030204" pitchFamily="34" charset="0"/>
                        </a:rPr>
                        <a:t>Cardiology</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35</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60</a:t>
                      </a:r>
                    </a:p>
                  </a:txBody>
                  <a:tcPr marL="9525" marR="9525" marT="9525" marB="0" anchor="ctr"/>
                </a:tc>
                <a:extLst>
                  <a:ext uri="{0D108BD9-81ED-4DB2-BD59-A6C34878D82A}">
                    <a16:rowId xmlns:a16="http://schemas.microsoft.com/office/drawing/2014/main" val="1267137923"/>
                  </a:ext>
                </a:extLst>
              </a:tr>
              <a:tr h="370840">
                <a:tc>
                  <a:txBody>
                    <a:bodyPr/>
                    <a:lstStyle/>
                    <a:p>
                      <a:pPr algn="ctr" fontAlgn="b"/>
                      <a:r>
                        <a:rPr lang="en-IN" sz="1100" b="0" i="0" u="none" strike="noStrike">
                          <a:solidFill>
                            <a:srgbClr val="000000"/>
                          </a:solidFill>
                          <a:effectLst/>
                          <a:latin typeface="Calibri" panose="020F0502020204030204" pitchFamily="34" charset="0"/>
                        </a:rPr>
                        <a:t>General Practice</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35</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60</a:t>
                      </a:r>
                    </a:p>
                  </a:txBody>
                  <a:tcPr marL="9525" marR="9525" marT="9525" marB="0" anchor="ctr"/>
                </a:tc>
                <a:extLst>
                  <a:ext uri="{0D108BD9-81ED-4DB2-BD59-A6C34878D82A}">
                    <a16:rowId xmlns:a16="http://schemas.microsoft.com/office/drawing/2014/main" val="1295006767"/>
                  </a:ext>
                </a:extLst>
              </a:tr>
              <a:tr h="370840">
                <a:tc>
                  <a:txBody>
                    <a:bodyPr/>
                    <a:lstStyle/>
                    <a:p>
                      <a:pPr algn="ctr" fontAlgn="b"/>
                      <a:r>
                        <a:rPr lang="en-IN" sz="1100" b="0" i="0" u="none" strike="noStrike">
                          <a:solidFill>
                            <a:srgbClr val="000000"/>
                          </a:solidFill>
                          <a:effectLst/>
                          <a:latin typeface="Calibri" panose="020F0502020204030204" pitchFamily="34" charset="0"/>
                        </a:rPr>
                        <a:t>Orthopedics</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35</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60</a:t>
                      </a:r>
                    </a:p>
                  </a:txBody>
                  <a:tcPr marL="9525" marR="9525" marT="9525" marB="0" anchor="ctr"/>
                </a:tc>
                <a:extLst>
                  <a:ext uri="{0D108BD9-81ED-4DB2-BD59-A6C34878D82A}">
                    <a16:rowId xmlns:a16="http://schemas.microsoft.com/office/drawing/2014/main" val="3017978550"/>
                  </a:ext>
                </a:extLst>
              </a:tr>
              <a:tr h="370840">
                <a:tc>
                  <a:txBody>
                    <a:bodyPr/>
                    <a:lstStyle/>
                    <a:p>
                      <a:pPr algn="ctr" fontAlgn="b"/>
                      <a:r>
                        <a:rPr lang="en-IN" sz="1100" b="0" i="0" u="none" strike="noStrike">
                          <a:solidFill>
                            <a:srgbClr val="000000"/>
                          </a:solidFill>
                          <a:effectLst/>
                          <a:latin typeface="Calibri" panose="020F0502020204030204" pitchFamily="34" charset="0"/>
                        </a:rPr>
                        <a:t>Renal</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35</a:t>
                      </a:r>
                    </a:p>
                  </a:txBody>
                  <a:tcPr marL="9525" marR="9525" marT="9525" marB="0" anchor="ctr"/>
                </a:tc>
                <a:tc>
                  <a:txBody>
                    <a:bodyPr/>
                    <a:lstStyle/>
                    <a:p>
                      <a:pPr algn="ctr" fontAlgn="b"/>
                      <a:r>
                        <a:rPr lang="en-IN" sz="11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fontAlgn="b"/>
                      <a:r>
                        <a:rPr lang="en-IN" sz="1100" b="0" i="0" u="none" strike="noStrike" dirty="0">
                          <a:solidFill>
                            <a:srgbClr val="000000"/>
                          </a:solidFill>
                          <a:effectLst/>
                          <a:latin typeface="Calibri" panose="020F0502020204030204" pitchFamily="34" charset="0"/>
                        </a:rPr>
                        <a:t>60</a:t>
                      </a:r>
                    </a:p>
                  </a:txBody>
                  <a:tcPr marL="9525" marR="9525" marT="9525" marB="0" anchor="ctr"/>
                </a:tc>
                <a:extLst>
                  <a:ext uri="{0D108BD9-81ED-4DB2-BD59-A6C34878D82A}">
                    <a16:rowId xmlns:a16="http://schemas.microsoft.com/office/drawing/2014/main" val="659649427"/>
                  </a:ext>
                </a:extLst>
              </a:tr>
            </a:tbl>
          </a:graphicData>
        </a:graphic>
      </p:graphicFrame>
    </p:spTree>
    <p:extLst>
      <p:ext uri="{BB962C8B-B14F-4D97-AF65-F5344CB8AC3E}">
        <p14:creationId xmlns:p14="http://schemas.microsoft.com/office/powerpoint/2010/main" val="147693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C6A6-3724-C2B9-D18D-DDDAC70EFC1F}"/>
              </a:ext>
            </a:extLst>
          </p:cNvPr>
          <p:cNvSpPr>
            <a:spLocks noGrp="1"/>
          </p:cNvSpPr>
          <p:nvPr>
            <p:ph type="title"/>
          </p:nvPr>
        </p:nvSpPr>
        <p:spPr/>
        <p:txBody>
          <a:bodyPr/>
          <a:lstStyle/>
          <a:p>
            <a:r>
              <a:rPr lang="en-IN" dirty="0"/>
              <a:t>Insights about Departments</a:t>
            </a:r>
          </a:p>
        </p:txBody>
      </p:sp>
      <p:graphicFrame>
        <p:nvGraphicFramePr>
          <p:cNvPr id="12" name="Content Placeholder 11">
            <a:extLst>
              <a:ext uri="{FF2B5EF4-FFF2-40B4-BE49-F238E27FC236}">
                <a16:creationId xmlns:a16="http://schemas.microsoft.com/office/drawing/2014/main" id="{1875A11A-FE1C-ED2F-A169-9B246C5D8678}"/>
              </a:ext>
            </a:extLst>
          </p:cNvPr>
          <p:cNvGraphicFramePr>
            <a:graphicFrameLocks noGrp="1"/>
          </p:cNvGraphicFramePr>
          <p:nvPr>
            <p:ph idx="1"/>
            <p:extLst>
              <p:ext uri="{D42A27DB-BD31-4B8C-83A1-F6EECF244321}">
                <p14:modId xmlns:p14="http://schemas.microsoft.com/office/powerpoint/2010/main" val="2153372799"/>
              </p:ext>
            </p:extLst>
          </p:nvPr>
        </p:nvGraphicFramePr>
        <p:xfrm>
          <a:off x="6323012" y="446088"/>
          <a:ext cx="5259387" cy="541496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BA40F730-D776-8D89-E326-8E33205C80BD}"/>
              </a:ext>
            </a:extLst>
          </p:cNvPr>
          <p:cNvSpPr>
            <a:spLocks noGrp="1"/>
          </p:cNvSpPr>
          <p:nvPr>
            <p:ph type="body" sz="half" idx="2"/>
          </p:nvPr>
        </p:nvSpPr>
        <p:spPr/>
        <p:txBody>
          <a:bodyPr/>
          <a:lstStyle/>
          <a:p>
            <a:pPr marL="285750" indent="-285750">
              <a:buFont typeface="Wingdings" panose="05000000000000000000" pitchFamily="2" charset="2"/>
              <a:buChar char="v"/>
            </a:pPr>
            <a:r>
              <a:rPr lang="en-US" b="0" i="0" dirty="0">
                <a:solidFill>
                  <a:srgbClr val="252423"/>
                </a:solidFill>
                <a:effectLst/>
              </a:rPr>
              <a:t>At ₹ 17,29,39,773.00, Orthopedics had the highest Total Revenue and was 3,535.96% higher than Renal, which had the lowest Total Revenue at ₹ 47,56,367.00.﻿</a:t>
            </a:r>
          </a:p>
          <a:p>
            <a:pPr marL="285750" indent="-285750">
              <a:buFont typeface="Wingdings" panose="05000000000000000000" pitchFamily="2" charset="2"/>
              <a:buChar char="v"/>
            </a:pPr>
            <a:r>
              <a:rPr lang="en-US" b="0" i="0" dirty="0">
                <a:solidFill>
                  <a:srgbClr val="252423"/>
                </a:solidFill>
                <a:effectLst/>
              </a:rPr>
              <a:t>Orthopedics accounted for 36% of Total Revenue.</a:t>
            </a:r>
            <a:endParaRPr lang="en-US" dirty="0">
              <a:solidFill>
                <a:srgbClr val="252423"/>
              </a:solidFill>
            </a:endParaRPr>
          </a:p>
          <a:p>
            <a:pPr marL="285750" indent="-285750">
              <a:buFont typeface="Wingdings" panose="05000000000000000000" pitchFamily="2" charset="2"/>
              <a:buChar char="v"/>
            </a:pPr>
            <a:r>
              <a:rPr lang="en-US" b="0" i="0" dirty="0">
                <a:solidFill>
                  <a:srgbClr val="252423"/>
                </a:solidFill>
                <a:effectLst/>
              </a:rPr>
              <a:t>Across all 7 Department Referral, Total Revenue ranged from ₹ 47,56,367.00 to ₹ 17,29,39,773.00.</a:t>
            </a:r>
            <a:endParaRPr lang="en-US" dirty="0">
              <a:solidFill>
                <a:srgbClr val="252423"/>
              </a:solidFill>
            </a:endParaRPr>
          </a:p>
          <a:p>
            <a:endParaRPr lang="en-IN" dirty="0"/>
          </a:p>
        </p:txBody>
      </p:sp>
    </p:spTree>
    <p:extLst>
      <p:ext uri="{BB962C8B-B14F-4D97-AF65-F5344CB8AC3E}">
        <p14:creationId xmlns:p14="http://schemas.microsoft.com/office/powerpoint/2010/main" val="124007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3D72D3-C930-F999-716C-2A5ED0F7DD49}"/>
              </a:ext>
            </a:extLst>
          </p:cNvPr>
          <p:cNvSpPr>
            <a:spLocks noGrp="1"/>
          </p:cNvSpPr>
          <p:nvPr>
            <p:ph type="title"/>
          </p:nvPr>
        </p:nvSpPr>
        <p:spPr/>
        <p:txBody>
          <a:bodyPr/>
          <a:lstStyle/>
          <a:p>
            <a:r>
              <a:rPr lang="en-IN" dirty="0"/>
              <a:t>Department for New Hires</a:t>
            </a:r>
          </a:p>
        </p:txBody>
      </p:sp>
      <p:graphicFrame>
        <p:nvGraphicFramePr>
          <p:cNvPr id="7" name="Content Placeholder 6">
            <a:extLst>
              <a:ext uri="{FF2B5EF4-FFF2-40B4-BE49-F238E27FC236}">
                <a16:creationId xmlns:a16="http://schemas.microsoft.com/office/drawing/2014/main" id="{116BBFBF-354E-4EC9-1D63-7232519CC36A}"/>
              </a:ext>
            </a:extLst>
          </p:cNvPr>
          <p:cNvGraphicFramePr>
            <a:graphicFrameLocks noGrp="1"/>
          </p:cNvGraphicFramePr>
          <p:nvPr>
            <p:ph idx="1"/>
            <p:extLst>
              <p:ext uri="{D42A27DB-BD31-4B8C-83A1-F6EECF244321}">
                <p14:modId xmlns:p14="http://schemas.microsoft.com/office/powerpoint/2010/main" val="523299976"/>
              </p:ext>
            </p:extLst>
          </p:nvPr>
        </p:nvGraphicFramePr>
        <p:xfrm>
          <a:off x="2589213" y="2133600"/>
          <a:ext cx="8915400" cy="2966720"/>
        </p:xfrm>
        <a:graphic>
          <a:graphicData uri="http://schemas.openxmlformats.org/drawingml/2006/table">
            <a:tbl>
              <a:tblPr firstRow="1" lastCol="1" bandRow="1">
                <a:tableStyleId>{5C22544A-7EE6-4342-B048-85BDC9FD1C3A}</a:tableStyleId>
              </a:tblPr>
              <a:tblGrid>
                <a:gridCol w="2228850">
                  <a:extLst>
                    <a:ext uri="{9D8B030D-6E8A-4147-A177-3AD203B41FA5}">
                      <a16:colId xmlns:a16="http://schemas.microsoft.com/office/drawing/2014/main" val="3713590695"/>
                    </a:ext>
                  </a:extLst>
                </a:gridCol>
                <a:gridCol w="2228850">
                  <a:extLst>
                    <a:ext uri="{9D8B030D-6E8A-4147-A177-3AD203B41FA5}">
                      <a16:colId xmlns:a16="http://schemas.microsoft.com/office/drawing/2014/main" val="807047649"/>
                    </a:ext>
                  </a:extLst>
                </a:gridCol>
                <a:gridCol w="2228850">
                  <a:extLst>
                    <a:ext uri="{9D8B030D-6E8A-4147-A177-3AD203B41FA5}">
                      <a16:colId xmlns:a16="http://schemas.microsoft.com/office/drawing/2014/main" val="2824001816"/>
                    </a:ext>
                  </a:extLst>
                </a:gridCol>
                <a:gridCol w="2228850">
                  <a:extLst>
                    <a:ext uri="{9D8B030D-6E8A-4147-A177-3AD203B41FA5}">
                      <a16:colId xmlns:a16="http://schemas.microsoft.com/office/drawing/2014/main" val="803990970"/>
                    </a:ext>
                  </a:extLst>
                </a:gridCol>
              </a:tblGrid>
              <a:tr h="370840">
                <a:tc>
                  <a:txBody>
                    <a:bodyPr/>
                    <a:lstStyle/>
                    <a:p>
                      <a:pPr algn="ctr" fontAlgn="b"/>
                      <a:r>
                        <a:rPr lang="en-IN" sz="1100" b="1" i="0" u="none" strike="noStrike" dirty="0">
                          <a:solidFill>
                            <a:schemeClr val="bg1"/>
                          </a:solidFill>
                          <a:effectLst/>
                          <a:latin typeface="+mn-lt"/>
                        </a:rPr>
                        <a:t>Department Name</a:t>
                      </a:r>
                    </a:p>
                  </a:txBody>
                  <a:tcPr marL="9525" marR="9525" marT="9525" marB="0" anchor="ctr"/>
                </a:tc>
                <a:tc>
                  <a:txBody>
                    <a:bodyPr/>
                    <a:lstStyle/>
                    <a:p>
                      <a:pPr algn="ctr" fontAlgn="b"/>
                      <a:r>
                        <a:rPr lang="en-IN" sz="1100" b="1" i="0" u="none" strike="noStrike" dirty="0">
                          <a:solidFill>
                            <a:schemeClr val="bg1"/>
                          </a:solidFill>
                          <a:effectLst/>
                          <a:latin typeface="+mn-lt"/>
                        </a:rPr>
                        <a:t>No Of Doctors</a:t>
                      </a:r>
                    </a:p>
                  </a:txBody>
                  <a:tcPr marL="9525" marR="9525" marT="9525" marB="0" anchor="ctr"/>
                </a:tc>
                <a:tc>
                  <a:txBody>
                    <a:bodyPr/>
                    <a:lstStyle/>
                    <a:p>
                      <a:pPr algn="ctr" fontAlgn="b"/>
                      <a:r>
                        <a:rPr lang="en-IN" sz="1100" b="1" i="0" u="none" strike="noStrike" dirty="0">
                          <a:solidFill>
                            <a:schemeClr val="bg1"/>
                          </a:solidFill>
                          <a:effectLst/>
                          <a:latin typeface="+mn-lt"/>
                        </a:rPr>
                        <a:t>No of Patients</a:t>
                      </a:r>
                    </a:p>
                  </a:txBody>
                  <a:tcPr marL="9525" marR="9525" marT="9525" marB="0" anchor="ctr"/>
                </a:tc>
                <a:tc>
                  <a:txBody>
                    <a:bodyPr/>
                    <a:lstStyle/>
                    <a:p>
                      <a:pPr algn="ctr" fontAlgn="b"/>
                      <a:r>
                        <a:rPr lang="en-IN" sz="1100" b="1" i="0" u="none" strike="noStrike" dirty="0">
                          <a:solidFill>
                            <a:schemeClr val="bg1"/>
                          </a:solidFill>
                          <a:effectLst/>
                          <a:latin typeface="+mn-lt"/>
                        </a:rPr>
                        <a:t>Total Revenue</a:t>
                      </a:r>
                    </a:p>
                  </a:txBody>
                  <a:tcPr marL="9525" marR="9525" marT="9525" marB="0" anchor="ctr"/>
                </a:tc>
                <a:extLst>
                  <a:ext uri="{0D108BD9-81ED-4DB2-BD59-A6C34878D82A}">
                    <a16:rowId xmlns:a16="http://schemas.microsoft.com/office/drawing/2014/main" val="1326441299"/>
                  </a:ext>
                </a:extLst>
              </a:tr>
              <a:tr h="370840">
                <a:tc>
                  <a:txBody>
                    <a:bodyPr/>
                    <a:lstStyle/>
                    <a:p>
                      <a:pPr algn="ctr" fontAlgn="b"/>
                      <a:r>
                        <a:rPr lang="en-IN" sz="1100" b="0" i="0" u="none" strike="noStrike" dirty="0">
                          <a:solidFill>
                            <a:srgbClr val="000000"/>
                          </a:solidFill>
                          <a:effectLst/>
                          <a:latin typeface="+mn-lt"/>
                        </a:rPr>
                        <a:t>General Practice</a:t>
                      </a:r>
                    </a:p>
                  </a:txBody>
                  <a:tcPr marL="9525" marR="9525" marT="9525" marB="0" anchor="ctr"/>
                </a:tc>
                <a:tc>
                  <a:txBody>
                    <a:bodyPr/>
                    <a:lstStyle/>
                    <a:p>
                      <a:pPr algn="ctr" fontAlgn="b"/>
                      <a:r>
                        <a:rPr lang="en-IN" sz="1100" b="0" i="0" u="none" strike="noStrike" dirty="0">
                          <a:solidFill>
                            <a:srgbClr val="000000"/>
                          </a:solidFill>
                          <a:effectLst/>
                          <a:latin typeface="+mn-lt"/>
                        </a:rPr>
                        <a:t>3</a:t>
                      </a:r>
                    </a:p>
                  </a:txBody>
                  <a:tcPr marL="9525" marR="9525" marT="9525" marB="0" anchor="ctr"/>
                </a:tc>
                <a:tc>
                  <a:txBody>
                    <a:bodyPr/>
                    <a:lstStyle/>
                    <a:p>
                      <a:pPr algn="ctr" fontAlgn="b"/>
                      <a:r>
                        <a:rPr lang="en-IN" sz="1100" b="0" i="0" u="none" strike="noStrike" dirty="0">
                          <a:solidFill>
                            <a:srgbClr val="000000"/>
                          </a:solidFill>
                          <a:effectLst/>
                          <a:latin typeface="+mn-lt"/>
                        </a:rPr>
                        <a:t>7240</a:t>
                      </a:r>
                    </a:p>
                  </a:txBody>
                  <a:tcPr marL="9525" marR="9525" marT="9525" marB="0" anchor="ctr"/>
                </a:tc>
                <a:tc>
                  <a:txBody>
                    <a:bodyPr/>
                    <a:lstStyle/>
                    <a:p>
                      <a:pPr algn="ctr" fontAlgn="b"/>
                      <a:r>
                        <a:rPr lang="en-IN" sz="1100" b="0" i="0" u="none" strike="noStrike">
                          <a:solidFill>
                            <a:srgbClr val="000000"/>
                          </a:solidFill>
                          <a:effectLst/>
                          <a:latin typeface="+mn-lt"/>
                        </a:rPr>
                        <a:t>₹ 16,40,70,816.00</a:t>
                      </a:r>
                    </a:p>
                  </a:txBody>
                  <a:tcPr marL="9525" marR="9525" marT="9525" marB="0" anchor="ctr"/>
                </a:tc>
                <a:extLst>
                  <a:ext uri="{0D108BD9-81ED-4DB2-BD59-A6C34878D82A}">
                    <a16:rowId xmlns:a16="http://schemas.microsoft.com/office/drawing/2014/main" val="722170148"/>
                  </a:ext>
                </a:extLst>
              </a:tr>
              <a:tr h="370840">
                <a:tc>
                  <a:txBody>
                    <a:bodyPr/>
                    <a:lstStyle/>
                    <a:p>
                      <a:pPr algn="ctr" fontAlgn="b"/>
                      <a:r>
                        <a:rPr lang="en-IN" sz="1100" b="0" i="0" u="none" strike="noStrike" dirty="0">
                          <a:solidFill>
                            <a:srgbClr val="000000"/>
                          </a:solidFill>
                          <a:effectLst/>
                          <a:latin typeface="+mn-lt"/>
                        </a:rPr>
                        <a:t>Orthopaedics</a:t>
                      </a:r>
                    </a:p>
                  </a:txBody>
                  <a:tcPr marL="9525" marR="9525" marT="9525" marB="0" anchor="ctr"/>
                </a:tc>
                <a:tc>
                  <a:txBody>
                    <a:bodyPr/>
                    <a:lstStyle/>
                    <a:p>
                      <a:pPr algn="ctr" fontAlgn="b"/>
                      <a:r>
                        <a:rPr lang="en-IN" sz="1100" b="0" i="0" u="none" strike="noStrike" dirty="0">
                          <a:solidFill>
                            <a:srgbClr val="000000"/>
                          </a:solidFill>
                          <a:effectLst/>
                          <a:latin typeface="+mn-lt"/>
                        </a:rPr>
                        <a:t>4</a:t>
                      </a:r>
                    </a:p>
                  </a:txBody>
                  <a:tcPr marL="9525" marR="9525" marT="9525" marB="0" anchor="ctr"/>
                </a:tc>
                <a:tc>
                  <a:txBody>
                    <a:bodyPr/>
                    <a:lstStyle/>
                    <a:p>
                      <a:pPr algn="ctr" fontAlgn="b"/>
                      <a:r>
                        <a:rPr lang="en-IN" sz="1100" b="0" i="0" u="none" strike="noStrike">
                          <a:solidFill>
                            <a:srgbClr val="000000"/>
                          </a:solidFill>
                          <a:effectLst/>
                          <a:latin typeface="+mn-lt"/>
                        </a:rPr>
                        <a:t>995</a:t>
                      </a:r>
                    </a:p>
                  </a:txBody>
                  <a:tcPr marL="9525" marR="9525" marT="9525" marB="0" anchor="ctr"/>
                </a:tc>
                <a:tc>
                  <a:txBody>
                    <a:bodyPr/>
                    <a:lstStyle/>
                    <a:p>
                      <a:pPr algn="ctr" fontAlgn="b"/>
                      <a:r>
                        <a:rPr lang="en-IN" sz="1100" b="0" i="0" u="none" strike="noStrike">
                          <a:solidFill>
                            <a:srgbClr val="000000"/>
                          </a:solidFill>
                          <a:effectLst/>
                          <a:latin typeface="+mn-lt"/>
                        </a:rPr>
                        <a:t>₹ 17,29,39,773.00</a:t>
                      </a:r>
                    </a:p>
                  </a:txBody>
                  <a:tcPr marL="9525" marR="9525" marT="9525" marB="0" anchor="ctr"/>
                </a:tc>
                <a:extLst>
                  <a:ext uri="{0D108BD9-81ED-4DB2-BD59-A6C34878D82A}">
                    <a16:rowId xmlns:a16="http://schemas.microsoft.com/office/drawing/2014/main" val="686874867"/>
                  </a:ext>
                </a:extLst>
              </a:tr>
              <a:tr h="370840">
                <a:tc>
                  <a:txBody>
                    <a:bodyPr/>
                    <a:lstStyle/>
                    <a:p>
                      <a:pPr algn="ctr" fontAlgn="b"/>
                      <a:r>
                        <a:rPr lang="en-IN" sz="1100" b="0" i="0" u="none" strike="noStrike" dirty="0">
                          <a:solidFill>
                            <a:srgbClr val="000000"/>
                          </a:solidFill>
                          <a:effectLst/>
                          <a:latin typeface="+mn-lt"/>
                        </a:rPr>
                        <a:t>Physiotherapy</a:t>
                      </a:r>
                    </a:p>
                  </a:txBody>
                  <a:tcPr marL="9525" marR="9525" marT="9525" marB="0" anchor="ctr"/>
                </a:tc>
                <a:tc>
                  <a:txBody>
                    <a:bodyPr/>
                    <a:lstStyle/>
                    <a:p>
                      <a:pPr algn="ctr" fontAlgn="b"/>
                      <a:r>
                        <a:rPr lang="en-IN" sz="1100" b="0" i="0" u="none" strike="noStrike">
                          <a:solidFill>
                            <a:srgbClr val="000000"/>
                          </a:solidFill>
                          <a:effectLst/>
                          <a:latin typeface="+mn-lt"/>
                        </a:rPr>
                        <a:t>4</a:t>
                      </a:r>
                    </a:p>
                  </a:txBody>
                  <a:tcPr marL="9525" marR="9525" marT="9525" marB="0" anchor="ctr"/>
                </a:tc>
                <a:tc>
                  <a:txBody>
                    <a:bodyPr/>
                    <a:lstStyle/>
                    <a:p>
                      <a:pPr algn="ctr" fontAlgn="b"/>
                      <a:r>
                        <a:rPr lang="en-IN" sz="1100" b="0" i="0" u="none" strike="noStrike" dirty="0">
                          <a:solidFill>
                            <a:srgbClr val="000000"/>
                          </a:solidFill>
                          <a:effectLst/>
                          <a:latin typeface="+mn-lt"/>
                        </a:rPr>
                        <a:t>276</a:t>
                      </a:r>
                    </a:p>
                  </a:txBody>
                  <a:tcPr marL="9525" marR="9525" marT="9525" marB="0" anchor="ctr"/>
                </a:tc>
                <a:tc>
                  <a:txBody>
                    <a:bodyPr/>
                    <a:lstStyle/>
                    <a:p>
                      <a:pPr algn="ctr" fontAlgn="b"/>
                      <a:r>
                        <a:rPr lang="en-IN" sz="1100" b="0" i="0" u="none" strike="noStrike">
                          <a:solidFill>
                            <a:srgbClr val="000000"/>
                          </a:solidFill>
                          <a:effectLst/>
                          <a:latin typeface="+mn-lt"/>
                        </a:rPr>
                        <a:t>₹ 1,65,92,824.00</a:t>
                      </a:r>
                    </a:p>
                  </a:txBody>
                  <a:tcPr marL="9525" marR="9525" marT="9525" marB="0" anchor="ctr"/>
                </a:tc>
                <a:extLst>
                  <a:ext uri="{0D108BD9-81ED-4DB2-BD59-A6C34878D82A}">
                    <a16:rowId xmlns:a16="http://schemas.microsoft.com/office/drawing/2014/main" val="288354510"/>
                  </a:ext>
                </a:extLst>
              </a:tr>
              <a:tr h="370840">
                <a:tc>
                  <a:txBody>
                    <a:bodyPr/>
                    <a:lstStyle/>
                    <a:p>
                      <a:pPr algn="ctr" fontAlgn="b"/>
                      <a:r>
                        <a:rPr lang="en-IN" sz="1100" b="0" i="0" u="none" strike="noStrike" dirty="0">
                          <a:solidFill>
                            <a:srgbClr val="000000"/>
                          </a:solidFill>
                          <a:effectLst/>
                          <a:latin typeface="+mn-lt"/>
                        </a:rPr>
                        <a:t>Cardiology</a:t>
                      </a:r>
                    </a:p>
                  </a:txBody>
                  <a:tcPr marL="9525" marR="9525" marT="9525" marB="0" anchor="ctr"/>
                </a:tc>
                <a:tc>
                  <a:txBody>
                    <a:bodyPr/>
                    <a:lstStyle/>
                    <a:p>
                      <a:pPr algn="ctr" fontAlgn="b"/>
                      <a:r>
                        <a:rPr lang="en-IN" sz="1100" b="0" i="0" u="none" strike="noStrike" dirty="0">
                          <a:solidFill>
                            <a:srgbClr val="000000"/>
                          </a:solidFill>
                          <a:effectLst/>
                          <a:latin typeface="+mn-lt"/>
                        </a:rPr>
                        <a:t>3</a:t>
                      </a:r>
                    </a:p>
                  </a:txBody>
                  <a:tcPr marL="9525" marR="9525" marT="9525" marB="0" anchor="ctr"/>
                </a:tc>
                <a:tc>
                  <a:txBody>
                    <a:bodyPr/>
                    <a:lstStyle/>
                    <a:p>
                      <a:pPr algn="ctr" fontAlgn="b"/>
                      <a:r>
                        <a:rPr lang="en-IN" sz="1100" b="0" i="0" u="none" strike="noStrike" dirty="0">
                          <a:solidFill>
                            <a:srgbClr val="000000"/>
                          </a:solidFill>
                          <a:effectLst/>
                          <a:latin typeface="+mn-lt"/>
                        </a:rPr>
                        <a:t>248</a:t>
                      </a:r>
                    </a:p>
                  </a:txBody>
                  <a:tcPr marL="9525" marR="9525" marT="9525" marB="0" anchor="ctr"/>
                </a:tc>
                <a:tc>
                  <a:txBody>
                    <a:bodyPr/>
                    <a:lstStyle/>
                    <a:p>
                      <a:pPr algn="ctr" fontAlgn="b"/>
                      <a:r>
                        <a:rPr lang="en-IN" sz="1100" b="0" i="0" u="none" strike="noStrike">
                          <a:solidFill>
                            <a:srgbClr val="000000"/>
                          </a:solidFill>
                          <a:effectLst/>
                          <a:latin typeface="+mn-lt"/>
                        </a:rPr>
                        <a:t>₹ 6,83,70,250.00</a:t>
                      </a:r>
                    </a:p>
                  </a:txBody>
                  <a:tcPr marL="9525" marR="9525" marT="9525" marB="0" anchor="ctr"/>
                </a:tc>
                <a:extLst>
                  <a:ext uri="{0D108BD9-81ED-4DB2-BD59-A6C34878D82A}">
                    <a16:rowId xmlns:a16="http://schemas.microsoft.com/office/drawing/2014/main" val="1982625735"/>
                  </a:ext>
                </a:extLst>
              </a:tr>
              <a:tr h="370840">
                <a:tc>
                  <a:txBody>
                    <a:bodyPr/>
                    <a:lstStyle/>
                    <a:p>
                      <a:pPr algn="ctr" fontAlgn="b"/>
                      <a:r>
                        <a:rPr lang="en-IN" sz="1100" b="0" i="0" u="none" strike="noStrike" dirty="0">
                          <a:solidFill>
                            <a:srgbClr val="000000"/>
                          </a:solidFill>
                          <a:effectLst/>
                          <a:latin typeface="+mn-lt"/>
                        </a:rPr>
                        <a:t>Neurology</a:t>
                      </a:r>
                    </a:p>
                  </a:txBody>
                  <a:tcPr marL="9525" marR="9525" marT="9525" marB="0" anchor="ctr"/>
                </a:tc>
                <a:tc>
                  <a:txBody>
                    <a:bodyPr/>
                    <a:lstStyle/>
                    <a:p>
                      <a:pPr algn="ctr" fontAlgn="b"/>
                      <a:r>
                        <a:rPr lang="en-IN" sz="1100" b="0" i="0" u="none" strike="noStrike">
                          <a:solidFill>
                            <a:srgbClr val="000000"/>
                          </a:solidFill>
                          <a:effectLst/>
                          <a:latin typeface="+mn-lt"/>
                        </a:rPr>
                        <a:t>3</a:t>
                      </a:r>
                    </a:p>
                  </a:txBody>
                  <a:tcPr marL="9525" marR="9525" marT="9525" marB="0" anchor="ctr"/>
                </a:tc>
                <a:tc>
                  <a:txBody>
                    <a:bodyPr/>
                    <a:lstStyle/>
                    <a:p>
                      <a:pPr algn="ctr" fontAlgn="b"/>
                      <a:r>
                        <a:rPr lang="en-IN" sz="1100" b="0" i="0" u="none" strike="noStrike" dirty="0">
                          <a:solidFill>
                            <a:srgbClr val="000000"/>
                          </a:solidFill>
                          <a:effectLst/>
                          <a:latin typeface="+mn-lt"/>
                        </a:rPr>
                        <a:t>193</a:t>
                      </a:r>
                    </a:p>
                  </a:txBody>
                  <a:tcPr marL="9525" marR="9525" marT="9525" marB="0" anchor="ctr"/>
                </a:tc>
                <a:tc>
                  <a:txBody>
                    <a:bodyPr/>
                    <a:lstStyle/>
                    <a:p>
                      <a:pPr algn="ctr" fontAlgn="b"/>
                      <a:r>
                        <a:rPr lang="en-IN" sz="1100" b="0" i="0" u="none" strike="noStrike">
                          <a:solidFill>
                            <a:srgbClr val="000000"/>
                          </a:solidFill>
                          <a:effectLst/>
                          <a:latin typeface="+mn-lt"/>
                        </a:rPr>
                        <a:t>₹ 7,27,95,752.00</a:t>
                      </a:r>
                    </a:p>
                  </a:txBody>
                  <a:tcPr marL="9525" marR="9525" marT="9525" marB="0" anchor="ctr"/>
                </a:tc>
                <a:extLst>
                  <a:ext uri="{0D108BD9-81ED-4DB2-BD59-A6C34878D82A}">
                    <a16:rowId xmlns:a16="http://schemas.microsoft.com/office/drawing/2014/main" val="3717776400"/>
                  </a:ext>
                </a:extLst>
              </a:tr>
              <a:tr h="370840">
                <a:tc>
                  <a:txBody>
                    <a:bodyPr/>
                    <a:lstStyle/>
                    <a:p>
                      <a:pPr algn="ctr" fontAlgn="b"/>
                      <a:r>
                        <a:rPr lang="en-IN" sz="1100" b="0" i="0" u="none" strike="noStrike" dirty="0">
                          <a:solidFill>
                            <a:srgbClr val="000000"/>
                          </a:solidFill>
                          <a:effectLst/>
                          <a:latin typeface="+mn-lt"/>
                        </a:rPr>
                        <a:t>Gastroenterology</a:t>
                      </a:r>
                    </a:p>
                  </a:txBody>
                  <a:tcPr marL="9525" marR="9525" marT="9525" marB="0" anchor="ctr"/>
                </a:tc>
                <a:tc>
                  <a:txBody>
                    <a:bodyPr/>
                    <a:lstStyle/>
                    <a:p>
                      <a:pPr algn="ctr" fontAlgn="b"/>
                      <a:r>
                        <a:rPr lang="en-IN" sz="1100" b="0" i="0" u="none" strike="noStrike">
                          <a:solidFill>
                            <a:srgbClr val="000000"/>
                          </a:solidFill>
                          <a:effectLst/>
                          <a:latin typeface="+mn-lt"/>
                        </a:rPr>
                        <a:t>4</a:t>
                      </a:r>
                    </a:p>
                  </a:txBody>
                  <a:tcPr marL="9525" marR="9525" marT="9525" marB="0" anchor="ctr"/>
                </a:tc>
                <a:tc>
                  <a:txBody>
                    <a:bodyPr/>
                    <a:lstStyle/>
                    <a:p>
                      <a:pPr algn="ctr" fontAlgn="b"/>
                      <a:r>
                        <a:rPr lang="en-IN" sz="1100" b="0" i="0" u="none" strike="noStrike" dirty="0">
                          <a:solidFill>
                            <a:srgbClr val="000000"/>
                          </a:solidFill>
                          <a:effectLst/>
                          <a:latin typeface="+mn-lt"/>
                        </a:rPr>
                        <a:t>178</a:t>
                      </a:r>
                    </a:p>
                  </a:txBody>
                  <a:tcPr marL="9525" marR="9525" marT="9525" marB="0" anchor="ctr"/>
                </a:tc>
                <a:tc>
                  <a:txBody>
                    <a:bodyPr/>
                    <a:lstStyle/>
                    <a:p>
                      <a:pPr algn="ctr" fontAlgn="b"/>
                      <a:r>
                        <a:rPr lang="en-IN" sz="1100" b="0" i="0" u="none" strike="noStrike">
                          <a:solidFill>
                            <a:srgbClr val="000000"/>
                          </a:solidFill>
                          <a:effectLst/>
                          <a:latin typeface="+mn-lt"/>
                        </a:rPr>
                        <a:t>₹ 97,83,335.00</a:t>
                      </a:r>
                    </a:p>
                  </a:txBody>
                  <a:tcPr marL="9525" marR="9525" marT="9525" marB="0" anchor="ctr"/>
                </a:tc>
                <a:extLst>
                  <a:ext uri="{0D108BD9-81ED-4DB2-BD59-A6C34878D82A}">
                    <a16:rowId xmlns:a16="http://schemas.microsoft.com/office/drawing/2014/main" val="3208371127"/>
                  </a:ext>
                </a:extLst>
              </a:tr>
              <a:tr h="370840">
                <a:tc>
                  <a:txBody>
                    <a:bodyPr/>
                    <a:lstStyle/>
                    <a:p>
                      <a:pPr algn="ctr" fontAlgn="b"/>
                      <a:r>
                        <a:rPr lang="en-IN" sz="1100" b="0" i="0" u="none" strike="noStrike" dirty="0">
                          <a:solidFill>
                            <a:srgbClr val="000000"/>
                          </a:solidFill>
                          <a:effectLst/>
                          <a:latin typeface="+mn-lt"/>
                        </a:rPr>
                        <a:t>Renal</a:t>
                      </a:r>
                    </a:p>
                  </a:txBody>
                  <a:tcPr marL="9525" marR="9525" marT="9525" marB="0" anchor="ctr"/>
                </a:tc>
                <a:tc>
                  <a:txBody>
                    <a:bodyPr/>
                    <a:lstStyle/>
                    <a:p>
                      <a:pPr algn="ctr" fontAlgn="b"/>
                      <a:r>
                        <a:rPr lang="en-IN" sz="1100" b="0" i="0" u="none" strike="noStrike" dirty="0">
                          <a:solidFill>
                            <a:srgbClr val="000000"/>
                          </a:solidFill>
                          <a:effectLst/>
                          <a:latin typeface="+mn-lt"/>
                        </a:rPr>
                        <a:t>3</a:t>
                      </a:r>
                    </a:p>
                  </a:txBody>
                  <a:tcPr marL="9525" marR="9525" marT="9525" marB="0" anchor="ctr"/>
                </a:tc>
                <a:tc>
                  <a:txBody>
                    <a:bodyPr/>
                    <a:lstStyle/>
                    <a:p>
                      <a:pPr algn="ctr" fontAlgn="b"/>
                      <a:r>
                        <a:rPr lang="en-IN" sz="1100" b="0" i="0" u="none" strike="noStrike">
                          <a:solidFill>
                            <a:srgbClr val="000000"/>
                          </a:solidFill>
                          <a:effectLst/>
                          <a:latin typeface="+mn-lt"/>
                        </a:rPr>
                        <a:t>86</a:t>
                      </a:r>
                    </a:p>
                  </a:txBody>
                  <a:tcPr marL="9525" marR="9525" marT="9525" marB="0" anchor="ctr"/>
                </a:tc>
                <a:tc>
                  <a:txBody>
                    <a:bodyPr/>
                    <a:lstStyle/>
                    <a:p>
                      <a:pPr algn="ctr" fontAlgn="b"/>
                      <a:r>
                        <a:rPr lang="en-IN" sz="1100" b="0" i="0" u="none" strike="noStrike" dirty="0">
                          <a:solidFill>
                            <a:srgbClr val="000000"/>
                          </a:solidFill>
                          <a:effectLst/>
                          <a:latin typeface="+mn-lt"/>
                        </a:rPr>
                        <a:t>₹ 47,56,367.00</a:t>
                      </a:r>
                    </a:p>
                  </a:txBody>
                  <a:tcPr marL="9525" marR="9525" marT="9525" marB="0" anchor="ctr"/>
                </a:tc>
                <a:extLst>
                  <a:ext uri="{0D108BD9-81ED-4DB2-BD59-A6C34878D82A}">
                    <a16:rowId xmlns:a16="http://schemas.microsoft.com/office/drawing/2014/main" val="49082589"/>
                  </a:ext>
                </a:extLst>
              </a:tr>
            </a:tbl>
          </a:graphicData>
        </a:graphic>
      </p:graphicFrame>
    </p:spTree>
    <p:extLst>
      <p:ext uri="{BB962C8B-B14F-4D97-AF65-F5344CB8AC3E}">
        <p14:creationId xmlns:p14="http://schemas.microsoft.com/office/powerpoint/2010/main" val="292534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C475-F861-B085-6D7F-470501322746}"/>
              </a:ext>
            </a:extLst>
          </p:cNvPr>
          <p:cNvSpPr>
            <a:spLocks noGrp="1"/>
          </p:cNvSpPr>
          <p:nvPr>
            <p:ph type="title"/>
          </p:nvPr>
        </p:nvSpPr>
        <p:spPr/>
        <p:txBody>
          <a:bodyPr/>
          <a:lstStyle/>
          <a:p>
            <a:r>
              <a:rPr lang="en-IN" dirty="0"/>
              <a:t>Total Revenue by Age Group of Patients</a:t>
            </a:r>
          </a:p>
        </p:txBody>
      </p:sp>
      <p:sp>
        <p:nvSpPr>
          <p:cNvPr id="3" name="Content Placeholder 2">
            <a:extLst>
              <a:ext uri="{FF2B5EF4-FFF2-40B4-BE49-F238E27FC236}">
                <a16:creationId xmlns:a16="http://schemas.microsoft.com/office/drawing/2014/main" id="{C2C4BD52-EE14-A34D-AA9F-32DC2680E30F}"/>
              </a:ext>
            </a:extLst>
          </p:cNvPr>
          <p:cNvSpPr>
            <a:spLocks noGrp="1"/>
          </p:cNvSpPr>
          <p:nvPr>
            <p:ph idx="1"/>
          </p:nvPr>
        </p:nvSpPr>
        <p:spPr/>
        <p:txBody>
          <a:bodyPr/>
          <a:lstStyle/>
          <a:p>
            <a:r>
              <a:rPr lang="en-US" b="0" i="0" dirty="0">
                <a:solidFill>
                  <a:srgbClr val="252423"/>
                </a:solidFill>
                <a:effectLst/>
                <a:latin typeface="Segoe UI" panose="020B0502040204020203" pitchFamily="34" charset="0"/>
              </a:rPr>
              <a:t>﻿ ﻿﻿</a:t>
            </a:r>
            <a:r>
              <a:rPr lang="en-US" b="0" i="0" dirty="0">
                <a:solidFill>
                  <a:srgbClr val="252423"/>
                </a:solidFill>
                <a:effectLst/>
              </a:rPr>
              <a:t>Adult(20-64) had the highest Total Revenue at ₹ 29,09,74,321.00, followed by Senior(&gt;64), Child(0-12), and Teenager(13-19).﻿﻿ ﻿﻿ </a:t>
            </a:r>
          </a:p>
          <a:p>
            <a:r>
              <a:rPr lang="en-US" b="0" i="0" dirty="0">
                <a:solidFill>
                  <a:srgbClr val="252423"/>
                </a:solidFill>
                <a:effectLst/>
              </a:rPr>
              <a:t>﻿﻿Adult(20-64) accounted for 57.13% of Total Revenue.﻿﻿ ﻿﻿ ﻿﻿</a:t>
            </a:r>
          </a:p>
          <a:p>
            <a:r>
              <a:rPr lang="en-US" b="0" i="0" dirty="0">
                <a:solidFill>
                  <a:srgbClr val="252423"/>
                </a:solidFill>
                <a:effectLst/>
              </a:rPr>
              <a:t>Across all 4 Age Band, Total Revenue ranged from ₹ 4,98,63,457.00 to ₹ 29,09,74,321.00.﻿﻿ ﻿</a:t>
            </a:r>
            <a:endParaRPr lang="en-IN" dirty="0"/>
          </a:p>
        </p:txBody>
      </p:sp>
      <p:graphicFrame>
        <p:nvGraphicFramePr>
          <p:cNvPr id="9" name="Chart 8">
            <a:extLst>
              <a:ext uri="{FF2B5EF4-FFF2-40B4-BE49-F238E27FC236}">
                <a16:creationId xmlns:a16="http://schemas.microsoft.com/office/drawing/2014/main" id="{56369C30-5EF9-2DA3-682D-09A0B395190E}"/>
              </a:ext>
            </a:extLst>
          </p:cNvPr>
          <p:cNvGraphicFramePr/>
          <p:nvPr>
            <p:extLst>
              <p:ext uri="{D42A27DB-BD31-4B8C-83A1-F6EECF244321}">
                <p14:modId xmlns:p14="http://schemas.microsoft.com/office/powerpoint/2010/main" val="2050415000"/>
              </p:ext>
            </p:extLst>
          </p:nvPr>
        </p:nvGraphicFramePr>
        <p:xfrm>
          <a:off x="3115732" y="3963890"/>
          <a:ext cx="7679267" cy="21759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836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158B-1151-770B-F172-F7666E8A5F8B}"/>
              </a:ext>
            </a:extLst>
          </p:cNvPr>
          <p:cNvSpPr>
            <a:spLocks noGrp="1"/>
          </p:cNvSpPr>
          <p:nvPr>
            <p:ph type="title"/>
          </p:nvPr>
        </p:nvSpPr>
        <p:spPr/>
        <p:txBody>
          <a:bodyPr/>
          <a:lstStyle/>
          <a:p>
            <a:r>
              <a:rPr lang="en-IN" dirty="0"/>
              <a:t>Trend In Patients visits throughout Year</a:t>
            </a:r>
          </a:p>
        </p:txBody>
      </p:sp>
      <p:sp>
        <p:nvSpPr>
          <p:cNvPr id="3" name="Content Placeholder 2">
            <a:extLst>
              <a:ext uri="{FF2B5EF4-FFF2-40B4-BE49-F238E27FC236}">
                <a16:creationId xmlns:a16="http://schemas.microsoft.com/office/drawing/2014/main" id="{B23F4BC8-C49B-C2A7-2BA3-184C9665AC84}"/>
              </a:ext>
            </a:extLst>
          </p:cNvPr>
          <p:cNvSpPr>
            <a:spLocks noGrp="1"/>
          </p:cNvSpPr>
          <p:nvPr>
            <p:ph idx="1"/>
          </p:nvPr>
        </p:nvSpPr>
        <p:spPr/>
        <p:txBody>
          <a:bodyPr/>
          <a:lstStyle/>
          <a:p>
            <a:r>
              <a:rPr lang="en-US" b="0" i="0" dirty="0">
                <a:solidFill>
                  <a:srgbClr val="252423"/>
                </a:solidFill>
                <a:effectLst/>
                <a:latin typeface="+mj-lt"/>
              </a:rPr>
              <a:t>Total No of Patient trended down, resulting in a 4.68% decrease between January 2019 and December 2019.</a:t>
            </a:r>
          </a:p>
          <a:p>
            <a:endParaRPr lang="en-IN" dirty="0">
              <a:latin typeface="+mj-lt"/>
            </a:endParaRPr>
          </a:p>
        </p:txBody>
      </p:sp>
      <p:graphicFrame>
        <p:nvGraphicFramePr>
          <p:cNvPr id="7" name="Chart 6">
            <a:extLst>
              <a:ext uri="{FF2B5EF4-FFF2-40B4-BE49-F238E27FC236}">
                <a16:creationId xmlns:a16="http://schemas.microsoft.com/office/drawing/2014/main" id="{89C775FF-01ED-0A42-2C8A-7C2614FFC475}"/>
              </a:ext>
            </a:extLst>
          </p:cNvPr>
          <p:cNvGraphicFramePr/>
          <p:nvPr>
            <p:extLst>
              <p:ext uri="{D42A27DB-BD31-4B8C-83A1-F6EECF244321}">
                <p14:modId xmlns:p14="http://schemas.microsoft.com/office/powerpoint/2010/main" val="677225076"/>
              </p:ext>
            </p:extLst>
          </p:nvPr>
        </p:nvGraphicFramePr>
        <p:xfrm>
          <a:off x="3109912" y="2801532"/>
          <a:ext cx="7873999" cy="3109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03067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98</TotalTime>
  <Words>652</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Segoe UI</vt:lpstr>
      <vt:lpstr>Wingdings</vt:lpstr>
      <vt:lpstr>Wingdings 3</vt:lpstr>
      <vt:lpstr>Wisp</vt:lpstr>
      <vt:lpstr>Columbia Asia Hospital</vt:lpstr>
      <vt:lpstr>Problem Statement</vt:lpstr>
      <vt:lpstr>Hospital Revenue Generation</vt:lpstr>
      <vt:lpstr>Insights about Departments</vt:lpstr>
      <vt:lpstr>Insights about Departments</vt:lpstr>
      <vt:lpstr>Insights about Departments</vt:lpstr>
      <vt:lpstr>Department for New Hires</vt:lpstr>
      <vt:lpstr>Total Revenue by Age Group of Patients</vt:lpstr>
      <vt:lpstr>Trend In Patients visits throughout Year</vt:lpstr>
      <vt:lpstr>Strategies for patient discount</vt:lpstr>
      <vt:lpstr>Strategies to Provide Discounts to the Patients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Asia Hospital</dc:title>
  <dc:creator>Prateek Thakur</dc:creator>
  <cp:lastModifiedBy>Prateek Thakur</cp:lastModifiedBy>
  <cp:revision>1</cp:revision>
  <dcterms:created xsi:type="dcterms:W3CDTF">2024-02-28T19:08:26Z</dcterms:created>
  <dcterms:modified xsi:type="dcterms:W3CDTF">2024-02-28T20:47:07Z</dcterms:modified>
</cp:coreProperties>
</file>