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4" r:id="rId5"/>
    <p:sldId id="323" r:id="rId6"/>
    <p:sldId id="343" r:id="rId7"/>
    <p:sldId id="344" r:id="rId8"/>
    <p:sldId id="346" r:id="rId9"/>
    <p:sldId id="347" r:id="rId10"/>
    <p:sldId id="345" r:id="rId11"/>
    <p:sldId id="348" r:id="rId12"/>
    <p:sldId id="349" r:id="rId13"/>
    <p:sldId id="350" r:id="rId14"/>
    <p:sldId id="351" r:id="rId15"/>
    <p:sldId id="33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61FD9-6F22-41DD-B132-0E70722A0EE1}" v="585" dt="2024-06-14T10:44:54.638"/>
    <p1510:client id="{87270982-92A3-4187-B03E-250F146FA243}" v="227" dt="2024-06-13T18:27:01.948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216" y="-542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0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4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1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3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1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8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2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8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81" y="629469"/>
            <a:ext cx="9590597" cy="5599062"/>
          </a:xfrm>
        </p:spPr>
        <p:txBody>
          <a:bodyPr/>
          <a:lstStyle/>
          <a:p>
            <a:r>
              <a:rPr lang="en-US" dirty="0"/>
              <a:t>Recommendations          Service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5" y="111765"/>
            <a:ext cx="11265373" cy="23120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Payment Page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4299B-5962-F6EF-52FA-EA0132BD14CD}"/>
              </a:ext>
            </a:extLst>
          </p:cNvPr>
          <p:cNvSpPr txBox="1"/>
          <p:nvPr/>
        </p:nvSpPr>
        <p:spPr>
          <a:xfrm>
            <a:off x="2922104" y="2842592"/>
            <a:ext cx="79181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Arial"/>
              </a:rPr>
              <a:t>Payment Gateway Integration Page </a:t>
            </a:r>
          </a:p>
        </p:txBody>
      </p:sp>
    </p:spTree>
    <p:extLst>
      <p:ext uri="{BB962C8B-B14F-4D97-AF65-F5344CB8AC3E}">
        <p14:creationId xmlns:p14="http://schemas.microsoft.com/office/powerpoint/2010/main" val="207752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5" y="111765"/>
            <a:ext cx="11265373" cy="23120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Feedback Page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4299B-5962-F6EF-52FA-EA0132BD14CD}"/>
              </a:ext>
            </a:extLst>
          </p:cNvPr>
          <p:cNvSpPr txBox="1"/>
          <p:nvPr/>
        </p:nvSpPr>
        <p:spPr>
          <a:xfrm>
            <a:off x="1848678" y="1384853"/>
            <a:ext cx="89915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Rate Your Recommendation</a:t>
            </a:r>
            <a:r>
              <a:rPr lang="en-US" sz="3200" dirty="0">
                <a:solidFill>
                  <a:schemeClr val="bg1"/>
                </a:solidFill>
                <a:cs typeface="Arial"/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072B53-574B-307D-27C6-9882BC2F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07" y="2424112"/>
            <a:ext cx="6778073" cy="325548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D9A50D-5943-E089-43C2-8D43B89859A6}"/>
              </a:ext>
            </a:extLst>
          </p:cNvPr>
          <p:cNvSpPr/>
          <p:nvPr/>
        </p:nvSpPr>
        <p:spPr>
          <a:xfrm>
            <a:off x="6780858" y="5849758"/>
            <a:ext cx="2352261" cy="64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Submit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7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8" y="621973"/>
            <a:ext cx="11066590" cy="39255"/>
          </a:xfrm>
        </p:spPr>
        <p:txBody>
          <a:bodyPr/>
          <a:lstStyle/>
          <a:p>
            <a:r>
              <a:rPr lang="en-US" dirty="0"/>
              <a:t>Architecture Diagram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0E82A4-D6DE-8596-5F94-71F8C3A8A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511" y="1433957"/>
            <a:ext cx="9389167" cy="47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10569634" cy="1801793"/>
          </a:xfrm>
        </p:spPr>
        <p:txBody>
          <a:bodyPr/>
          <a:lstStyle/>
          <a:p>
            <a:r>
              <a:rPr lang="en-US" dirty="0"/>
              <a:t>ERD Diagram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F23B518-0B42-C594-BBF3-1DEC37691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14" y="1524000"/>
            <a:ext cx="9116563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5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DD3A19-7C07-A0D7-941C-0160BB5D3FE5}"/>
              </a:ext>
            </a:extLst>
          </p:cNvPr>
          <p:cNvSpPr txBox="1"/>
          <p:nvPr/>
        </p:nvSpPr>
        <p:spPr>
          <a:xfrm>
            <a:off x="2888974" y="3240156"/>
            <a:ext cx="79446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Arial Black"/>
              </a:rPr>
              <a:t>Wireframe Sketches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1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10569634" cy="1801793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Home Page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130C8D7-5054-B89C-FA2C-E2638FFEA6AB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1142488" y="3293166"/>
            <a:ext cx="10581857" cy="3034749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cs typeface="Arial"/>
              </a:rPr>
              <a:t>Welcome to Your Personalized Outfit Recommendation </a:t>
            </a:r>
            <a:endParaRPr lang="en-US" dirty="0">
              <a:cs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645F64-A389-3FD3-3340-B6BB7AC62612}"/>
              </a:ext>
            </a:extLst>
          </p:cNvPr>
          <p:cNvSpPr/>
          <p:nvPr/>
        </p:nvSpPr>
        <p:spPr>
          <a:xfrm>
            <a:off x="8271728" y="4213114"/>
            <a:ext cx="2352261" cy="5963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Arial"/>
              </a:rPr>
              <a:t>Start Now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06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10569634" cy="1801793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User Input Page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130C8D7-5054-B89C-FA2C-E2638FFEA6AB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1102732" y="1934819"/>
            <a:ext cx="10621613" cy="439309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                        Tell Us About Your Event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3200" dirty="0">
              <a:cs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645F64-A389-3FD3-3340-B6BB7AC62612}"/>
              </a:ext>
            </a:extLst>
          </p:cNvPr>
          <p:cNvSpPr/>
          <p:nvPr/>
        </p:nvSpPr>
        <p:spPr>
          <a:xfrm>
            <a:off x="8271728" y="4213114"/>
            <a:ext cx="2352261" cy="5963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Next</a:t>
            </a:r>
            <a:endParaRPr lang="en-GB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6D4C617-0593-FD6F-38AD-6B31BFCD5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95" y="2583872"/>
            <a:ext cx="8985847" cy="36853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6E4100-FD1B-D63D-654B-C27C5B090501}"/>
              </a:ext>
            </a:extLst>
          </p:cNvPr>
          <p:cNvSpPr/>
          <p:nvPr/>
        </p:nvSpPr>
        <p:spPr>
          <a:xfrm>
            <a:off x="8424128" y="5346175"/>
            <a:ext cx="2352261" cy="5963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Get </a:t>
            </a:r>
            <a:r>
              <a:rPr lang="en-GB">
                <a:cs typeface="Arial"/>
              </a:rPr>
              <a:t>Recommendations</a:t>
            </a:r>
            <a:r>
              <a:rPr lang="en-GB" dirty="0">
                <a:cs typeface="Arial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96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24" y="52130"/>
            <a:ext cx="11245494" cy="2371636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Recommendation Page</a:t>
            </a:r>
            <a:endParaRPr lang="en-US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B8AFB73A-A673-163B-0655-0C5444C0E86A}"/>
              </a:ext>
            </a:extLst>
          </p:cNvPr>
          <p:cNvGraphicFramePr>
            <a:graphicFrameLocks noGrp="1"/>
          </p:cNvGraphicFramePr>
          <p:nvPr>
            <p:ph type="tbl" sz="quarter" idx="28"/>
            <p:extLst>
              <p:ext uri="{D42A27DB-BD31-4B8C-83A1-F6EECF244321}">
                <p14:modId xmlns:p14="http://schemas.microsoft.com/office/powerpoint/2010/main" val="3027299546"/>
              </p:ext>
            </p:extLst>
          </p:nvPr>
        </p:nvGraphicFramePr>
        <p:xfrm>
          <a:off x="2166730" y="1709530"/>
          <a:ext cx="9210424" cy="379340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61754">
                  <a:extLst>
                    <a:ext uri="{9D8B030D-6E8A-4147-A177-3AD203B41FA5}">
                      <a16:colId xmlns:a16="http://schemas.microsoft.com/office/drawing/2014/main" val="2346060848"/>
                    </a:ext>
                  </a:extLst>
                </a:gridCol>
                <a:gridCol w="2861754">
                  <a:extLst>
                    <a:ext uri="{9D8B030D-6E8A-4147-A177-3AD203B41FA5}">
                      <a16:colId xmlns:a16="http://schemas.microsoft.com/office/drawing/2014/main" val="3154591238"/>
                    </a:ext>
                  </a:extLst>
                </a:gridCol>
                <a:gridCol w="1743458">
                  <a:extLst>
                    <a:ext uri="{9D8B030D-6E8A-4147-A177-3AD203B41FA5}">
                      <a16:colId xmlns:a16="http://schemas.microsoft.com/office/drawing/2014/main" val="2876219306"/>
                    </a:ext>
                  </a:extLst>
                </a:gridCol>
                <a:gridCol w="1743458">
                  <a:extLst>
                    <a:ext uri="{9D8B030D-6E8A-4147-A177-3AD203B41FA5}">
                      <a16:colId xmlns:a16="http://schemas.microsoft.com/office/drawing/2014/main" val="2547587136"/>
                    </a:ext>
                  </a:extLst>
                </a:gridCol>
              </a:tblGrid>
              <a:tr h="477689">
                <a:tc>
                  <a:txBody>
                    <a:bodyPr/>
                    <a:lstStyle/>
                    <a:p>
                      <a:r>
                        <a:rPr lang="en-US" dirty="0"/>
                        <a:t>Outfit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669747"/>
                  </a:ext>
                </a:extLst>
              </a:tr>
              <a:tr h="8289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Jacket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Jacket Image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373"/>
                  </a:ext>
                </a:extLst>
              </a:tr>
              <a:tr h="8289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Shirt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Casual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Shirt Image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166755"/>
                  </a:ext>
                </a:extLst>
              </a:tr>
              <a:tr h="8289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Trousers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Casual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Trousers    Image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221923"/>
                  </a:ext>
                </a:extLst>
              </a:tr>
              <a:tr h="8289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Boots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Boots Image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427497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D00923-91BC-BB9D-82D1-1332B27FDD84}"/>
              </a:ext>
            </a:extLst>
          </p:cNvPr>
          <p:cNvSpPr/>
          <p:nvPr/>
        </p:nvSpPr>
        <p:spPr>
          <a:xfrm>
            <a:off x="8072945" y="5743740"/>
            <a:ext cx="2352261" cy="5963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Mix-n-Match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C15648-0F95-84FD-587A-D03B884658FD}"/>
              </a:ext>
            </a:extLst>
          </p:cNvPr>
          <p:cNvSpPr/>
          <p:nvPr/>
        </p:nvSpPr>
        <p:spPr>
          <a:xfrm>
            <a:off x="3050371" y="5743740"/>
            <a:ext cx="2352261" cy="5963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Add to Cart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13F02-0CC6-DD12-ED2E-9D1672317D17}"/>
              </a:ext>
            </a:extLst>
          </p:cNvPr>
          <p:cNvSpPr txBox="1"/>
          <p:nvPr/>
        </p:nvSpPr>
        <p:spPr>
          <a:xfrm>
            <a:off x="4512365" y="993914"/>
            <a:ext cx="56520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Recommended Outfit</a:t>
            </a:r>
          </a:p>
        </p:txBody>
      </p:sp>
    </p:spTree>
    <p:extLst>
      <p:ext uri="{BB962C8B-B14F-4D97-AF65-F5344CB8AC3E}">
        <p14:creationId xmlns:p14="http://schemas.microsoft.com/office/powerpoint/2010/main" val="29811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5" y="111765"/>
            <a:ext cx="11265373" cy="23120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Mix-n-Match Page </a:t>
            </a:r>
            <a:endParaRPr lang="en-US" b="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B8AFB73A-A673-163B-0655-0C5444C0E86A}"/>
              </a:ext>
            </a:extLst>
          </p:cNvPr>
          <p:cNvGraphicFramePr>
            <a:graphicFrameLocks noGrp="1"/>
          </p:cNvGraphicFramePr>
          <p:nvPr>
            <p:ph type="tbl" sz="quarter" idx="28"/>
            <p:extLst>
              <p:ext uri="{D42A27DB-BD31-4B8C-83A1-F6EECF244321}">
                <p14:modId xmlns:p14="http://schemas.microsoft.com/office/powerpoint/2010/main" val="745580707"/>
              </p:ext>
            </p:extLst>
          </p:nvPr>
        </p:nvGraphicFramePr>
        <p:xfrm>
          <a:off x="2166730" y="1583634"/>
          <a:ext cx="9210424" cy="341109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61754">
                  <a:extLst>
                    <a:ext uri="{9D8B030D-6E8A-4147-A177-3AD203B41FA5}">
                      <a16:colId xmlns:a16="http://schemas.microsoft.com/office/drawing/2014/main" val="2346060848"/>
                    </a:ext>
                  </a:extLst>
                </a:gridCol>
                <a:gridCol w="2861754">
                  <a:extLst>
                    <a:ext uri="{9D8B030D-6E8A-4147-A177-3AD203B41FA5}">
                      <a16:colId xmlns:a16="http://schemas.microsoft.com/office/drawing/2014/main" val="3154591238"/>
                    </a:ext>
                  </a:extLst>
                </a:gridCol>
                <a:gridCol w="1743458">
                  <a:extLst>
                    <a:ext uri="{9D8B030D-6E8A-4147-A177-3AD203B41FA5}">
                      <a16:colId xmlns:a16="http://schemas.microsoft.com/office/drawing/2014/main" val="2876219306"/>
                    </a:ext>
                  </a:extLst>
                </a:gridCol>
                <a:gridCol w="1743458">
                  <a:extLst>
                    <a:ext uri="{9D8B030D-6E8A-4147-A177-3AD203B41FA5}">
                      <a16:colId xmlns:a16="http://schemas.microsoft.com/office/drawing/2014/main" val="2547587136"/>
                    </a:ext>
                  </a:extLst>
                </a:gridCol>
              </a:tblGrid>
              <a:tr h="422863">
                <a:tc>
                  <a:txBody>
                    <a:bodyPr/>
                    <a:lstStyle/>
                    <a:p>
                      <a:r>
                        <a:rPr lang="en-US" dirty="0"/>
                        <a:t>Outfit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Image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Update 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669747"/>
                  </a:ext>
                </a:extLst>
              </a:tr>
              <a:tr h="7470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Jacket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Jacket Image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Change Item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373"/>
                  </a:ext>
                </a:extLst>
              </a:tr>
              <a:tr h="7470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Shirt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Shirt Image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Change Item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166755"/>
                  </a:ext>
                </a:extLst>
              </a:tr>
              <a:tr h="7470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Trousers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Trousers Image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Change Item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221923"/>
                  </a:ext>
                </a:extLst>
              </a:tr>
              <a:tr h="7470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Boots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Boots Image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Change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427497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D00923-91BC-BB9D-82D1-1332B27FDD84}"/>
              </a:ext>
            </a:extLst>
          </p:cNvPr>
          <p:cNvSpPr/>
          <p:nvPr/>
        </p:nvSpPr>
        <p:spPr>
          <a:xfrm>
            <a:off x="8848197" y="5465445"/>
            <a:ext cx="2352261" cy="64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Update Cart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0CD41-E112-3B01-8D74-9E29DF861721}"/>
              </a:ext>
            </a:extLst>
          </p:cNvPr>
          <p:cNvSpPr txBox="1"/>
          <p:nvPr/>
        </p:nvSpPr>
        <p:spPr>
          <a:xfrm>
            <a:off x="4512365" y="993914"/>
            <a:ext cx="56520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Customize Your Outfit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730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5" y="111765"/>
            <a:ext cx="11265373" cy="23120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Checkout Page</a:t>
            </a:r>
            <a:endParaRPr lang="en-US" dirty="0">
              <a:ea typeface="+mj-lt"/>
              <a:cs typeface="+mj-lt"/>
            </a:endParaRPr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B8AFB73A-A673-163B-0655-0C5444C0E86A}"/>
              </a:ext>
            </a:extLst>
          </p:cNvPr>
          <p:cNvGraphicFramePr>
            <a:graphicFrameLocks noGrp="1"/>
          </p:cNvGraphicFramePr>
          <p:nvPr>
            <p:ph type="tbl" sz="quarter" idx="28"/>
            <p:extLst>
              <p:ext uri="{D42A27DB-BD31-4B8C-83A1-F6EECF244321}">
                <p14:modId xmlns:p14="http://schemas.microsoft.com/office/powerpoint/2010/main" val="1275852017"/>
              </p:ext>
            </p:extLst>
          </p:nvPr>
        </p:nvGraphicFramePr>
        <p:xfrm>
          <a:off x="2166730" y="1583634"/>
          <a:ext cx="8614361" cy="379402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76553">
                  <a:extLst>
                    <a:ext uri="{9D8B030D-6E8A-4147-A177-3AD203B41FA5}">
                      <a16:colId xmlns:a16="http://schemas.microsoft.com/office/drawing/2014/main" val="2346060848"/>
                    </a:ext>
                  </a:extLst>
                </a:gridCol>
                <a:gridCol w="2676553">
                  <a:extLst>
                    <a:ext uri="{9D8B030D-6E8A-4147-A177-3AD203B41FA5}">
                      <a16:colId xmlns:a16="http://schemas.microsoft.com/office/drawing/2014/main" val="3154591238"/>
                    </a:ext>
                  </a:extLst>
                </a:gridCol>
                <a:gridCol w="2045099">
                  <a:extLst>
                    <a:ext uri="{9D8B030D-6E8A-4147-A177-3AD203B41FA5}">
                      <a16:colId xmlns:a16="http://schemas.microsoft.com/office/drawing/2014/main" val="2876219306"/>
                    </a:ext>
                  </a:extLst>
                </a:gridCol>
                <a:gridCol w="1216156">
                  <a:extLst>
                    <a:ext uri="{9D8B030D-6E8A-4147-A177-3AD203B41FA5}">
                      <a16:colId xmlns:a16="http://schemas.microsoft.com/office/drawing/2014/main" val="2547587136"/>
                    </a:ext>
                  </a:extLst>
                </a:gridCol>
              </a:tblGrid>
              <a:tr h="369068">
                <a:tc>
                  <a:txBody>
                    <a:bodyPr/>
                    <a:lstStyle/>
                    <a:p>
                      <a:r>
                        <a:rPr lang="en-US" dirty="0"/>
                        <a:t>Outfit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Image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669747"/>
                  </a:ext>
                </a:extLst>
              </a:tr>
              <a:tr h="8562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Jacket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Jacket Image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373"/>
                  </a:ext>
                </a:extLst>
              </a:tr>
              <a:tr h="8562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Shirt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Shirt Image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166755"/>
                  </a:ext>
                </a:extLst>
              </a:tr>
              <a:tr h="8562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Trousers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Trousers Image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221923"/>
                  </a:ext>
                </a:extLst>
              </a:tr>
              <a:tr h="8562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Boots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Boots Image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427497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D00923-91BC-BB9D-82D1-1332B27FDD84}"/>
              </a:ext>
            </a:extLst>
          </p:cNvPr>
          <p:cNvSpPr/>
          <p:nvPr/>
        </p:nvSpPr>
        <p:spPr>
          <a:xfrm>
            <a:off x="8848197" y="5465445"/>
            <a:ext cx="2352261" cy="64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Proceed to Payment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4299B-5962-F6EF-52FA-EA0132BD14CD}"/>
              </a:ext>
            </a:extLst>
          </p:cNvPr>
          <p:cNvSpPr txBox="1"/>
          <p:nvPr/>
        </p:nvSpPr>
        <p:spPr>
          <a:xfrm>
            <a:off x="4512365" y="993914"/>
            <a:ext cx="56520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Review Your Selections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86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Office PowerPoint</Application>
  <PresentationFormat>Widescreen</PresentationFormat>
  <Paragraphs>115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Recommendations          Service</vt:lpstr>
      <vt:lpstr>Architecture Diagram</vt:lpstr>
      <vt:lpstr>ERD Diagram</vt:lpstr>
      <vt:lpstr>PowerPoint Presentation</vt:lpstr>
      <vt:lpstr>Home Page</vt:lpstr>
      <vt:lpstr>User Input Page</vt:lpstr>
      <vt:lpstr>Recommendation Page</vt:lpstr>
      <vt:lpstr>Mix-n-Match Page </vt:lpstr>
      <vt:lpstr>Checkout Page</vt:lpstr>
      <vt:lpstr>Payment Page</vt:lpstr>
      <vt:lpstr>Feedback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228</cp:revision>
  <dcterms:created xsi:type="dcterms:W3CDTF">2024-06-13T18:09:41Z</dcterms:created>
  <dcterms:modified xsi:type="dcterms:W3CDTF">2024-06-14T10:45:53Z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