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5D55D-7101-4FF0-9B1E-C6D84951D9F5}" v="1383" dt="2022-10-18T12:27:16.348"/>
    <p1510:client id="{23D5C7A1-1613-39D8-E2D8-65A2FDD64EBF}" v="45" dt="2022-10-18T12:52:05.064"/>
    <p1510:client id="{5011F70E-C78B-4403-A478-34FFE998BB21}" v="184" dt="2022-10-18T15:01:25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900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71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69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227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9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19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11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083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71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84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740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10/18/2022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6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52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7732" y="957715"/>
            <a:ext cx="5130798" cy="2750419"/>
          </a:xfrm>
        </p:spPr>
        <p:txBody>
          <a:bodyPr>
            <a:normAutofit/>
          </a:bodyPr>
          <a:lstStyle/>
          <a:p>
            <a:r>
              <a:rPr lang="en-US" sz="5600">
                <a:cs typeface="Calibri Light"/>
              </a:rPr>
              <a:t>AID ESCALATING INTERNET COVERAGE</a:t>
            </a:r>
            <a:endParaRPr lang="en-US" sz="5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7732" y="3800209"/>
            <a:ext cx="5130798" cy="23070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cs typeface="Calibri"/>
              </a:rPr>
              <a:t>Group Name- Zero Accuracy</a:t>
            </a:r>
          </a:p>
          <a:p>
            <a:r>
              <a:rPr lang="en-US">
                <a:cs typeface="Calibri"/>
              </a:rPr>
              <a:t>Prasad </a:t>
            </a:r>
            <a:r>
              <a:rPr lang="en-US" err="1">
                <a:cs typeface="Calibri"/>
              </a:rPr>
              <a:t>Magdum</a:t>
            </a:r>
            <a:r>
              <a:rPr lang="en-US">
                <a:cs typeface="Calibri"/>
              </a:rPr>
              <a:t> (MT2022078)</a:t>
            </a:r>
          </a:p>
          <a:p>
            <a:r>
              <a:rPr lang="en-US">
                <a:cs typeface="Calibri"/>
              </a:rPr>
              <a:t>Prateek </a:t>
            </a:r>
            <a:r>
              <a:rPr lang="en-US" err="1">
                <a:cs typeface="Calibri"/>
              </a:rPr>
              <a:t>Chhimwal</a:t>
            </a:r>
            <a:r>
              <a:rPr lang="en-US">
                <a:cs typeface="Calibri"/>
              </a:rPr>
              <a:t> (MT2022080)</a:t>
            </a: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82DB39BF-393C-563D-9E9E-722F0700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3808"/>
            <a:ext cx="5850384" cy="5850384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E900-66BD-C912-B875-8AA3D474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6" y="3121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CB5D-4EC2-392C-EC36-B2C9B9B5F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7" y="1194821"/>
            <a:ext cx="11667161" cy="269546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Observed statistical data- </a:t>
            </a:r>
            <a:r>
              <a:rPr lang="en-US" sz="2400" dirty="0" err="1"/>
              <a:t>frame_based</a:t>
            </a:r>
            <a:r>
              <a:rPr lang="en-US" sz="2400" dirty="0"/>
              <a:t> column is removed since all values are zero.</a:t>
            </a:r>
          </a:p>
          <a:p>
            <a:pPr marL="342900" indent="-342900">
              <a:buAutoNum type="arabicPeriod"/>
            </a:pPr>
            <a:r>
              <a:rPr lang="en-US" sz="2400" dirty="0"/>
              <a:t>Checked for NULL values- There are no NULL values in the dataset.</a:t>
            </a:r>
          </a:p>
          <a:p>
            <a:pPr marL="342900" indent="-342900">
              <a:buAutoNum type="arabicPeriod"/>
            </a:pPr>
            <a:r>
              <a:rPr lang="en-US" sz="2400" dirty="0"/>
              <a:t>Checked for missing values. (Present)</a:t>
            </a:r>
          </a:p>
          <a:p>
            <a:pPr marL="342900" indent="-342900">
              <a:buAutoNum type="arabicPeriod"/>
            </a:pPr>
            <a:r>
              <a:rPr lang="en-US" sz="2400" dirty="0"/>
              <a:t>Handling missing values for the following column- </a:t>
            </a:r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  </a:t>
            </a:r>
            <a:r>
              <a:rPr lang="en-US" sz="2400" dirty="0" err="1">
                <a:ea typeface="+mn-lt"/>
                <a:cs typeface="+mn-lt"/>
              </a:rPr>
              <a:t>alchemy_category</a:t>
            </a:r>
            <a:r>
              <a:rPr lang="en-US" sz="2400" dirty="0">
                <a:ea typeface="+mn-lt"/>
                <a:cs typeface="+mn-lt"/>
              </a:rPr>
              <a:t>- Replaced "?" with mode (recreation).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     </a:t>
            </a: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5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D53ECBA-715E-33F8-EAD3-CC7B87414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35" y="4429426"/>
            <a:ext cx="3594847" cy="1820352"/>
          </a:xfrm>
          <a:prstGeom prst="rect">
            <a:avLst/>
          </a:prstGeom>
        </p:spPr>
      </p:pic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EA22481A-2531-2332-5F99-71D19B06E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35" y="4431335"/>
            <a:ext cx="3975847" cy="16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7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8423-1D18-AB96-8091-2C0DD7E93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67"/>
            <a:ext cx="12191999" cy="1471488"/>
          </a:xfrm>
        </p:spPr>
        <p:txBody>
          <a:bodyPr>
            <a:normAutofit/>
          </a:bodyPr>
          <a:lstStyle/>
          <a:p>
            <a:pPr algn="l"/>
            <a:r>
              <a:rPr lang="en-US"/>
              <a:t>Data Preprocessing(Cont.)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A1D19-4459-FF80-F430-22CBD239D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55095"/>
            <a:ext cx="12191999" cy="42842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>
                <a:ea typeface="+mn-lt"/>
                <a:cs typeface="+mn-lt"/>
              </a:rPr>
              <a:t>  </a:t>
            </a:r>
            <a:r>
              <a:rPr lang="en-US" err="1">
                <a:ea typeface="+mn-lt"/>
                <a:cs typeface="+mn-lt"/>
              </a:rPr>
              <a:t>alchemy_category_score</a:t>
            </a:r>
            <a:r>
              <a:rPr lang="en-US">
                <a:ea typeface="+mn-lt"/>
                <a:cs typeface="+mn-lt"/>
              </a:rPr>
              <a:t>- Replaced "?" With mean value.</a:t>
            </a:r>
          </a:p>
          <a:p>
            <a:pPr algn="l"/>
            <a:r>
              <a:rPr lang="en-US">
                <a:ea typeface="+mn-lt"/>
                <a:cs typeface="+mn-lt"/>
              </a:rPr>
              <a:t>  </a:t>
            </a:r>
            <a:r>
              <a:rPr lang="en-US" err="1">
                <a:ea typeface="+mn-lt"/>
                <a:cs typeface="+mn-lt"/>
              </a:rPr>
              <a:t>is_news</a:t>
            </a:r>
            <a:r>
              <a:rPr lang="en-US">
                <a:ea typeface="+mn-lt"/>
                <a:cs typeface="+mn-lt"/>
              </a:rPr>
              <a:t>- Dropped the column as there are only missing value and "1" in the attribute.</a:t>
            </a:r>
          </a:p>
          <a:p>
            <a:pPr algn="l"/>
            <a:r>
              <a:rPr lang="en-US">
                <a:ea typeface="+mn-lt"/>
                <a:cs typeface="+mn-lt"/>
              </a:rPr>
              <a:t>  </a:t>
            </a:r>
            <a:r>
              <a:rPr lang="en-US" err="1">
                <a:ea typeface="+mn-lt"/>
                <a:cs typeface="+mn-lt"/>
              </a:rPr>
              <a:t>news_front_page</a:t>
            </a:r>
            <a:r>
              <a:rPr lang="en-US">
                <a:ea typeface="+mn-lt"/>
                <a:cs typeface="+mn-lt"/>
              </a:rPr>
              <a:t>- Replaced with mode(0).</a:t>
            </a:r>
          </a:p>
          <a:p>
            <a:pPr algn="l"/>
            <a:endParaRPr lang="en-US">
              <a:ea typeface="+mn-lt"/>
              <a:cs typeface="+mn-lt"/>
            </a:endParaRPr>
          </a:p>
          <a:p>
            <a:pPr algn="l"/>
            <a:r>
              <a:rPr lang="en-US">
                <a:ea typeface="+mn-lt"/>
                <a:cs typeface="+mn-lt"/>
              </a:rPr>
              <a:t>5.   Checked for duplicate values- There are no duplicate values in the dataset.</a:t>
            </a:r>
            <a:endParaRPr lang="en-US"/>
          </a:p>
          <a:p>
            <a:pPr algn="l"/>
            <a:endParaRPr lang="en-US">
              <a:ea typeface="+mn-lt"/>
              <a:cs typeface="+mn-lt"/>
            </a:endParaRPr>
          </a:p>
          <a:p>
            <a:pPr algn="l"/>
            <a:r>
              <a:rPr lang="en-US">
                <a:ea typeface="+mn-lt"/>
                <a:cs typeface="+mn-lt"/>
              </a:rPr>
              <a:t>6.   </a:t>
            </a:r>
            <a:r>
              <a:rPr lang="en-US" err="1">
                <a:ea typeface="+mn-lt"/>
                <a:cs typeface="+mn-lt"/>
              </a:rPr>
              <a:t>Coverted</a:t>
            </a:r>
            <a:r>
              <a:rPr lang="en-US">
                <a:ea typeface="+mn-lt"/>
                <a:cs typeface="+mn-lt"/>
              </a:rPr>
              <a:t> object datatype to numeric.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7. Converted categorical data (</a:t>
            </a:r>
            <a:r>
              <a:rPr lang="en-US" err="1"/>
              <a:t>alchemy_category</a:t>
            </a:r>
            <a:r>
              <a:rPr lang="en-US"/>
              <a:t>) into numerical data using one hot encoding.</a:t>
            </a:r>
          </a:p>
          <a:p>
            <a:pPr algn="l"/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66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52B4-60C8-7C82-F474-45CB9617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6" y="-3032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 Preprocessing(Cont.)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65CBD-464A-0C1C-3FB7-7F07E2945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56" y="1500277"/>
            <a:ext cx="12118041" cy="536133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8. Used regular expression to remove special characters, Numbers from the page description column.</a:t>
            </a:r>
            <a:endParaRPr lang="en-US" dirty="0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9. Used TF-IDF word embedding technique for </a:t>
            </a:r>
            <a:r>
              <a:rPr lang="en-US" dirty="0" err="1">
                <a:ea typeface="+mn-lt"/>
                <a:cs typeface="+mn-lt"/>
              </a:rPr>
              <a:t>page_description</a:t>
            </a:r>
            <a:r>
              <a:rPr lang="en-US" dirty="0">
                <a:ea typeface="+mn-lt"/>
                <a:cs typeface="+mn-lt"/>
              </a:rPr>
              <a:t> column to convert from text to numerical data. TF-IDF is a popular approach used to weigh terms for NLP tasks.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10. NLP Preprocessing</a:t>
            </a:r>
          </a:p>
          <a:p>
            <a:pPr marL="0" indent="0">
              <a:buNone/>
            </a:pPr>
            <a:r>
              <a:rPr lang="en-US" dirty="0"/>
              <a:t>Tokenization</a:t>
            </a:r>
          </a:p>
          <a:p>
            <a:pPr marL="0" indent="0">
              <a:buNone/>
            </a:pPr>
            <a:r>
              <a:rPr lang="en-US" dirty="0"/>
              <a:t>Stop word removal</a:t>
            </a:r>
          </a:p>
          <a:p>
            <a:pPr marL="0" indent="0">
              <a:buNone/>
            </a:pPr>
            <a:r>
              <a:rPr lang="en-US" dirty="0"/>
              <a:t>Lemmatization</a:t>
            </a:r>
          </a:p>
          <a:p>
            <a:pPr marL="0" indent="0">
              <a:buNone/>
            </a:pPr>
            <a:r>
              <a:rPr lang="en-US" dirty="0"/>
              <a:t>TF-IDF vectorization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1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510F-6889-42BD-0B21-2D69466F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6" y="-3032"/>
            <a:ext cx="105156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Exploratory Data Analysis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70865-80F8-D040-56EA-D631E8326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68" y="660339"/>
            <a:ext cx="11620071" cy="35030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1. Standardization</a:t>
            </a:r>
          </a:p>
          <a:p>
            <a:pPr marL="0" indent="0">
              <a:buNone/>
            </a:pPr>
            <a:r>
              <a:rPr lang="en-US" dirty="0"/>
              <a:t>We have standardized all the columns in the dataset.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2. Removed the outlier from the data.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If the data point lies beyond upper whisker and lower whisker we brought them between lower whisker and upper whisker.</a:t>
            </a:r>
          </a:p>
          <a:p>
            <a:pPr marL="0" indent="0">
              <a:buNone/>
            </a:pPr>
            <a:r>
              <a:rPr lang="en-US" dirty="0"/>
              <a:t>3. Checked for skewness in the few columns.</a:t>
            </a:r>
          </a:p>
          <a:p>
            <a:pPr marL="0" indent="0">
              <a:buNone/>
            </a:pPr>
            <a:r>
              <a:rPr lang="en-US" dirty="0"/>
              <a:t>4. Draw Correlation Matrix for further analysis.</a:t>
            </a:r>
          </a:p>
          <a:p>
            <a:endParaRPr lang="en-US"/>
          </a:p>
        </p:txBody>
      </p:sp>
      <p:pic>
        <p:nvPicPr>
          <p:cNvPr id="5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624A7C6D-82E4-872A-00A3-C6E099C30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71" y="4063502"/>
            <a:ext cx="3751729" cy="2798735"/>
          </a:xfrm>
          <a:prstGeom prst="rect">
            <a:avLst/>
          </a:prstGeom>
        </p:spPr>
      </p:pic>
      <p:pic>
        <p:nvPicPr>
          <p:cNvPr id="6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788D784-1872-4D73-E9F1-8307CF4D8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430" y="4113437"/>
            <a:ext cx="3236258" cy="2687653"/>
          </a:xfrm>
          <a:prstGeom prst="rect">
            <a:avLst/>
          </a:prstGeom>
        </p:spPr>
      </p:pic>
      <p:pic>
        <p:nvPicPr>
          <p:cNvPr id="7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C3F0042B-8DD1-F926-C6F1-15B8FDAE8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3753" y="4113438"/>
            <a:ext cx="3437964" cy="286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4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7CAD6-6A6C-E75E-9A94-F438E9518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56" y="1963"/>
            <a:ext cx="10895215" cy="337499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4400" dirty="0"/>
              <a:t>Learning Algorithm</a:t>
            </a:r>
          </a:p>
          <a:p>
            <a:pPr marL="0" indent="0">
              <a:buNone/>
            </a:pPr>
            <a:r>
              <a:rPr lang="en-US" dirty="0"/>
              <a:t>We used Term Frequency-Inverse Document Frequency along with Logistic</a:t>
            </a:r>
            <a:r>
              <a:rPr lang="en-US" dirty="0">
                <a:ea typeface="+mn-lt"/>
                <a:cs typeface="+mn-lt"/>
              </a:rPr>
              <a:t> regression to do the binary </a:t>
            </a:r>
            <a:r>
              <a:rPr lang="en-US" dirty="0" err="1">
                <a:ea typeface="+mn-lt"/>
                <a:cs typeface="+mn-lt"/>
              </a:rPr>
              <a:t>classification.</a:t>
            </a:r>
            <a:r>
              <a:rPr lang="en-US" dirty="0" err="1"/>
              <a:t>Input</a:t>
            </a:r>
            <a:r>
              <a:rPr lang="en-US" dirty="0"/>
              <a:t> to the algorithm was </a:t>
            </a:r>
            <a:r>
              <a:rPr lang="en-US" dirty="0" err="1"/>
              <a:t>page_description</a:t>
            </a:r>
            <a:r>
              <a:rPr lang="en-US" dirty="0"/>
              <a:t> and </a:t>
            </a:r>
            <a:r>
              <a:rPr lang="en-US" dirty="0" err="1"/>
              <a:t>alchemy_category_score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Output is binary 0/1. The</a:t>
            </a:r>
            <a:r>
              <a:rPr lang="en-US" dirty="0">
                <a:ea typeface="+mn-lt"/>
                <a:cs typeface="+mn-lt"/>
              </a:rPr>
              <a:t> target vector takes two values 0/1 not ad-worthy and ad-worthy.</a:t>
            </a:r>
          </a:p>
          <a:p>
            <a:pPr marL="0" indent="0">
              <a:buNone/>
            </a:pPr>
            <a:r>
              <a:rPr lang="en-US" dirty="0"/>
              <a:t>Summarization (Algorithm)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342E4BD-A902-1761-0999-A1C7FC074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82" y="3301644"/>
            <a:ext cx="8491817" cy="348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33407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RegularSeedLeftStep">
      <a:dk1>
        <a:srgbClr val="000000"/>
      </a:dk1>
      <a:lt1>
        <a:srgbClr val="FFFFFF"/>
      </a:lt1>
      <a:dk2>
        <a:srgbClr val="213B38"/>
      </a:dk2>
      <a:lt2>
        <a:srgbClr val="E8E4E2"/>
      </a:lt2>
      <a:accent1>
        <a:srgbClr val="32A5DE"/>
      </a:accent1>
      <a:accent2>
        <a:srgbClr val="1CB5A8"/>
      </a:accent2>
      <a:accent3>
        <a:srgbClr val="29B770"/>
      </a:accent3>
      <a:accent4>
        <a:srgbClr val="1DBA2A"/>
      </a:accent4>
      <a:accent5>
        <a:srgbClr val="58B729"/>
      </a:accent5>
      <a:accent6>
        <a:srgbClr val="89AD1B"/>
      </a:accent6>
      <a:hlink>
        <a:srgbClr val="BF6A3F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ShapesVTI</vt:lpstr>
      <vt:lpstr>AID ESCALATING INTERNET COVERAGE</vt:lpstr>
      <vt:lpstr>Data Preprocessing</vt:lpstr>
      <vt:lpstr>Data Preprocessing(Cont.)</vt:lpstr>
      <vt:lpstr>Data Preprocessing(Cont.) </vt:lpstr>
      <vt:lpstr>Exploratory Data Analysis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69</cp:revision>
  <dcterms:created xsi:type="dcterms:W3CDTF">2022-10-18T10:09:22Z</dcterms:created>
  <dcterms:modified xsi:type="dcterms:W3CDTF">2022-10-18T15:02:18Z</dcterms:modified>
</cp:coreProperties>
</file>