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
      <p:font typeface="Amatic SC"/>
      <p:regular r:id="rId27"/>
      <p:bold r:id="rId28"/>
    </p:embeddedFont>
    <p:embeddedFont>
      <p:font typeface="Lato"/>
      <p:regular r:id="rId29"/>
      <p:bold r:id="rId30"/>
      <p:italic r:id="rId31"/>
      <p:boldItalic r:id="rId32"/>
    </p:embeddedFont>
    <p:embeddedFont>
      <p:font typeface="Source Code Pro"/>
      <p:regular r:id="rId33"/>
      <p:bold r:id="rId34"/>
      <p:italic r:id="rId35"/>
      <p:boldItalic r:id="rId36"/>
    </p:embeddedFont>
    <p:embeddedFont>
      <p:font typeface="Comfortaa"/>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BC31A9D-0E18-4B8F-9E2B-8EB89D6D00F0}">
  <a:tblStyle styleId="{FBC31A9D-0E18-4B8F-9E2B-8EB89D6D00F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AmaticSC-bold.fntdata"/><Relationship Id="rId27" Type="http://schemas.openxmlformats.org/officeDocument/2006/relationships/font" Target="fonts/AmaticSC-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33" Type="http://schemas.openxmlformats.org/officeDocument/2006/relationships/font" Target="fonts/SourceCodePro-regular.fntdata"/><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35" Type="http://schemas.openxmlformats.org/officeDocument/2006/relationships/font" Target="fonts/SourceCodePro-italic.fntdata"/><Relationship Id="rId12" Type="http://schemas.openxmlformats.org/officeDocument/2006/relationships/slide" Target="slides/slide6.xml"/><Relationship Id="rId34" Type="http://schemas.openxmlformats.org/officeDocument/2006/relationships/font" Target="fonts/SourceCodePro-bold.fntdata"/><Relationship Id="rId15" Type="http://schemas.openxmlformats.org/officeDocument/2006/relationships/slide" Target="slides/slide9.xml"/><Relationship Id="rId37" Type="http://schemas.openxmlformats.org/officeDocument/2006/relationships/font" Target="fonts/Comfortaa-regular.fntdata"/><Relationship Id="rId14" Type="http://schemas.openxmlformats.org/officeDocument/2006/relationships/slide" Target="slides/slide8.xml"/><Relationship Id="rId36" Type="http://schemas.openxmlformats.org/officeDocument/2006/relationships/font" Target="fonts/SourceCodePro-boldItalic.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Comfortaa-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96fbe02610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96fbe02610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95b940b831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95b940b831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98839caff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98839caff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98839caff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98839caff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98839caff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98839caff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95b940b831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95b940b831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95b940b831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95b940b831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95b940b831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95b940b831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95b940b831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95b940b831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95b940b831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95b940b831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95b940b831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95b940b831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077dfc4d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6077dfc4d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96fbe02610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96fbe02610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96fbe0261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96fbe0261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96fbe02610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96fbe02610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139500" y="37300"/>
            <a:ext cx="8876100" cy="305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Panchromatic and multispectral image fusion for remote sensing and earth observation: Concepts, taxonomy,</a:t>
            </a:r>
            <a:r>
              <a:rPr lang="en" sz="2000"/>
              <a:t> </a:t>
            </a:r>
            <a:r>
              <a:rPr lang="en" sz="2000"/>
              <a:t>literature review, evaluation methodologies and challenges ahead</a:t>
            </a:r>
            <a:endParaRPr sz="2000"/>
          </a:p>
          <a:p>
            <a:pPr indent="0" lvl="0" marL="0" rtl="0" algn="l">
              <a:spcBef>
                <a:spcPts val="0"/>
              </a:spcBef>
              <a:spcAft>
                <a:spcPts val="0"/>
              </a:spcAft>
              <a:buNone/>
            </a:pPr>
            <a:r>
              <a:rPr lang="en" sz="2000"/>
              <a:t>Kai </a:t>
            </a:r>
            <a:r>
              <a:rPr lang="en" sz="2000"/>
              <a:t>Zhang</a:t>
            </a:r>
            <a:r>
              <a:rPr baseline="30000" lang="en" sz="2000"/>
              <a:t>a</a:t>
            </a:r>
            <a:r>
              <a:rPr lang="en" sz="2000"/>
              <a:t>, Feng Zhang</a:t>
            </a:r>
            <a:r>
              <a:rPr baseline="30000" lang="en" sz="2000"/>
              <a:t>a</a:t>
            </a:r>
            <a:r>
              <a:rPr lang="en" sz="2000"/>
              <a:t>, Wenbo Wan</a:t>
            </a:r>
            <a:r>
              <a:rPr baseline="30000" lang="en" sz="2000"/>
              <a:t>a</a:t>
            </a:r>
            <a:r>
              <a:rPr lang="en" sz="2000"/>
              <a:t>, Hui Yu</a:t>
            </a:r>
            <a:r>
              <a:rPr baseline="30000" lang="en" sz="2000"/>
              <a:t>b,*</a:t>
            </a:r>
            <a:r>
              <a:rPr lang="en" sz="2000"/>
              <a:t>, Jiande Sun</a:t>
            </a:r>
            <a:r>
              <a:rPr baseline="30000" lang="en" sz="2000"/>
              <a:t>a,*</a:t>
            </a:r>
            <a:r>
              <a:rPr lang="en" sz="2000"/>
              <a:t>, Javier Del Ser</a:t>
            </a:r>
            <a:r>
              <a:rPr baseline="30000" lang="en" sz="2000"/>
              <a:t>c,d</a:t>
            </a:r>
            <a:r>
              <a:rPr lang="en" sz="2000"/>
              <a:t>, Eyad Elyan</a:t>
            </a:r>
            <a:r>
              <a:rPr baseline="30000" lang="en" sz="2000"/>
              <a:t>e</a:t>
            </a:r>
            <a:r>
              <a:rPr lang="en" sz="2000"/>
              <a:t>, Amir Hussain</a:t>
            </a:r>
            <a:r>
              <a:rPr baseline="30000" lang="en" sz="2000"/>
              <a:t>f</a:t>
            </a:r>
            <a:endParaRPr baseline="30000" sz="2000"/>
          </a:p>
          <a:p>
            <a:pPr indent="0" lvl="0" marL="0" rtl="0" algn="l">
              <a:spcBef>
                <a:spcPts val="0"/>
              </a:spcBef>
              <a:spcAft>
                <a:spcPts val="0"/>
              </a:spcAft>
              <a:buNone/>
            </a:pPr>
            <a:r>
              <a:t/>
            </a:r>
            <a:endParaRPr sz="800"/>
          </a:p>
          <a:p>
            <a:pPr indent="0" lvl="0" marL="0" rtl="0" algn="l">
              <a:spcBef>
                <a:spcPts val="0"/>
              </a:spcBef>
              <a:spcAft>
                <a:spcPts val="0"/>
              </a:spcAft>
              <a:buNone/>
            </a:pPr>
            <a:r>
              <a:rPr baseline="30000" lang="en" sz="1000"/>
              <a:t>a </a:t>
            </a:r>
            <a:r>
              <a:rPr lang="en" sz="1000"/>
              <a:t>School of Information Science and Engineering, Shandong Normal University, China</a:t>
            </a:r>
            <a:endParaRPr sz="1000"/>
          </a:p>
          <a:p>
            <a:pPr indent="0" lvl="0" marL="0" rtl="0" algn="l">
              <a:spcBef>
                <a:spcPts val="0"/>
              </a:spcBef>
              <a:spcAft>
                <a:spcPts val="0"/>
              </a:spcAft>
              <a:buNone/>
            </a:pPr>
            <a:r>
              <a:rPr baseline="30000" lang="en" sz="1000"/>
              <a:t>b </a:t>
            </a:r>
            <a:r>
              <a:rPr lang="en" sz="1000"/>
              <a:t>School of Creative Technologies, University of Portsmouth, UK</a:t>
            </a:r>
            <a:endParaRPr sz="1000"/>
          </a:p>
          <a:p>
            <a:pPr indent="0" lvl="0" marL="0" rtl="0" algn="l">
              <a:spcBef>
                <a:spcPts val="0"/>
              </a:spcBef>
              <a:spcAft>
                <a:spcPts val="0"/>
              </a:spcAft>
              <a:buNone/>
            </a:pPr>
            <a:r>
              <a:rPr baseline="30000" lang="en" sz="1000"/>
              <a:t>c </a:t>
            </a:r>
            <a:r>
              <a:rPr lang="en" sz="1000"/>
              <a:t>TECNALIA, Basque Research and Technology Alliance (BRTA), 48160 Derio, Spain</a:t>
            </a:r>
            <a:endParaRPr sz="1000"/>
          </a:p>
          <a:p>
            <a:pPr indent="0" lvl="0" marL="0" rtl="0" algn="l">
              <a:spcBef>
                <a:spcPts val="0"/>
              </a:spcBef>
              <a:spcAft>
                <a:spcPts val="0"/>
              </a:spcAft>
              <a:buNone/>
            </a:pPr>
            <a:r>
              <a:rPr baseline="30000" lang="en" sz="1000"/>
              <a:t>d </a:t>
            </a:r>
            <a:r>
              <a:rPr lang="en" sz="1000"/>
              <a:t>University of the Basque Country (UPV/EHU), 48013 Bilbao, Spain</a:t>
            </a:r>
            <a:endParaRPr sz="1000"/>
          </a:p>
          <a:p>
            <a:pPr indent="0" lvl="0" marL="0" rtl="0" algn="l">
              <a:spcBef>
                <a:spcPts val="0"/>
              </a:spcBef>
              <a:spcAft>
                <a:spcPts val="0"/>
              </a:spcAft>
              <a:buNone/>
            </a:pPr>
            <a:r>
              <a:rPr baseline="30000" lang="en" sz="1000"/>
              <a:t>e</a:t>
            </a:r>
            <a:r>
              <a:rPr baseline="30000" lang="en" sz="1000"/>
              <a:t> </a:t>
            </a:r>
            <a:r>
              <a:rPr lang="en" sz="1000"/>
              <a:t>School of Computing, Robert Gordon University, UK</a:t>
            </a:r>
            <a:endParaRPr sz="1000"/>
          </a:p>
          <a:p>
            <a:pPr indent="0" lvl="0" marL="0" rtl="0" algn="l">
              <a:spcBef>
                <a:spcPts val="0"/>
              </a:spcBef>
              <a:spcAft>
                <a:spcPts val="0"/>
              </a:spcAft>
              <a:buNone/>
            </a:pPr>
            <a:r>
              <a:rPr baseline="30000" lang="en" sz="1000"/>
              <a:t>f</a:t>
            </a:r>
            <a:r>
              <a:rPr baseline="30000" lang="en" sz="1000"/>
              <a:t> </a:t>
            </a:r>
            <a:r>
              <a:rPr lang="en" sz="1000"/>
              <a:t>School of Computing, Edinburgh Napier University, UK</a:t>
            </a:r>
            <a:endParaRPr sz="2300"/>
          </a:p>
        </p:txBody>
      </p:sp>
      <p:sp>
        <p:nvSpPr>
          <p:cNvPr id="57" name="Google Shape;57;p13"/>
          <p:cNvSpPr txBox="1"/>
          <p:nvPr>
            <p:ph idx="1" type="subTitle"/>
          </p:nvPr>
        </p:nvSpPr>
        <p:spPr>
          <a:xfrm>
            <a:off x="76225" y="3492250"/>
            <a:ext cx="8973300" cy="1260300"/>
          </a:xfrm>
          <a:prstGeom prst="rect">
            <a:avLst/>
          </a:prstGeom>
        </p:spPr>
        <p:txBody>
          <a:bodyPr anchorCtr="0" anchor="ctr" bIns="91425" lIns="91425" spcFirstLastPara="1" rIns="91425" wrap="square" tIns="91425">
            <a:noAutofit/>
          </a:bodyPr>
          <a:lstStyle/>
          <a:p>
            <a:pPr indent="457200" lvl="0" marL="2743200" rtl="0" algn="l">
              <a:lnSpc>
                <a:spcPct val="60000"/>
              </a:lnSpc>
              <a:spcBef>
                <a:spcPts val="0"/>
              </a:spcBef>
              <a:spcAft>
                <a:spcPts val="0"/>
              </a:spcAft>
              <a:buSzPts val="795"/>
              <a:buNone/>
            </a:pPr>
            <a:r>
              <a:rPr i="1" lang="en" sz="1205"/>
              <a:t>Group Members:</a:t>
            </a:r>
            <a:endParaRPr i="1" sz="1205"/>
          </a:p>
          <a:p>
            <a:pPr indent="457200" lvl="0" marL="2743200" rtl="0" algn="ctr">
              <a:lnSpc>
                <a:spcPct val="60000"/>
              </a:lnSpc>
              <a:spcBef>
                <a:spcPts val="0"/>
              </a:spcBef>
              <a:spcAft>
                <a:spcPts val="0"/>
              </a:spcAft>
              <a:buSzPts val="795"/>
              <a:buNone/>
            </a:pPr>
            <a:r>
              <a:t/>
            </a:r>
            <a:endParaRPr i="1" sz="1205"/>
          </a:p>
          <a:p>
            <a:pPr indent="0" lvl="0" marL="0" rtl="0" algn="ctr">
              <a:lnSpc>
                <a:spcPct val="60000"/>
              </a:lnSpc>
              <a:spcBef>
                <a:spcPts val="0"/>
              </a:spcBef>
              <a:spcAft>
                <a:spcPts val="0"/>
              </a:spcAft>
              <a:buSzPts val="795"/>
              <a:buNone/>
            </a:pPr>
            <a:r>
              <a:t/>
            </a:r>
            <a:endParaRPr i="1" sz="1205"/>
          </a:p>
          <a:p>
            <a:pPr indent="0" lvl="0" marL="0" rtl="0" algn="ctr">
              <a:lnSpc>
                <a:spcPct val="60000"/>
              </a:lnSpc>
              <a:spcBef>
                <a:spcPts val="0"/>
              </a:spcBef>
              <a:spcAft>
                <a:spcPts val="0"/>
              </a:spcAft>
              <a:buSzPts val="795"/>
              <a:buNone/>
            </a:pPr>
            <a:r>
              <a:rPr i="1" lang="en" sz="1205"/>
              <a:t>Pradhyuman Joshi(MT2022074), </a:t>
            </a:r>
            <a:r>
              <a:rPr i="1" lang="en" sz="1205"/>
              <a:t>Prateek Chhimwal(MT2022080), Jaswanth Kumar Chapiri(MT2022051</a:t>
            </a:r>
            <a:r>
              <a:rPr i="1" lang="en" sz="1205"/>
              <a:t>)</a:t>
            </a:r>
            <a:endParaRPr i="1" sz="1205"/>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Deep Neural network-based model</a:t>
            </a:r>
            <a:endParaRPr/>
          </a:p>
        </p:txBody>
      </p:sp>
      <p:sp>
        <p:nvSpPr>
          <p:cNvPr id="113" name="Google Shape;113;p2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t>In the past decade, Deep Neural Networks (DNNs) have seen significant success in various fields. They have also made their way into pan-sharpening, where the goal is to fuse Low-Resolution Multispectral (LR MS) and Panchromatic (PAN) images. DNN-based methods can be categorized into three sub-categories based on how they handle the dual-source input:</a:t>
            </a:r>
            <a:endParaRPr/>
          </a:p>
          <a:p>
            <a:pPr indent="-282892" lvl="0" marL="457200" rtl="0" algn="l">
              <a:spcBef>
                <a:spcPts val="1200"/>
              </a:spcBef>
              <a:spcAft>
                <a:spcPts val="0"/>
              </a:spcAft>
              <a:buSzPct val="100000"/>
              <a:buAutoNum type="arabicPeriod"/>
            </a:pPr>
            <a:r>
              <a:rPr lang="en"/>
              <a:t>Source Image Concatenation (SIC): This approach directly concatenates LR MS and PAN images and feeds them into DNNs. Various network architectures are utilized, including residual networks, U-Net, multiscale networks, and attention networks. However, SIC may not efficiently exploit complementary information, and abundant data may not be fully utilized.</a:t>
            </a:r>
            <a:endParaRPr/>
          </a:p>
          <a:p>
            <a:pPr indent="-282892" lvl="0" marL="457200" rtl="0" algn="l">
              <a:spcBef>
                <a:spcPts val="0"/>
              </a:spcBef>
              <a:spcAft>
                <a:spcPts val="0"/>
              </a:spcAft>
              <a:buSzPct val="100000"/>
              <a:buAutoNum type="arabicPeriod"/>
            </a:pPr>
            <a:r>
              <a:rPr lang="en"/>
              <a:t>Feature Concatenation (FC): FC deals with information in the feature domain, where feature maps from LR MS and PAN images are combined. This approach may use hand-crafted transformations, such as Gabor filters and Laplacian pyramids, or incorporate sub-networks for feature extraction. While FC is more efficient in preserving information, it may increase computational complexity due to concatenation operations.</a:t>
            </a:r>
            <a:endParaRPr/>
          </a:p>
          <a:p>
            <a:pPr indent="-282892" lvl="0" marL="457200" rtl="0" algn="l">
              <a:spcBef>
                <a:spcPts val="0"/>
              </a:spcBef>
              <a:spcAft>
                <a:spcPts val="0"/>
              </a:spcAft>
              <a:buSzPct val="100000"/>
              <a:buAutoNum type="arabicPeriod"/>
            </a:pPr>
            <a:r>
              <a:rPr lang="en"/>
              <a:t>Feature Fusion (FF): FF aims to merge complementary information from LR MS and PAN images within the feature domain. Various fusion rules are employed, such as addition, subtraction, and multiplication between feature maps at different network levels. FF effectively eliminates redundancy among feature maps, but it can be challenging to devise optimal fusion strategies.</a:t>
            </a:r>
            <a:endParaRPr/>
          </a:p>
          <a:p>
            <a:pPr indent="0" lvl="0" marL="0" rtl="0" algn="l">
              <a:spcBef>
                <a:spcPts val="1200"/>
              </a:spcBef>
              <a:spcAft>
                <a:spcPts val="0"/>
              </a:spcAft>
              <a:buNone/>
            </a:pPr>
            <a:r>
              <a:rPr lang="en"/>
              <a:t>Hybrid methods that combine SIC, FC, and FF are also explored to leverage spatial and spectral information effectively. Additionally, DNNs are rapidly evolving, and recent advancements include the use of transformers and pan-sharpening driven by optimization models. While DNNs have revitalized pan-sharpening, they also present challenges, particularly regarding generalization and model interpretability.</a:t>
            </a:r>
            <a:endParaRPr/>
          </a:p>
          <a:p>
            <a:pPr indent="0" lvl="0" marL="0" rtl="0" algn="l">
              <a:spcBef>
                <a:spcPts val="1200"/>
              </a:spcBef>
              <a:spcAft>
                <a:spcPts val="1200"/>
              </a:spcAft>
              <a:buNone/>
            </a:pPr>
            <a:r>
              <a:rPr lang="en"/>
              <a:t>The development of DNN-based methods has significantly advanced the field of pan-sharpening, offering a range of techniques and architectures for improving image fusion.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Sources of Data</a:t>
            </a:r>
            <a:endParaRPr/>
          </a:p>
        </p:txBody>
      </p:sp>
      <p:sp>
        <p:nvSpPr>
          <p:cNvPr id="119" name="Google Shape;119;p23"/>
          <p:cNvSpPr txBox="1"/>
          <p:nvPr>
            <p:ph idx="1" type="body"/>
          </p:nvPr>
        </p:nvSpPr>
        <p:spPr>
          <a:xfrm>
            <a:off x="266025" y="948600"/>
            <a:ext cx="4107000" cy="2388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The "PanCollection" dataset is a collection of pansharpening datasets from various satellite sensors, including WorldView-2, WorldView-3, QuickBird, and Gaofen-2.</a:t>
            </a:r>
            <a:endParaRPr>
              <a:solidFill>
                <a:schemeClr val="hlink"/>
              </a:solidFill>
            </a:endParaRPr>
          </a:p>
          <a:p>
            <a:pPr indent="0" lvl="0" marL="0" rtl="0" algn="l">
              <a:spcBef>
                <a:spcPts val="1200"/>
              </a:spcBef>
              <a:spcAft>
                <a:spcPts val="1200"/>
              </a:spcAft>
              <a:buNone/>
            </a:pPr>
            <a:r>
              <a:rPr lang="en"/>
              <a:t>GitHub Link:</a:t>
            </a:r>
            <a:r>
              <a:rPr lang="en"/>
              <a:t> </a:t>
            </a:r>
            <a:r>
              <a:rPr lang="en"/>
              <a:t>https://github.com/liangjiandeng/PanCollection</a:t>
            </a:r>
            <a:endParaRPr/>
          </a:p>
        </p:txBody>
      </p:sp>
      <p:pic>
        <p:nvPicPr>
          <p:cNvPr id="120" name="Google Shape;120;p23"/>
          <p:cNvPicPr preferRelativeResize="0"/>
          <p:nvPr/>
        </p:nvPicPr>
        <p:blipFill>
          <a:blip r:embed="rId3">
            <a:alphaModFix/>
          </a:blip>
          <a:stretch>
            <a:fillRect/>
          </a:stretch>
        </p:blipFill>
        <p:spPr>
          <a:xfrm>
            <a:off x="311700" y="3587588"/>
            <a:ext cx="4237125" cy="1100550"/>
          </a:xfrm>
          <a:prstGeom prst="rect">
            <a:avLst/>
          </a:prstGeom>
          <a:noFill/>
          <a:ln>
            <a:noFill/>
          </a:ln>
        </p:spPr>
      </p:pic>
      <p:pic>
        <p:nvPicPr>
          <p:cNvPr id="121" name="Google Shape;121;p23"/>
          <p:cNvPicPr preferRelativeResize="0"/>
          <p:nvPr/>
        </p:nvPicPr>
        <p:blipFill rotWithShape="1">
          <a:blip r:embed="rId4">
            <a:alphaModFix/>
          </a:blip>
          <a:srcRect b="-3329" l="0" r="0" t="3330"/>
          <a:stretch/>
        </p:blipFill>
        <p:spPr>
          <a:xfrm>
            <a:off x="4764825" y="1417106"/>
            <a:ext cx="3820850" cy="3068444"/>
          </a:xfrm>
          <a:prstGeom prst="rect">
            <a:avLst/>
          </a:prstGeom>
          <a:noFill/>
          <a:ln>
            <a:noFill/>
          </a:ln>
        </p:spPr>
      </p:pic>
      <p:sp>
        <p:nvSpPr>
          <p:cNvPr id="122" name="Google Shape;122;p23"/>
          <p:cNvSpPr txBox="1"/>
          <p:nvPr/>
        </p:nvSpPr>
        <p:spPr>
          <a:xfrm>
            <a:off x="4764850" y="994725"/>
            <a:ext cx="3820800" cy="35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Lato"/>
                <a:ea typeface="Lato"/>
                <a:cs typeface="Lato"/>
                <a:sym typeface="Lato"/>
              </a:rPr>
              <a:t>Data Overview for WorldView 3 Satellite</a:t>
            </a:r>
            <a:endParaRPr sz="12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difficulty and challenges</a:t>
            </a:r>
            <a:endParaRPr/>
          </a:p>
          <a:p>
            <a:pPr indent="0" lvl="0" marL="0" rtl="0" algn="l">
              <a:spcBef>
                <a:spcPts val="0"/>
              </a:spcBef>
              <a:spcAft>
                <a:spcPts val="0"/>
              </a:spcAft>
              <a:buNone/>
            </a:pPr>
            <a:r>
              <a:t/>
            </a:r>
            <a:endParaRPr/>
          </a:p>
        </p:txBody>
      </p:sp>
      <p:sp>
        <p:nvSpPr>
          <p:cNvPr id="128" name="Google Shape;128;p24"/>
          <p:cNvSpPr txBox="1"/>
          <p:nvPr>
            <p:ph idx="1" type="body"/>
          </p:nvPr>
        </p:nvSpPr>
        <p:spPr>
          <a:xfrm>
            <a:off x="311725" y="1229500"/>
            <a:ext cx="8520600" cy="33393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AutoNum type="arabicPeriod"/>
            </a:pPr>
            <a:r>
              <a:rPr lang="en"/>
              <a:t>Dataset:</a:t>
            </a:r>
            <a:endParaRPr/>
          </a:p>
          <a:p>
            <a:pPr indent="-317182" lvl="0" marL="914400" rtl="0" algn="l">
              <a:spcBef>
                <a:spcPts val="0"/>
              </a:spcBef>
              <a:spcAft>
                <a:spcPts val="0"/>
              </a:spcAft>
              <a:buSzPct val="100000"/>
              <a:buChar char="●"/>
            </a:pPr>
            <a:r>
              <a:rPr lang="en"/>
              <a:t>As pan-sharpening methods increasingly adopt deep learning techniques, there is a growing need for large and diverse datasets for training these models.</a:t>
            </a:r>
            <a:endParaRPr/>
          </a:p>
          <a:p>
            <a:pPr indent="-317182" lvl="0" marL="914400" rtl="0" algn="l">
              <a:spcBef>
                <a:spcPts val="0"/>
              </a:spcBef>
              <a:spcAft>
                <a:spcPts val="0"/>
              </a:spcAft>
              <a:buSzPct val="100000"/>
              <a:buChar char="●"/>
            </a:pPr>
            <a:r>
              <a:rPr lang="en"/>
              <a:t>However, constructing an all-encompassing dataset for pan-sharpening is challenging due to the diversity of observed scenes, seasonal variations, and differences in imaging sensors.</a:t>
            </a:r>
            <a:endParaRPr/>
          </a:p>
          <a:p>
            <a:pPr indent="-317182" lvl="0" marL="914400" rtl="0" algn="l">
              <a:spcBef>
                <a:spcPts val="0"/>
              </a:spcBef>
              <a:spcAft>
                <a:spcPts val="0"/>
              </a:spcAft>
              <a:buSzPct val="100000"/>
              <a:buChar char="●"/>
            </a:pPr>
            <a:r>
              <a:rPr lang="en"/>
              <a:t>Challenges in dataset construction include accommodating various land cover types (e.g., grassland, woodland, urban areas), accounting for seasonal changes, and addressing the differences between satellite sensors in terms of spectral responses and modulation transfer functions (MTFs).</a:t>
            </a:r>
            <a:endParaRPr/>
          </a:p>
          <a:p>
            <a:pPr indent="-317182" lvl="0" marL="914400" rtl="0" algn="l">
              <a:spcBef>
                <a:spcPts val="0"/>
              </a:spcBef>
              <a:spcAft>
                <a:spcPts val="0"/>
              </a:spcAft>
              <a:buSzPct val="100000"/>
              <a:buChar char="●"/>
            </a:pPr>
            <a:r>
              <a:rPr lang="en"/>
              <a:t>Larger datasets that cover these diverse scenarios are crucial for training DNN-based pan-sharpening methods, improving their generalization capabilities, and achieving better fusion results.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difficulty and challenges</a:t>
            </a:r>
            <a:endParaRPr/>
          </a:p>
        </p:txBody>
      </p:sp>
      <p:sp>
        <p:nvSpPr>
          <p:cNvPr id="134" name="Google Shape;134;p2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t>2. </a:t>
            </a:r>
            <a:r>
              <a:rPr lang="en"/>
              <a:t>Quality evaluation:</a:t>
            </a:r>
            <a:endParaRPr/>
          </a:p>
          <a:p>
            <a:pPr indent="-300037" lvl="0" marL="914400" rtl="0" algn="l">
              <a:spcBef>
                <a:spcPts val="1200"/>
              </a:spcBef>
              <a:spcAft>
                <a:spcPts val="0"/>
              </a:spcAft>
              <a:buSzPct val="100000"/>
              <a:buChar char="●"/>
            </a:pPr>
            <a:r>
              <a:rPr lang="en"/>
              <a:t>Pan-sharpening aims to enhance the spatial resolution of multispectral images. Still, the ultimate goal is to enable meaningful interpretation and downstream tasks like object detection and image segmentation.</a:t>
            </a:r>
            <a:endParaRPr/>
          </a:p>
          <a:p>
            <a:pPr indent="-300037" lvl="0" marL="914400" rtl="0" algn="l">
              <a:spcBef>
                <a:spcPts val="0"/>
              </a:spcBef>
              <a:spcAft>
                <a:spcPts val="0"/>
              </a:spcAft>
              <a:buSzPct val="100000"/>
              <a:buChar char="●"/>
            </a:pPr>
            <a:r>
              <a:rPr lang="en"/>
              <a:t>Evaluation of fused images should consider both image-oriented and task-oriented aspects.</a:t>
            </a:r>
            <a:endParaRPr/>
          </a:p>
          <a:p>
            <a:pPr indent="-300037" lvl="0" marL="914400" rtl="0" algn="l">
              <a:spcBef>
                <a:spcPts val="0"/>
              </a:spcBef>
              <a:spcAft>
                <a:spcPts val="0"/>
              </a:spcAft>
              <a:buSzPct val="100000"/>
              <a:buChar char="●"/>
            </a:pPr>
            <a:r>
              <a:rPr lang="en"/>
              <a:t>Image-oriented evaluation involves assessing the quality of fused images, with a focus on full-resolution cases. Existing evaluation metrics may not fully capture the visual performance of remote sensing images, and specific no-reference metrics should be designed to address spatial, spectral, and radiometric properties.</a:t>
            </a:r>
            <a:endParaRPr/>
          </a:p>
          <a:p>
            <a:pPr indent="-300037" lvl="0" marL="914400" rtl="0" algn="l">
              <a:spcBef>
                <a:spcPts val="0"/>
              </a:spcBef>
              <a:spcAft>
                <a:spcPts val="0"/>
              </a:spcAft>
              <a:buSzPct val="100000"/>
              <a:buChar char="●"/>
            </a:pPr>
            <a:r>
              <a:rPr lang="en"/>
              <a:t>Task-oriented evaluation aims to assess fused images through their impact on downstream tasks. For example, evaluating the effects of different pan-sharpening methods on tasks like change detection.</a:t>
            </a:r>
            <a:endParaRPr/>
          </a:p>
          <a:p>
            <a:pPr indent="-300037" lvl="0" marL="914400" rtl="0" algn="l">
              <a:spcBef>
                <a:spcPts val="0"/>
              </a:spcBef>
              <a:spcAft>
                <a:spcPts val="0"/>
              </a:spcAft>
              <a:buSzPct val="100000"/>
              <a:buChar char="●"/>
            </a:pPr>
            <a:r>
              <a:rPr lang="en"/>
              <a:t>Currently, there is a lack of object detection and image segmentation datasets for task-oriented evaluation. The development of such datasets is crucial for making pan-sharpening methods more practical.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difficulty and challenges</a:t>
            </a:r>
            <a:endParaRPr/>
          </a:p>
          <a:p>
            <a:pPr indent="0" lvl="0" marL="0" rtl="0" algn="l">
              <a:spcBef>
                <a:spcPts val="0"/>
              </a:spcBef>
              <a:spcAft>
                <a:spcPts val="0"/>
              </a:spcAft>
              <a:buNone/>
            </a:pPr>
            <a:r>
              <a:t/>
            </a:r>
            <a:endParaRPr/>
          </a:p>
        </p:txBody>
      </p:sp>
      <p:sp>
        <p:nvSpPr>
          <p:cNvPr id="140" name="Google Shape;140;p2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t>3. DNNs for pansharpening</a:t>
            </a:r>
            <a:endParaRPr/>
          </a:p>
          <a:p>
            <a:pPr indent="-317182" lvl="0" marL="914400" rtl="0" algn="l">
              <a:spcBef>
                <a:spcPts val="1200"/>
              </a:spcBef>
              <a:spcAft>
                <a:spcPts val="0"/>
              </a:spcAft>
              <a:buSzPct val="100000"/>
              <a:buChar char="●"/>
            </a:pPr>
            <a:r>
              <a:rPr lang="en"/>
              <a:t>Training Strategies: DNN-based pan-sharpening primarily uses end-to-end training, but challenges arise due to the lack of HR MS training data. Generating training pairs from spatially degraded LR MS and PAN images is common. Exploring training on full-resolution data or combining supervised and unsupervised methods is ongoing.</a:t>
            </a:r>
            <a:endParaRPr/>
          </a:p>
          <a:p>
            <a:pPr indent="-317182" lvl="0" marL="914400" rtl="0" algn="l">
              <a:spcBef>
                <a:spcPts val="0"/>
              </a:spcBef>
              <a:spcAft>
                <a:spcPts val="0"/>
              </a:spcAft>
              <a:buSzPct val="100000"/>
              <a:buChar char="●"/>
            </a:pPr>
            <a:r>
              <a:rPr lang="en"/>
              <a:t>New Paradigms: Unsupervised DNNs often lag behind supervised methods. Spatial and spectral degradation models assist training but introduce limitations. Unrolling techniques are promising for integrating spatial and spectral observations. Evolving DNN architectures like transformers, graph neural networks, and zero-reference GANs offer potential solutions for enhancing pan-sharpening quality.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Scope for Future Work</a:t>
            </a:r>
            <a:endParaRPr/>
          </a:p>
        </p:txBody>
      </p:sp>
      <p:sp>
        <p:nvSpPr>
          <p:cNvPr id="146" name="Google Shape;146;p27"/>
          <p:cNvSpPr txBox="1"/>
          <p:nvPr>
            <p:ph idx="1" type="body"/>
          </p:nvPr>
        </p:nvSpPr>
        <p:spPr>
          <a:xfrm>
            <a:off x="3584625" y="1232750"/>
            <a:ext cx="5247600" cy="35523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Pan-sharpening methods enhance LR MS and PAN image fusion, benefiting interpretation tasks like target detection. These methods fall into four categories: CS-based, MRA-based, DM-based, and DNNs-based. They use various approaches for optimal fusion.</a:t>
            </a:r>
            <a:endParaRPr/>
          </a:p>
          <a:p>
            <a:pPr indent="0" lvl="0" marL="0" rtl="0" algn="l">
              <a:spcBef>
                <a:spcPts val="1200"/>
              </a:spcBef>
              <a:spcAft>
                <a:spcPts val="0"/>
              </a:spcAft>
              <a:buNone/>
            </a:pPr>
            <a:r>
              <a:rPr lang="en"/>
              <a:t>Quality evaluation is conducted using reduced-resolution and full-resolution metrics. In reduced-resolution cases, references like Q4, SAM, and ERGAS are common. Full-resolution metrics like Dλ, Ds, and QNR are used, but more suitable ones need exploration.</a:t>
            </a:r>
            <a:endParaRPr/>
          </a:p>
          <a:p>
            <a:pPr indent="0" lvl="0" marL="0" rtl="0" algn="l">
              <a:spcBef>
                <a:spcPts val="1200"/>
              </a:spcBef>
              <a:spcAft>
                <a:spcPts val="1200"/>
              </a:spcAft>
              <a:buNone/>
            </a:pPr>
            <a:r>
              <a:rPr lang="en"/>
              <a:t>Future directions include the need for comprehensive datasets, better image evaluation metrics for full-resolution cases, and the exploration of new DNN paradigms.</a:t>
            </a:r>
            <a:endParaRPr/>
          </a:p>
        </p:txBody>
      </p:sp>
      <p:sp>
        <p:nvSpPr>
          <p:cNvPr id="147" name="Google Shape;147;p27"/>
          <p:cNvSpPr txBox="1"/>
          <p:nvPr/>
        </p:nvSpPr>
        <p:spPr>
          <a:xfrm>
            <a:off x="377925" y="1398200"/>
            <a:ext cx="3206700" cy="3528000"/>
          </a:xfrm>
          <a:prstGeom prst="rect">
            <a:avLst/>
          </a:prstGeom>
          <a:noFill/>
          <a:ln>
            <a:noFill/>
          </a:ln>
        </p:spPr>
        <p:txBody>
          <a:bodyPr anchorCtr="0" anchor="t" bIns="91425" lIns="91425" spcFirstLastPara="1" rIns="91425" wrap="square" tIns="91425">
            <a:noAutofit/>
          </a:bodyPr>
          <a:lstStyle/>
          <a:p>
            <a:pPr indent="-279400" lvl="0" marL="457200" rtl="0" algn="l">
              <a:spcBef>
                <a:spcPts val="0"/>
              </a:spcBef>
              <a:spcAft>
                <a:spcPts val="0"/>
              </a:spcAft>
              <a:buSzPts val="800"/>
              <a:buFont typeface="Comfortaa"/>
              <a:buAutoNum type="arabicPeriod"/>
            </a:pPr>
            <a:r>
              <a:rPr b="1" i="1" lang="en" sz="800">
                <a:latin typeface="Comfortaa"/>
                <a:ea typeface="Comfortaa"/>
                <a:cs typeface="Comfortaa"/>
                <a:sym typeface="Comfortaa"/>
              </a:rPr>
              <a:t>Reduced-Resolution Metrics:</a:t>
            </a:r>
            <a:endParaRPr b="1" i="1" sz="800">
              <a:latin typeface="Comfortaa"/>
              <a:ea typeface="Comfortaa"/>
              <a:cs typeface="Comfortaa"/>
              <a:sym typeface="Comfortaa"/>
            </a:endParaRPr>
          </a:p>
          <a:p>
            <a:pPr indent="-228600" lvl="0" marL="457200" rtl="0" algn="l">
              <a:spcBef>
                <a:spcPts val="0"/>
              </a:spcBef>
              <a:spcAft>
                <a:spcPts val="0"/>
              </a:spcAft>
              <a:buSzPts val="800"/>
              <a:buFont typeface="Comfortaa"/>
              <a:buNone/>
            </a:pPr>
            <a:r>
              <a:t/>
            </a:r>
            <a:endParaRPr i="1" sz="800">
              <a:latin typeface="Comfortaa"/>
              <a:ea typeface="Comfortaa"/>
              <a:cs typeface="Comfortaa"/>
              <a:sym typeface="Comfortaa"/>
            </a:endParaRPr>
          </a:p>
          <a:p>
            <a:pPr indent="-228600" lvl="0" marL="457200" rtl="0" algn="l">
              <a:spcBef>
                <a:spcPts val="0"/>
              </a:spcBef>
              <a:spcAft>
                <a:spcPts val="0"/>
              </a:spcAft>
              <a:buSzPts val="800"/>
              <a:buFont typeface="Comfortaa"/>
              <a:buNone/>
            </a:pPr>
            <a:r>
              <a:rPr b="1" i="1" lang="en" sz="800">
                <a:latin typeface="Comfortaa"/>
                <a:ea typeface="Comfortaa"/>
                <a:cs typeface="Comfortaa"/>
                <a:sym typeface="Comfortaa"/>
              </a:rPr>
              <a:t>Q4 (Quality 4):</a:t>
            </a:r>
            <a:r>
              <a:rPr i="1" lang="en" sz="800">
                <a:latin typeface="Comfortaa"/>
                <a:ea typeface="Comfortaa"/>
                <a:cs typeface="Comfortaa"/>
                <a:sym typeface="Comfortaa"/>
              </a:rPr>
              <a:t> Measures how well the colors in the enhanced image match the original high-resolution image.</a:t>
            </a:r>
            <a:endParaRPr i="1" sz="800">
              <a:latin typeface="Comfortaa"/>
              <a:ea typeface="Comfortaa"/>
              <a:cs typeface="Comfortaa"/>
              <a:sym typeface="Comfortaa"/>
            </a:endParaRPr>
          </a:p>
          <a:p>
            <a:pPr indent="-228600" lvl="0" marL="457200" rtl="0" algn="l">
              <a:spcBef>
                <a:spcPts val="0"/>
              </a:spcBef>
              <a:spcAft>
                <a:spcPts val="0"/>
              </a:spcAft>
              <a:buSzPts val="800"/>
              <a:buFont typeface="Comfortaa"/>
              <a:buNone/>
            </a:pPr>
            <a:r>
              <a:t/>
            </a:r>
            <a:endParaRPr i="1" sz="800">
              <a:latin typeface="Comfortaa"/>
              <a:ea typeface="Comfortaa"/>
              <a:cs typeface="Comfortaa"/>
              <a:sym typeface="Comfortaa"/>
            </a:endParaRPr>
          </a:p>
          <a:p>
            <a:pPr indent="-228600" lvl="0" marL="457200" rtl="0" algn="l">
              <a:spcBef>
                <a:spcPts val="0"/>
              </a:spcBef>
              <a:spcAft>
                <a:spcPts val="0"/>
              </a:spcAft>
              <a:buSzPts val="800"/>
              <a:buFont typeface="Comfortaa"/>
              <a:buNone/>
            </a:pPr>
            <a:r>
              <a:rPr b="1" i="1" lang="en" sz="800">
                <a:latin typeface="Comfortaa"/>
                <a:ea typeface="Comfortaa"/>
                <a:cs typeface="Comfortaa"/>
                <a:sym typeface="Comfortaa"/>
              </a:rPr>
              <a:t>SAM (Spectral Angle Mapper):</a:t>
            </a:r>
            <a:r>
              <a:rPr i="1" lang="en" sz="800">
                <a:latin typeface="Comfortaa"/>
                <a:ea typeface="Comfortaa"/>
                <a:cs typeface="Comfortaa"/>
                <a:sym typeface="Comfortaa"/>
              </a:rPr>
              <a:t> Calculates the similarity between colors in the enhanced and high-resolution images.</a:t>
            </a:r>
            <a:endParaRPr i="1" sz="800">
              <a:latin typeface="Comfortaa"/>
              <a:ea typeface="Comfortaa"/>
              <a:cs typeface="Comfortaa"/>
              <a:sym typeface="Comfortaa"/>
            </a:endParaRPr>
          </a:p>
          <a:p>
            <a:pPr indent="-228600" lvl="0" marL="457200" rtl="0" algn="l">
              <a:spcBef>
                <a:spcPts val="0"/>
              </a:spcBef>
              <a:spcAft>
                <a:spcPts val="0"/>
              </a:spcAft>
              <a:buSzPts val="800"/>
              <a:buFont typeface="Comfortaa"/>
              <a:buNone/>
            </a:pPr>
            <a:r>
              <a:t/>
            </a:r>
            <a:endParaRPr i="1" sz="800">
              <a:latin typeface="Comfortaa"/>
              <a:ea typeface="Comfortaa"/>
              <a:cs typeface="Comfortaa"/>
              <a:sym typeface="Comfortaa"/>
            </a:endParaRPr>
          </a:p>
          <a:p>
            <a:pPr indent="-228600" lvl="0" marL="457200" rtl="0" algn="l">
              <a:spcBef>
                <a:spcPts val="0"/>
              </a:spcBef>
              <a:spcAft>
                <a:spcPts val="0"/>
              </a:spcAft>
              <a:buSzPts val="800"/>
              <a:buFont typeface="Comfortaa"/>
              <a:buNone/>
            </a:pPr>
            <a:r>
              <a:rPr b="1" i="1" lang="en" sz="800">
                <a:latin typeface="Comfortaa"/>
                <a:ea typeface="Comfortaa"/>
                <a:cs typeface="Comfortaa"/>
                <a:sym typeface="Comfortaa"/>
              </a:rPr>
              <a:t>ERGAS (Erreur Relative Globale Adimensionnelle de Synthèse):</a:t>
            </a:r>
            <a:r>
              <a:rPr i="1" lang="en" sz="800">
                <a:latin typeface="Comfortaa"/>
                <a:ea typeface="Comfortaa"/>
                <a:cs typeface="Comfortaa"/>
                <a:sym typeface="Comfortaa"/>
              </a:rPr>
              <a:t> Evaluates the overall error in color synthesis for the enhanced image.</a:t>
            </a:r>
            <a:endParaRPr i="1" sz="800">
              <a:latin typeface="Comfortaa"/>
              <a:ea typeface="Comfortaa"/>
              <a:cs typeface="Comfortaa"/>
              <a:sym typeface="Comfortaa"/>
            </a:endParaRPr>
          </a:p>
          <a:p>
            <a:pPr indent="-228600" lvl="0" marL="457200" rtl="0" algn="l">
              <a:spcBef>
                <a:spcPts val="0"/>
              </a:spcBef>
              <a:spcAft>
                <a:spcPts val="0"/>
              </a:spcAft>
              <a:buSzPts val="800"/>
              <a:buFont typeface="Comfortaa"/>
              <a:buNone/>
            </a:pPr>
            <a:r>
              <a:t/>
            </a:r>
            <a:endParaRPr i="1" sz="800">
              <a:latin typeface="Comfortaa"/>
              <a:ea typeface="Comfortaa"/>
              <a:cs typeface="Comfortaa"/>
              <a:sym typeface="Comfortaa"/>
            </a:endParaRPr>
          </a:p>
          <a:p>
            <a:pPr indent="-279400" lvl="0" marL="457200" rtl="0" algn="l">
              <a:spcBef>
                <a:spcPts val="0"/>
              </a:spcBef>
              <a:spcAft>
                <a:spcPts val="0"/>
              </a:spcAft>
              <a:buSzPts val="800"/>
              <a:buFont typeface="Comfortaa"/>
              <a:buAutoNum type="arabicPeriod"/>
            </a:pPr>
            <a:r>
              <a:rPr b="1" i="1" lang="en" sz="800">
                <a:latin typeface="Comfortaa"/>
                <a:ea typeface="Comfortaa"/>
                <a:cs typeface="Comfortaa"/>
                <a:sym typeface="Comfortaa"/>
              </a:rPr>
              <a:t>Full-Resolution Metrics:</a:t>
            </a:r>
            <a:endParaRPr b="1" i="1" sz="800">
              <a:latin typeface="Comfortaa"/>
              <a:ea typeface="Comfortaa"/>
              <a:cs typeface="Comfortaa"/>
              <a:sym typeface="Comfortaa"/>
            </a:endParaRPr>
          </a:p>
          <a:p>
            <a:pPr indent="0" lvl="0" marL="457200" rtl="0" algn="l">
              <a:spcBef>
                <a:spcPts val="0"/>
              </a:spcBef>
              <a:spcAft>
                <a:spcPts val="0"/>
              </a:spcAft>
              <a:buNone/>
            </a:pPr>
            <a:r>
              <a:t/>
            </a:r>
            <a:endParaRPr i="1" sz="800">
              <a:latin typeface="Comfortaa"/>
              <a:ea typeface="Comfortaa"/>
              <a:cs typeface="Comfortaa"/>
              <a:sym typeface="Comfortaa"/>
            </a:endParaRPr>
          </a:p>
          <a:p>
            <a:pPr indent="-228600" lvl="0" marL="457200" rtl="0" algn="l">
              <a:spcBef>
                <a:spcPts val="0"/>
              </a:spcBef>
              <a:spcAft>
                <a:spcPts val="0"/>
              </a:spcAft>
              <a:buSzPts val="800"/>
              <a:buFont typeface="Comfortaa"/>
              <a:buNone/>
            </a:pPr>
            <a:r>
              <a:rPr b="1" i="1" lang="en" sz="800">
                <a:latin typeface="Comfortaa"/>
                <a:ea typeface="Comfortaa"/>
                <a:cs typeface="Comfortaa"/>
                <a:sym typeface="Comfortaa"/>
              </a:rPr>
              <a:t>Dλ (Discrete Lambda):</a:t>
            </a:r>
            <a:r>
              <a:rPr i="1" lang="en" sz="800">
                <a:latin typeface="Comfortaa"/>
                <a:ea typeface="Comfortaa"/>
                <a:cs typeface="Comfortaa"/>
                <a:sym typeface="Comfortaa"/>
              </a:rPr>
              <a:t> Quantifies the spectral distortion in the enhanced image compared to the high-resolution image.</a:t>
            </a:r>
            <a:endParaRPr i="1" sz="800">
              <a:latin typeface="Comfortaa"/>
              <a:ea typeface="Comfortaa"/>
              <a:cs typeface="Comfortaa"/>
              <a:sym typeface="Comfortaa"/>
            </a:endParaRPr>
          </a:p>
          <a:p>
            <a:pPr indent="-228600" lvl="0" marL="457200" rtl="0" algn="l">
              <a:spcBef>
                <a:spcPts val="0"/>
              </a:spcBef>
              <a:spcAft>
                <a:spcPts val="0"/>
              </a:spcAft>
              <a:buSzPts val="800"/>
              <a:buFont typeface="Comfortaa"/>
              <a:buNone/>
            </a:pPr>
            <a:r>
              <a:t/>
            </a:r>
            <a:endParaRPr i="1" sz="800">
              <a:latin typeface="Comfortaa"/>
              <a:ea typeface="Comfortaa"/>
              <a:cs typeface="Comfortaa"/>
              <a:sym typeface="Comfortaa"/>
            </a:endParaRPr>
          </a:p>
          <a:p>
            <a:pPr indent="-228600" lvl="0" marL="457200" rtl="0" algn="l">
              <a:spcBef>
                <a:spcPts val="0"/>
              </a:spcBef>
              <a:spcAft>
                <a:spcPts val="0"/>
              </a:spcAft>
              <a:buSzPts val="800"/>
              <a:buFont typeface="Comfortaa"/>
              <a:buNone/>
            </a:pPr>
            <a:r>
              <a:rPr b="1" i="1" lang="en" sz="800">
                <a:latin typeface="Comfortaa"/>
                <a:ea typeface="Comfortaa"/>
                <a:cs typeface="Comfortaa"/>
                <a:sym typeface="Comfortaa"/>
              </a:rPr>
              <a:t>Ds (Spectral Distortion):</a:t>
            </a:r>
            <a:r>
              <a:rPr i="1" lang="en" sz="800">
                <a:latin typeface="Comfortaa"/>
                <a:ea typeface="Comfortaa"/>
                <a:cs typeface="Comfortaa"/>
                <a:sym typeface="Comfortaa"/>
              </a:rPr>
              <a:t> Assesses the spectral quality of the enhanced image by comparing it to the high-resolution image.</a:t>
            </a:r>
            <a:endParaRPr i="1" sz="800">
              <a:latin typeface="Comfortaa"/>
              <a:ea typeface="Comfortaa"/>
              <a:cs typeface="Comfortaa"/>
              <a:sym typeface="Comfortaa"/>
            </a:endParaRPr>
          </a:p>
          <a:p>
            <a:pPr indent="-228600" lvl="0" marL="457200" rtl="0" algn="l">
              <a:spcBef>
                <a:spcPts val="0"/>
              </a:spcBef>
              <a:spcAft>
                <a:spcPts val="0"/>
              </a:spcAft>
              <a:buSzPts val="800"/>
              <a:buFont typeface="Comfortaa"/>
              <a:buNone/>
            </a:pPr>
            <a:r>
              <a:t/>
            </a:r>
            <a:endParaRPr i="1" sz="800">
              <a:latin typeface="Comfortaa"/>
              <a:ea typeface="Comfortaa"/>
              <a:cs typeface="Comfortaa"/>
              <a:sym typeface="Comfortaa"/>
            </a:endParaRPr>
          </a:p>
          <a:p>
            <a:pPr indent="-228600" lvl="0" marL="457200" rtl="0" algn="l">
              <a:spcBef>
                <a:spcPts val="0"/>
              </a:spcBef>
              <a:spcAft>
                <a:spcPts val="0"/>
              </a:spcAft>
              <a:buSzPts val="800"/>
              <a:buFont typeface="Comfortaa"/>
              <a:buNone/>
            </a:pPr>
            <a:r>
              <a:rPr b="1" i="1" lang="en" sz="800">
                <a:latin typeface="Comfortaa"/>
                <a:ea typeface="Comfortaa"/>
                <a:cs typeface="Comfortaa"/>
                <a:sym typeface="Comfortaa"/>
              </a:rPr>
              <a:t>QNR (Quality to Noise Ratio): </a:t>
            </a:r>
            <a:r>
              <a:rPr i="1" lang="en" sz="800">
                <a:latin typeface="Comfortaa"/>
                <a:ea typeface="Comfortaa"/>
                <a:cs typeface="Comfortaa"/>
                <a:sym typeface="Comfortaa"/>
              </a:rPr>
              <a:t>Evaluates the overall quality of the enhanced image while considering image quality and noise levels.</a:t>
            </a:r>
            <a:endParaRPr i="1" sz="800">
              <a:latin typeface="Comfortaa"/>
              <a:ea typeface="Comfortaa"/>
              <a:cs typeface="Comfortaa"/>
              <a:sym typeface="Comfortaa"/>
            </a:endParaRPr>
          </a:p>
          <a:p>
            <a:pPr indent="0" lvl="0" marL="0" rtl="0" algn="l">
              <a:spcBef>
                <a:spcPts val="0"/>
              </a:spcBef>
              <a:spcAft>
                <a:spcPts val="0"/>
              </a:spcAft>
              <a:buNone/>
            </a:pPr>
            <a:r>
              <a:t/>
            </a:r>
            <a:endParaRPr i="1" sz="800">
              <a:latin typeface="Comfortaa"/>
              <a:ea typeface="Comfortaa"/>
              <a:cs typeface="Comfortaa"/>
              <a:sym typeface="Comforta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&amp; Learning Outcome</a:t>
            </a:r>
            <a:endParaRPr/>
          </a:p>
        </p:txBody>
      </p:sp>
      <p:sp>
        <p:nvSpPr>
          <p:cNvPr id="153" name="Google Shape;153;p28"/>
          <p:cNvSpPr txBox="1"/>
          <p:nvPr>
            <p:ph idx="1" type="body"/>
          </p:nvPr>
        </p:nvSpPr>
        <p:spPr>
          <a:xfrm>
            <a:off x="2465500" y="1344675"/>
            <a:ext cx="6366600" cy="32241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SzPct val="100000"/>
              <a:buChar char="●"/>
            </a:pPr>
            <a:r>
              <a:rPr lang="en"/>
              <a:t>Pan-sharpening enhances spatial resolution in multispectral imagery for remote sensing applications.</a:t>
            </a:r>
            <a:endParaRPr/>
          </a:p>
          <a:p>
            <a:pPr indent="-317182" lvl="0" marL="457200" rtl="0" algn="l">
              <a:spcBef>
                <a:spcPts val="0"/>
              </a:spcBef>
              <a:spcAft>
                <a:spcPts val="0"/>
              </a:spcAft>
              <a:buSzPct val="100000"/>
              <a:buChar char="●"/>
            </a:pPr>
            <a:r>
              <a:rPr lang="en"/>
              <a:t>Fusion of LR MS and PAN images balances spatial and spectral information, aiding tasks like land cover classification and environmental monitoring.</a:t>
            </a:r>
            <a:endParaRPr/>
          </a:p>
          <a:p>
            <a:pPr indent="-317182" lvl="0" marL="457200" rtl="0" algn="l">
              <a:spcBef>
                <a:spcPts val="0"/>
              </a:spcBef>
              <a:spcAft>
                <a:spcPts val="0"/>
              </a:spcAft>
              <a:buSzPct val="100000"/>
              <a:buChar char="●"/>
            </a:pPr>
            <a:r>
              <a:rPr lang="en"/>
              <a:t>The field has evolved, incorporating optimization, deep learning, and spectral modeling.</a:t>
            </a:r>
            <a:endParaRPr/>
          </a:p>
          <a:p>
            <a:pPr indent="-317182" lvl="0" marL="457200" rtl="0" algn="l">
              <a:spcBef>
                <a:spcPts val="0"/>
              </a:spcBef>
              <a:spcAft>
                <a:spcPts val="0"/>
              </a:spcAft>
              <a:buSzPct val="100000"/>
              <a:buChar char="●"/>
            </a:pPr>
            <a:r>
              <a:rPr lang="en"/>
              <a:t>Offers potential for innovation and addressing challenges in fusion methods, metrics, and dataset diversity.</a:t>
            </a:r>
            <a:endParaRPr/>
          </a:p>
          <a:p>
            <a:pPr indent="-317182" lvl="0" marL="457200" rtl="0" algn="l">
              <a:spcBef>
                <a:spcPts val="0"/>
              </a:spcBef>
              <a:spcAft>
                <a:spcPts val="0"/>
              </a:spcAft>
              <a:buSzPct val="100000"/>
              <a:buChar char="●"/>
            </a:pPr>
            <a:r>
              <a:rPr lang="en"/>
              <a:t>We support pan-sharpening projects for their practical significance and research opportunities.</a:t>
            </a:r>
            <a:endParaRPr/>
          </a:p>
        </p:txBody>
      </p:sp>
      <p:sp>
        <p:nvSpPr>
          <p:cNvPr id="154" name="Google Shape;154;p28"/>
          <p:cNvSpPr txBox="1"/>
          <p:nvPr/>
        </p:nvSpPr>
        <p:spPr>
          <a:xfrm>
            <a:off x="202750" y="1442000"/>
            <a:ext cx="2360100" cy="3568500"/>
          </a:xfrm>
          <a:prstGeom prst="rect">
            <a:avLst/>
          </a:prstGeom>
          <a:noFill/>
          <a:ln>
            <a:noFill/>
          </a:ln>
        </p:spPr>
        <p:txBody>
          <a:bodyPr anchorCtr="0" anchor="t" bIns="91425" lIns="91425" spcFirstLastPara="1" rIns="91425" wrap="square" tIns="91425">
            <a:noAutofit/>
          </a:bodyPr>
          <a:lstStyle/>
          <a:p>
            <a:pPr indent="-279400" lvl="0" marL="457200" rtl="0" algn="l">
              <a:spcBef>
                <a:spcPts val="0"/>
              </a:spcBef>
              <a:spcAft>
                <a:spcPts val="0"/>
              </a:spcAft>
              <a:buSzPts val="800"/>
              <a:buFont typeface="Comfortaa"/>
              <a:buAutoNum type="arabicPeriod"/>
            </a:pPr>
            <a:r>
              <a:rPr b="1" i="1" lang="en" sz="800">
                <a:latin typeface="Comfortaa"/>
                <a:ea typeface="Comfortaa"/>
                <a:cs typeface="Comfortaa"/>
                <a:sym typeface="Comfortaa"/>
              </a:rPr>
              <a:t>Remote sensing</a:t>
            </a:r>
            <a:r>
              <a:rPr i="1" lang="en" sz="800">
                <a:latin typeface="Comfortaa"/>
                <a:ea typeface="Comfortaa"/>
                <a:cs typeface="Comfortaa"/>
                <a:sym typeface="Comfortaa"/>
              </a:rPr>
              <a:t> is the process of collecting data about Earth's surface or the environment using </a:t>
            </a:r>
            <a:r>
              <a:rPr b="1" i="1" lang="en" sz="800">
                <a:latin typeface="Comfortaa"/>
                <a:ea typeface="Comfortaa"/>
                <a:cs typeface="Comfortaa"/>
                <a:sym typeface="Comfortaa"/>
              </a:rPr>
              <a:t>sensors</a:t>
            </a:r>
            <a:r>
              <a:rPr i="1" lang="en" sz="800">
                <a:latin typeface="Comfortaa"/>
                <a:ea typeface="Comfortaa"/>
                <a:cs typeface="Comfortaa"/>
                <a:sym typeface="Comfortaa"/>
              </a:rPr>
              <a:t> on satellites or aircraft to study and monitor changes and phenomena </a:t>
            </a:r>
            <a:r>
              <a:rPr b="1" i="1" lang="en" sz="800">
                <a:latin typeface="Comfortaa"/>
                <a:ea typeface="Comfortaa"/>
                <a:cs typeface="Comfortaa"/>
                <a:sym typeface="Comfortaa"/>
              </a:rPr>
              <a:t>from a distance</a:t>
            </a:r>
            <a:r>
              <a:rPr i="1" lang="en" sz="800">
                <a:latin typeface="Comfortaa"/>
                <a:ea typeface="Comfortaa"/>
                <a:cs typeface="Comfortaa"/>
                <a:sym typeface="Comfortaa"/>
              </a:rPr>
              <a:t>.</a:t>
            </a:r>
            <a:endParaRPr i="1" sz="800">
              <a:latin typeface="Comfortaa"/>
              <a:ea typeface="Comfortaa"/>
              <a:cs typeface="Comfortaa"/>
              <a:sym typeface="Comfortaa"/>
            </a:endParaRPr>
          </a:p>
          <a:p>
            <a:pPr indent="0" lvl="0" marL="457200" rtl="0" algn="l">
              <a:spcBef>
                <a:spcPts val="0"/>
              </a:spcBef>
              <a:spcAft>
                <a:spcPts val="0"/>
              </a:spcAft>
              <a:buNone/>
            </a:pPr>
            <a:r>
              <a:t/>
            </a:r>
            <a:endParaRPr i="1" sz="800">
              <a:latin typeface="Comfortaa"/>
              <a:ea typeface="Comfortaa"/>
              <a:cs typeface="Comfortaa"/>
              <a:sym typeface="Comfortaa"/>
            </a:endParaRPr>
          </a:p>
          <a:p>
            <a:pPr indent="-279400" lvl="0" marL="457200" rtl="0" algn="l">
              <a:spcBef>
                <a:spcPts val="0"/>
              </a:spcBef>
              <a:spcAft>
                <a:spcPts val="0"/>
              </a:spcAft>
              <a:buSzPts val="800"/>
              <a:buAutoNum type="arabicPeriod"/>
            </a:pPr>
            <a:r>
              <a:rPr b="1" i="1" lang="en" sz="800">
                <a:latin typeface="Comfortaa"/>
                <a:ea typeface="Comfortaa"/>
                <a:cs typeface="Comfortaa"/>
                <a:sym typeface="Comfortaa"/>
              </a:rPr>
              <a:t>Land cover classification </a:t>
            </a:r>
            <a:r>
              <a:rPr i="1" lang="en" sz="800">
                <a:latin typeface="Comfortaa"/>
                <a:ea typeface="Comfortaa"/>
                <a:cs typeface="Comfortaa"/>
                <a:sym typeface="Comfortaa"/>
              </a:rPr>
              <a:t>is the categorization and mapping of different land cover types, such as </a:t>
            </a:r>
            <a:r>
              <a:rPr b="1" i="1" lang="en" sz="800">
                <a:latin typeface="Comfortaa"/>
                <a:ea typeface="Comfortaa"/>
                <a:cs typeface="Comfortaa"/>
                <a:sym typeface="Comfortaa"/>
              </a:rPr>
              <a:t>forests</a:t>
            </a:r>
            <a:r>
              <a:rPr i="1" lang="en" sz="800">
                <a:latin typeface="Comfortaa"/>
                <a:ea typeface="Comfortaa"/>
                <a:cs typeface="Comfortaa"/>
                <a:sym typeface="Comfortaa"/>
              </a:rPr>
              <a:t>, </a:t>
            </a:r>
            <a:r>
              <a:rPr b="1" i="1" lang="en" sz="800">
                <a:latin typeface="Comfortaa"/>
                <a:ea typeface="Comfortaa"/>
                <a:cs typeface="Comfortaa"/>
                <a:sym typeface="Comfortaa"/>
              </a:rPr>
              <a:t>urban areas</a:t>
            </a:r>
            <a:r>
              <a:rPr i="1" lang="en" sz="800">
                <a:latin typeface="Comfortaa"/>
                <a:ea typeface="Comfortaa"/>
                <a:cs typeface="Comfortaa"/>
                <a:sym typeface="Comfortaa"/>
              </a:rPr>
              <a:t>, and </a:t>
            </a:r>
            <a:r>
              <a:rPr b="1" i="1" lang="en" sz="800">
                <a:latin typeface="Comfortaa"/>
                <a:ea typeface="Comfortaa"/>
                <a:cs typeface="Comfortaa"/>
                <a:sym typeface="Comfortaa"/>
              </a:rPr>
              <a:t>water bodies</a:t>
            </a:r>
            <a:r>
              <a:rPr i="1" lang="en" sz="800">
                <a:latin typeface="Comfortaa"/>
                <a:ea typeface="Comfortaa"/>
                <a:cs typeface="Comfortaa"/>
                <a:sym typeface="Comfortaa"/>
              </a:rPr>
              <a:t>, using satellite or aerial imagery for applications like </a:t>
            </a:r>
            <a:r>
              <a:rPr b="1" i="1" lang="en" sz="800">
                <a:latin typeface="Comfortaa"/>
                <a:ea typeface="Comfortaa"/>
                <a:cs typeface="Comfortaa"/>
                <a:sym typeface="Comfortaa"/>
              </a:rPr>
              <a:t>urban planning </a:t>
            </a:r>
            <a:r>
              <a:rPr i="1" lang="en" sz="800">
                <a:latin typeface="Comfortaa"/>
                <a:ea typeface="Comfortaa"/>
                <a:cs typeface="Comfortaa"/>
                <a:sym typeface="Comfortaa"/>
              </a:rPr>
              <a:t>and </a:t>
            </a:r>
            <a:r>
              <a:rPr b="1" i="1" lang="en" sz="800">
                <a:latin typeface="Comfortaa"/>
                <a:ea typeface="Comfortaa"/>
                <a:cs typeface="Comfortaa"/>
                <a:sym typeface="Comfortaa"/>
              </a:rPr>
              <a:t>environmental monitoring</a:t>
            </a:r>
            <a:r>
              <a:rPr i="1" lang="en" sz="800">
                <a:latin typeface="Comfortaa"/>
                <a:ea typeface="Comfortaa"/>
                <a:cs typeface="Comfortaa"/>
                <a:sym typeface="Comfortaa"/>
              </a:rPr>
              <a:t>.</a:t>
            </a:r>
            <a:endParaRPr i="1" sz="800">
              <a:latin typeface="Comfortaa"/>
              <a:ea typeface="Comfortaa"/>
              <a:cs typeface="Comfortaa"/>
              <a:sym typeface="Comfortaa"/>
            </a:endParaRPr>
          </a:p>
          <a:p>
            <a:pPr indent="0" lvl="0" marL="457200" rtl="0" algn="l">
              <a:spcBef>
                <a:spcPts val="0"/>
              </a:spcBef>
              <a:spcAft>
                <a:spcPts val="0"/>
              </a:spcAft>
              <a:buNone/>
            </a:pPr>
            <a:r>
              <a:t/>
            </a:r>
            <a:endParaRPr i="1" sz="800">
              <a:latin typeface="Comfortaa"/>
              <a:ea typeface="Comfortaa"/>
              <a:cs typeface="Comfortaa"/>
              <a:sym typeface="Comfortaa"/>
            </a:endParaRPr>
          </a:p>
          <a:p>
            <a:pPr indent="-279400" lvl="0" marL="457200" rtl="0" algn="l">
              <a:spcBef>
                <a:spcPts val="0"/>
              </a:spcBef>
              <a:spcAft>
                <a:spcPts val="0"/>
              </a:spcAft>
              <a:buSzPts val="800"/>
              <a:buFont typeface="Comfortaa"/>
              <a:buAutoNum type="arabicPeriod"/>
            </a:pPr>
            <a:r>
              <a:rPr b="1" i="1" lang="en" sz="800">
                <a:latin typeface="Comfortaa"/>
                <a:ea typeface="Comfortaa"/>
                <a:cs typeface="Comfortaa"/>
                <a:sym typeface="Comfortaa"/>
              </a:rPr>
              <a:t>Spectral modeling</a:t>
            </a:r>
            <a:r>
              <a:rPr i="1" lang="en" sz="800">
                <a:latin typeface="Comfortaa"/>
                <a:ea typeface="Comfortaa"/>
                <a:cs typeface="Comfortaa"/>
                <a:sym typeface="Comfortaa"/>
              </a:rPr>
              <a:t> refers to the analysis and utilization of spectral properties such as </a:t>
            </a:r>
            <a:r>
              <a:rPr b="1" i="1" lang="en" sz="800">
                <a:latin typeface="Comfortaa"/>
                <a:ea typeface="Comfortaa"/>
                <a:cs typeface="Comfortaa"/>
                <a:sym typeface="Comfortaa"/>
              </a:rPr>
              <a:t>reflectance</a:t>
            </a:r>
            <a:r>
              <a:rPr i="1" lang="en" sz="800">
                <a:latin typeface="Comfortaa"/>
                <a:ea typeface="Comfortaa"/>
                <a:cs typeface="Comfortaa"/>
                <a:sym typeface="Comfortaa"/>
              </a:rPr>
              <a:t>, </a:t>
            </a:r>
            <a:r>
              <a:rPr b="1" i="1" lang="en" sz="800">
                <a:latin typeface="Comfortaa"/>
                <a:ea typeface="Comfortaa"/>
                <a:cs typeface="Comfortaa"/>
                <a:sym typeface="Comfortaa"/>
              </a:rPr>
              <a:t>absorption</a:t>
            </a:r>
            <a:r>
              <a:rPr i="1" lang="en" sz="800">
                <a:latin typeface="Comfortaa"/>
                <a:ea typeface="Comfortaa"/>
                <a:cs typeface="Comfortaa"/>
                <a:sym typeface="Comfortaa"/>
              </a:rPr>
              <a:t>, and </a:t>
            </a:r>
            <a:r>
              <a:rPr b="1" i="1" lang="en" sz="800">
                <a:latin typeface="Comfortaa"/>
                <a:ea typeface="Comfortaa"/>
                <a:cs typeface="Comfortaa"/>
                <a:sym typeface="Comfortaa"/>
              </a:rPr>
              <a:t>spectral bands</a:t>
            </a:r>
            <a:r>
              <a:rPr i="1" lang="en" sz="800">
                <a:latin typeface="Comfortaa"/>
                <a:ea typeface="Comfortaa"/>
                <a:cs typeface="Comfortaa"/>
                <a:sym typeface="Comfortaa"/>
              </a:rPr>
              <a:t> in remote sensing data for various applications.</a:t>
            </a:r>
            <a:endParaRPr i="1" sz="800">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Motivation, Background to Pansharpening</a:t>
            </a:r>
            <a:endParaRPr/>
          </a:p>
        </p:txBody>
      </p:sp>
      <p:sp>
        <p:nvSpPr>
          <p:cNvPr id="63" name="Google Shape;63;p14"/>
          <p:cNvSpPr txBox="1"/>
          <p:nvPr>
            <p:ph idx="1" type="body"/>
          </p:nvPr>
        </p:nvSpPr>
        <p:spPr>
          <a:xfrm>
            <a:off x="3375475" y="1234375"/>
            <a:ext cx="5456700" cy="3137400"/>
          </a:xfrm>
          <a:prstGeom prst="rect">
            <a:avLst/>
          </a:prstGeom>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None/>
            </a:pPr>
            <a:r>
              <a:rPr lang="en"/>
              <a:t>Panchromatic and multispectral image fusion, termed </a:t>
            </a:r>
            <a:r>
              <a:rPr b="1" lang="en"/>
              <a:t>pan-sharpening</a:t>
            </a:r>
            <a:r>
              <a:rPr lang="en"/>
              <a:t>, is to merge the spatial and spectral information of the source images into a fused one, which has a higher spatial and spectral resolution and is more reliable for downstream tasks compared with any of the source images.</a:t>
            </a:r>
            <a:endParaRPr/>
          </a:p>
          <a:p>
            <a:pPr indent="0" lvl="0" marL="0" rtl="0" algn="l">
              <a:lnSpc>
                <a:spcPct val="100000"/>
              </a:lnSpc>
              <a:spcBef>
                <a:spcPts val="1200"/>
              </a:spcBef>
              <a:spcAft>
                <a:spcPts val="0"/>
              </a:spcAft>
              <a:buNone/>
            </a:pPr>
            <a:r>
              <a:rPr lang="en"/>
              <a:t>Two important attributes of remote sensing images, spatial and spectral resolutions have significant influences on the interpretation accuracy of the observed scene.</a:t>
            </a:r>
            <a:endParaRPr/>
          </a:p>
          <a:p>
            <a:pPr indent="0" lvl="0" marL="0" rtl="0" algn="l">
              <a:lnSpc>
                <a:spcPct val="100000"/>
              </a:lnSpc>
              <a:spcBef>
                <a:spcPts val="1200"/>
              </a:spcBef>
              <a:spcAft>
                <a:spcPts val="1200"/>
              </a:spcAft>
              <a:buNone/>
            </a:pPr>
            <a:r>
              <a:rPr lang="en"/>
              <a:t>Although the spatial and spectral resolutions of remote sensing images are continuously improved, a high spatial and spectral resolution cannot be achieved simultaneously for these images. This is caused by the intrinsic trade-off between spatial and spectral resolutions of imaging sensors.</a:t>
            </a:r>
            <a:endParaRPr/>
          </a:p>
        </p:txBody>
      </p:sp>
      <p:pic>
        <p:nvPicPr>
          <p:cNvPr id="64" name="Google Shape;64;p14"/>
          <p:cNvPicPr preferRelativeResize="0"/>
          <p:nvPr/>
        </p:nvPicPr>
        <p:blipFill>
          <a:blip r:embed="rId3">
            <a:alphaModFix/>
          </a:blip>
          <a:stretch>
            <a:fillRect/>
          </a:stretch>
        </p:blipFill>
        <p:spPr>
          <a:xfrm>
            <a:off x="450475" y="1093850"/>
            <a:ext cx="2800800" cy="1759375"/>
          </a:xfrm>
          <a:prstGeom prst="rect">
            <a:avLst/>
          </a:prstGeom>
          <a:noFill/>
          <a:ln>
            <a:noFill/>
          </a:ln>
        </p:spPr>
      </p:pic>
      <p:sp>
        <p:nvSpPr>
          <p:cNvPr id="65" name="Google Shape;65;p14"/>
          <p:cNvSpPr txBox="1"/>
          <p:nvPr/>
        </p:nvSpPr>
        <p:spPr>
          <a:xfrm>
            <a:off x="436325" y="2908325"/>
            <a:ext cx="2999700" cy="1707900"/>
          </a:xfrm>
          <a:prstGeom prst="rect">
            <a:avLst/>
          </a:prstGeom>
          <a:noFill/>
          <a:ln>
            <a:noFill/>
          </a:ln>
        </p:spPr>
        <p:txBody>
          <a:bodyPr anchorCtr="0" anchor="t" bIns="91425" lIns="91425" spcFirstLastPara="1" rIns="91425" wrap="square" tIns="91425">
            <a:noAutofit/>
          </a:bodyPr>
          <a:lstStyle/>
          <a:p>
            <a:pPr indent="-279400" lvl="0" marL="457200" rtl="0" algn="l">
              <a:spcBef>
                <a:spcPts val="0"/>
              </a:spcBef>
              <a:spcAft>
                <a:spcPts val="0"/>
              </a:spcAft>
              <a:buSzPts val="800"/>
              <a:buFont typeface="Comfortaa"/>
              <a:buAutoNum type="arabicPeriod"/>
            </a:pPr>
            <a:r>
              <a:rPr lang="en" sz="800">
                <a:latin typeface="Comfortaa"/>
                <a:ea typeface="Comfortaa"/>
                <a:cs typeface="Comfortaa"/>
                <a:sym typeface="Comfortaa"/>
              </a:rPr>
              <a:t>Spatial resolution determines the level of detail in an image.</a:t>
            </a:r>
            <a:endParaRPr sz="800">
              <a:latin typeface="Comfortaa"/>
              <a:ea typeface="Comfortaa"/>
              <a:cs typeface="Comfortaa"/>
              <a:sym typeface="Comfortaa"/>
            </a:endParaRPr>
          </a:p>
          <a:p>
            <a:pPr indent="0" lvl="0" marL="457200" rtl="0" algn="l">
              <a:spcBef>
                <a:spcPts val="0"/>
              </a:spcBef>
              <a:spcAft>
                <a:spcPts val="0"/>
              </a:spcAft>
              <a:buNone/>
            </a:pPr>
            <a:r>
              <a:t/>
            </a:r>
            <a:endParaRPr sz="800">
              <a:latin typeface="Comfortaa"/>
              <a:ea typeface="Comfortaa"/>
              <a:cs typeface="Comfortaa"/>
              <a:sym typeface="Comfortaa"/>
            </a:endParaRPr>
          </a:p>
          <a:p>
            <a:pPr indent="-279400" lvl="0" marL="457200" rtl="0" algn="l">
              <a:spcBef>
                <a:spcPts val="0"/>
              </a:spcBef>
              <a:spcAft>
                <a:spcPts val="0"/>
              </a:spcAft>
              <a:buSzPts val="800"/>
              <a:buFont typeface="Comfortaa"/>
              <a:buAutoNum type="arabicPeriod"/>
            </a:pPr>
            <a:r>
              <a:rPr lang="en" sz="800">
                <a:latin typeface="Comfortaa"/>
                <a:ea typeface="Comfortaa"/>
                <a:cs typeface="Comfortaa"/>
                <a:sym typeface="Comfortaa"/>
              </a:rPr>
              <a:t>Spectral resolution relates to to the precision in detecting different wavelengths.</a:t>
            </a:r>
            <a:endParaRPr sz="800">
              <a:latin typeface="Comfortaa"/>
              <a:ea typeface="Comfortaa"/>
              <a:cs typeface="Comfortaa"/>
              <a:sym typeface="Comfortaa"/>
            </a:endParaRPr>
          </a:p>
          <a:p>
            <a:pPr indent="0" lvl="0" marL="457200" rtl="0" algn="l">
              <a:spcBef>
                <a:spcPts val="0"/>
              </a:spcBef>
              <a:spcAft>
                <a:spcPts val="0"/>
              </a:spcAft>
              <a:buNone/>
            </a:pPr>
            <a:r>
              <a:t/>
            </a:r>
            <a:endParaRPr sz="800">
              <a:latin typeface="Comfortaa"/>
              <a:ea typeface="Comfortaa"/>
              <a:cs typeface="Comfortaa"/>
              <a:sym typeface="Comfortaa"/>
            </a:endParaRPr>
          </a:p>
          <a:p>
            <a:pPr indent="-279400" lvl="0" marL="457200" rtl="0" algn="l">
              <a:spcBef>
                <a:spcPts val="0"/>
              </a:spcBef>
              <a:spcAft>
                <a:spcPts val="0"/>
              </a:spcAft>
              <a:buSzPts val="800"/>
              <a:buFont typeface="Comfortaa"/>
              <a:buAutoNum type="arabicPeriod"/>
            </a:pPr>
            <a:r>
              <a:rPr lang="en" sz="800">
                <a:latin typeface="Comfortaa"/>
                <a:ea typeface="Comfortaa"/>
                <a:cs typeface="Comfortaa"/>
                <a:sym typeface="Comfortaa"/>
              </a:rPr>
              <a:t>Radiometric resolution quantifies the sensitivity to intensity variations.</a:t>
            </a:r>
            <a:endParaRPr sz="800">
              <a:latin typeface="Comfortaa"/>
              <a:ea typeface="Comfortaa"/>
              <a:cs typeface="Comfortaa"/>
              <a:sym typeface="Comfortaa"/>
            </a:endParaRPr>
          </a:p>
          <a:p>
            <a:pPr indent="0" lvl="0" marL="457200" rtl="0" algn="l">
              <a:spcBef>
                <a:spcPts val="0"/>
              </a:spcBef>
              <a:spcAft>
                <a:spcPts val="0"/>
              </a:spcAft>
              <a:buNone/>
            </a:pPr>
            <a:r>
              <a:t/>
            </a:r>
            <a:endParaRPr sz="800">
              <a:latin typeface="Comfortaa"/>
              <a:ea typeface="Comfortaa"/>
              <a:cs typeface="Comfortaa"/>
              <a:sym typeface="Comfortaa"/>
            </a:endParaRPr>
          </a:p>
          <a:p>
            <a:pPr indent="-279400" lvl="0" marL="457200" rtl="0" algn="l">
              <a:spcBef>
                <a:spcPts val="0"/>
              </a:spcBef>
              <a:spcAft>
                <a:spcPts val="0"/>
              </a:spcAft>
              <a:buSzPts val="800"/>
              <a:buFont typeface="Comfortaa"/>
              <a:buAutoNum type="arabicPeriod"/>
            </a:pPr>
            <a:r>
              <a:rPr lang="en" sz="800">
                <a:latin typeface="Comfortaa"/>
                <a:ea typeface="Comfortaa"/>
                <a:cs typeface="Comfortaa"/>
                <a:sym typeface="Comfortaa"/>
              </a:rPr>
              <a:t>Temporal resolution indicates the frequency of data collection over time.</a:t>
            </a:r>
            <a:endParaRPr sz="800">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 and Definition</a:t>
            </a:r>
            <a:endParaRPr/>
          </a:p>
        </p:txBody>
      </p:sp>
      <p:sp>
        <p:nvSpPr>
          <p:cNvPr id="71" name="Google Shape;71;p1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Pan-sharpening is the process of improving the spatial resolution of images by combining a </a:t>
            </a:r>
            <a:r>
              <a:rPr b="1" lang="en">
                <a:solidFill>
                  <a:srgbClr val="000000"/>
                </a:solidFill>
              </a:rPr>
              <a:t>high-resolution panchromatic</a:t>
            </a:r>
            <a:r>
              <a:rPr lang="en"/>
              <a:t> image with one or more </a:t>
            </a:r>
            <a:r>
              <a:rPr b="1" lang="en">
                <a:solidFill>
                  <a:srgbClr val="000000"/>
                </a:solidFill>
              </a:rPr>
              <a:t>lower-resolution multispectral</a:t>
            </a:r>
            <a:r>
              <a:rPr b="1" i="1" lang="en"/>
              <a:t> </a:t>
            </a:r>
            <a:r>
              <a:rPr lang="en"/>
              <a:t>images. </a:t>
            </a:r>
            <a:endParaRPr/>
          </a:p>
          <a:p>
            <a:pPr indent="0" lvl="0" marL="0" rtl="0" algn="l">
              <a:spcBef>
                <a:spcPts val="1200"/>
              </a:spcBef>
              <a:spcAft>
                <a:spcPts val="0"/>
              </a:spcAft>
              <a:buNone/>
            </a:pPr>
            <a:r>
              <a:rPr lang="en"/>
              <a:t>The paper discusses different paradigms for pan-sharpening, such as </a:t>
            </a:r>
            <a:r>
              <a:rPr b="1" lang="en">
                <a:solidFill>
                  <a:srgbClr val="000000"/>
                </a:solidFill>
              </a:rPr>
              <a:t>component substitution</a:t>
            </a:r>
            <a:r>
              <a:rPr lang="en"/>
              <a:t>, </a:t>
            </a:r>
            <a:r>
              <a:rPr b="1" lang="en">
                <a:solidFill>
                  <a:srgbClr val="000000"/>
                </a:solidFill>
              </a:rPr>
              <a:t>multiresolution analysis</a:t>
            </a:r>
            <a:r>
              <a:rPr lang="en"/>
              <a:t>, </a:t>
            </a:r>
            <a:r>
              <a:rPr b="1" lang="en">
                <a:solidFill>
                  <a:srgbClr val="000000"/>
                </a:solidFill>
              </a:rPr>
              <a:t>degradation models</a:t>
            </a:r>
            <a:r>
              <a:rPr lang="en"/>
              <a:t>, and </a:t>
            </a:r>
            <a:r>
              <a:rPr b="1" lang="en">
                <a:solidFill>
                  <a:srgbClr val="0D1117"/>
                </a:solidFill>
              </a:rPr>
              <a:t>deep neural networks</a:t>
            </a:r>
            <a:r>
              <a:rPr lang="en"/>
              <a:t>. It also covers methods for evaluating the quality of the fused images at both reduced-resolution and full-resolution levels. </a:t>
            </a:r>
            <a:endParaRPr/>
          </a:p>
          <a:p>
            <a:pPr indent="0" lvl="0" marL="0" rtl="0" algn="l">
              <a:spcBef>
                <a:spcPts val="1200"/>
              </a:spcBef>
              <a:spcAft>
                <a:spcPts val="1200"/>
              </a:spcAft>
              <a:buNone/>
            </a:pPr>
            <a:r>
              <a:rPr lang="en"/>
              <a:t>The survey paper serves as a reference point for newcomers in the field and outlines research directions and challenges in pan-sharpening.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 of the paper</a:t>
            </a:r>
            <a:endParaRPr/>
          </a:p>
        </p:txBody>
      </p:sp>
      <p:sp>
        <p:nvSpPr>
          <p:cNvPr id="77" name="Google Shape;77;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The objective of the paper is to provide a comprehensive review of pan-sharpening techniques, with a focus on recent advancements driven by artificial intelligence and deep learning. This includes:</a:t>
            </a:r>
            <a:endParaRPr/>
          </a:p>
          <a:p>
            <a:pPr indent="-308610" lvl="0" marL="457200" rtl="0" algn="l">
              <a:spcBef>
                <a:spcPts val="1200"/>
              </a:spcBef>
              <a:spcAft>
                <a:spcPts val="0"/>
              </a:spcAft>
              <a:buSzPct val="100000"/>
              <a:buAutoNum type="arabicPeriod"/>
            </a:pPr>
            <a:r>
              <a:rPr b="1" lang="en"/>
              <a:t>Explaining pan-sharpening</a:t>
            </a:r>
            <a:r>
              <a:rPr lang="en"/>
              <a:t>: Clarifying the process of merging panchromatic and multispectral images to improve spatial and spectral resolution.</a:t>
            </a:r>
            <a:endParaRPr/>
          </a:p>
          <a:p>
            <a:pPr indent="-308610" lvl="0" marL="457200" rtl="0" algn="l">
              <a:spcBef>
                <a:spcPts val="0"/>
              </a:spcBef>
              <a:spcAft>
                <a:spcPts val="0"/>
              </a:spcAft>
              <a:buSzPct val="100000"/>
              <a:buAutoNum type="arabicPeriod"/>
            </a:pPr>
            <a:r>
              <a:rPr b="1" lang="en"/>
              <a:t>Reviewing methods</a:t>
            </a:r>
            <a:r>
              <a:rPr lang="en"/>
              <a:t>: Evaluating different pan-sharpening approaches categorized into four paradigms.</a:t>
            </a:r>
            <a:endParaRPr/>
          </a:p>
          <a:p>
            <a:pPr indent="-308610" lvl="0" marL="457200" rtl="0" algn="l">
              <a:spcBef>
                <a:spcPts val="0"/>
              </a:spcBef>
              <a:spcAft>
                <a:spcPts val="0"/>
              </a:spcAft>
              <a:buSzPct val="100000"/>
              <a:buAutoNum type="arabicPeriod"/>
            </a:pPr>
            <a:r>
              <a:rPr b="1" lang="en"/>
              <a:t>Image evaluation</a:t>
            </a:r>
            <a:r>
              <a:rPr lang="en"/>
              <a:t>: Describing methods to assess the quality of the fused images.</a:t>
            </a:r>
            <a:endParaRPr/>
          </a:p>
          <a:p>
            <a:pPr indent="-308610" lvl="0" marL="457200" rtl="0" algn="l">
              <a:spcBef>
                <a:spcPts val="0"/>
              </a:spcBef>
              <a:spcAft>
                <a:spcPts val="0"/>
              </a:spcAft>
              <a:buSzPct val="100000"/>
              <a:buAutoNum type="arabicPeriod"/>
            </a:pPr>
            <a:r>
              <a:rPr b="1" lang="en"/>
              <a:t>Identifying limitations and challenges</a:t>
            </a:r>
            <a:r>
              <a:rPr lang="en"/>
              <a:t>: Discussing issues in the field, including dataset-related challenges.</a:t>
            </a:r>
            <a:endParaRPr/>
          </a:p>
          <a:p>
            <a:pPr indent="-308610" lvl="0" marL="457200" rtl="0" algn="l">
              <a:spcBef>
                <a:spcPts val="0"/>
              </a:spcBef>
              <a:spcAft>
                <a:spcPts val="0"/>
              </a:spcAft>
              <a:buSzPct val="100000"/>
              <a:buAutoNum type="arabicPeriod"/>
            </a:pPr>
            <a:r>
              <a:rPr b="1" lang="en"/>
              <a:t>Development trends</a:t>
            </a:r>
            <a:r>
              <a:rPr lang="en"/>
              <a:t>: Summarizing current trends in pan-sharpening, particularly those influenced by AI and DL.</a:t>
            </a:r>
            <a:endParaRPr/>
          </a:p>
          <a:p>
            <a:pPr indent="-308610" lvl="0" marL="457200" rtl="0" algn="l">
              <a:spcBef>
                <a:spcPts val="0"/>
              </a:spcBef>
              <a:spcAft>
                <a:spcPts val="0"/>
              </a:spcAft>
              <a:buSzPct val="109090"/>
              <a:buAutoNum type="arabicPeriod"/>
            </a:pPr>
            <a:r>
              <a:rPr b="1" lang="en"/>
              <a:t>Serving as a reference</a:t>
            </a:r>
            <a:r>
              <a:rPr lang="en"/>
              <a:t>: Offering a starting point for newcomers and establishing common research directions for the field.</a:t>
            </a:r>
            <a:endParaRPr sz="1650">
              <a:solidFill>
                <a:srgbClr val="D1D5DB"/>
              </a:solidFill>
              <a:highlight>
                <a:srgbClr val="444654"/>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83" name="Google Shape;83;p17"/>
          <p:cNvSpPr txBox="1"/>
          <p:nvPr>
            <p:ph idx="1" type="body"/>
          </p:nvPr>
        </p:nvSpPr>
        <p:spPr>
          <a:xfrm>
            <a:off x="387900" y="1304875"/>
            <a:ext cx="8520600" cy="3340200"/>
          </a:xfrm>
          <a:prstGeom prst="rect">
            <a:avLst/>
          </a:prstGeom>
        </p:spPr>
        <p:txBody>
          <a:bodyPr anchorCtr="0" anchor="t" bIns="91425" lIns="91425" spcFirstLastPara="1" rIns="91425" wrap="square" tIns="91425">
            <a:normAutofit fontScale="47500"/>
          </a:bodyPr>
          <a:lstStyle/>
          <a:p>
            <a:pPr indent="0" lvl="0" marL="0" rtl="0" algn="l">
              <a:spcBef>
                <a:spcPts val="0"/>
              </a:spcBef>
              <a:spcAft>
                <a:spcPts val="0"/>
              </a:spcAft>
              <a:buNone/>
            </a:pPr>
            <a:r>
              <a:rPr lang="en"/>
              <a:t>Pan-sharpening methods aim to enhance image quality by merging panchromatic and multispectral images. These methods fall into four categories: component substitution, multiresolution analysis, degradation model-based, and deep neural network-based methods.</a:t>
            </a:r>
            <a:endParaRPr/>
          </a:p>
          <a:p>
            <a:pPr indent="-282892" lvl="0" marL="457200" rtl="0" algn="l">
              <a:spcBef>
                <a:spcPts val="1200"/>
              </a:spcBef>
              <a:spcAft>
                <a:spcPts val="0"/>
              </a:spcAft>
              <a:buSzPct val="100000"/>
              <a:buAutoNum type="arabicPeriod"/>
            </a:pPr>
            <a:r>
              <a:rPr b="1" lang="en"/>
              <a:t>CS-based methods</a:t>
            </a:r>
            <a:r>
              <a:rPr lang="en"/>
              <a:t>: These methods separate spatial and spectral information in the multispectral (MS) image, up-sample the MS image, create a spatial component, and substitute it with the histogram-matched panchromatic (PAN) image to generate the high-resolution (HR) MS image. Common transformations used include intensity-hue-saturation (IHS), principal component analysis (PCA), and Gram-Schmidt (GS) transformation.</a:t>
            </a:r>
            <a:endParaRPr/>
          </a:p>
          <a:p>
            <a:pPr indent="-282892" lvl="0" marL="457200" rtl="0" algn="l">
              <a:spcBef>
                <a:spcPts val="0"/>
              </a:spcBef>
              <a:spcAft>
                <a:spcPts val="0"/>
              </a:spcAft>
              <a:buSzPct val="100000"/>
              <a:buAutoNum type="arabicPeriod"/>
            </a:pPr>
            <a:r>
              <a:rPr b="1" lang="en"/>
              <a:t>MRA-based methods</a:t>
            </a:r>
            <a:r>
              <a:rPr lang="en"/>
              <a:t>: They assume that missing spatial details in the low-resolution (LR) MS image can be inferred from the PAN image. Multiresolution analysis (MRA) tools are used to extract spatial details from the PAN image and inject them into the LR MS image through fusion rules. Variants of MRA are also employed, including support value transformation, support tensor transformation, and morphological filters.</a:t>
            </a:r>
            <a:endParaRPr/>
          </a:p>
          <a:p>
            <a:pPr indent="-282892" lvl="0" marL="457200" rtl="0" algn="l">
              <a:spcBef>
                <a:spcPts val="0"/>
              </a:spcBef>
              <a:spcAft>
                <a:spcPts val="0"/>
              </a:spcAft>
              <a:buSzPct val="100000"/>
              <a:buAutoNum type="arabicPeriod"/>
            </a:pPr>
            <a:r>
              <a:rPr b="1" lang="en"/>
              <a:t>DM-based methods</a:t>
            </a:r>
            <a:r>
              <a:rPr lang="en"/>
              <a:t>: In this category, LR MS and PAN images are considered as degradation results of the HR MS image. Pan-sharpening is treated as an image restoration problem, and the fused image is estimated by solving inverse problems derived from spatial and spectral degradation models. Sparsity, gradient priors, and low-rank priors are often used for regularization.</a:t>
            </a:r>
            <a:endParaRPr/>
          </a:p>
          <a:p>
            <a:pPr indent="-282892" lvl="0" marL="457200" rtl="0" algn="l">
              <a:spcBef>
                <a:spcPts val="0"/>
              </a:spcBef>
              <a:spcAft>
                <a:spcPts val="0"/>
              </a:spcAft>
              <a:buSzPct val="100000"/>
              <a:buAutoNum type="arabicPeriod"/>
            </a:pPr>
            <a:r>
              <a:rPr b="1" lang="en"/>
              <a:t>DNN-based methods</a:t>
            </a:r>
            <a:r>
              <a:rPr lang="en"/>
              <a:t>: Leveraging the power of deep neural networks (DNNs) and supervised learning, these methods have gained popularity. Various DNNs, including generative adversarial networks and transformers, are used to improve pan-sharpening performance. DNN-based methods can be categorized into three subcategories based on how they combine information from LR MS and PAN images: source image concatenation (SIC), feature concatenation (FC), and feature fusion (FF).</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graphicFrame>
        <p:nvGraphicFramePr>
          <p:cNvPr id="88" name="Google Shape;88;p18"/>
          <p:cNvGraphicFramePr/>
          <p:nvPr/>
        </p:nvGraphicFramePr>
        <p:xfrm>
          <a:off x="655675" y="495900"/>
          <a:ext cx="3000000" cy="3000000"/>
        </p:xfrm>
        <a:graphic>
          <a:graphicData uri="http://schemas.openxmlformats.org/drawingml/2006/table">
            <a:tbl>
              <a:tblPr>
                <a:noFill/>
                <a:tableStyleId>{FBC31A9D-0E18-4B8F-9E2B-8EB89D6D00F0}</a:tableStyleId>
              </a:tblPr>
              <a:tblGrid>
                <a:gridCol w="3619500"/>
                <a:gridCol w="3619500"/>
              </a:tblGrid>
              <a:tr h="381000">
                <a:tc>
                  <a:txBody>
                    <a:bodyPr/>
                    <a:lstStyle/>
                    <a:p>
                      <a:pPr indent="0" lvl="0" marL="0" rtl="0" algn="l">
                        <a:spcBef>
                          <a:spcPts val="0"/>
                        </a:spcBef>
                        <a:spcAft>
                          <a:spcPts val="0"/>
                        </a:spcAft>
                        <a:buNone/>
                      </a:pPr>
                      <a:r>
                        <a:rPr lang="en"/>
                        <a:t>Component Substitution (CS)</a:t>
                      </a:r>
                      <a:endParaRPr/>
                    </a:p>
                  </a:txBody>
                  <a:tcPr marT="91425" marB="91425" marR="91425" marL="9142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c>
                  <a:txBody>
                    <a:bodyPr/>
                    <a:lstStyle/>
                    <a:p>
                      <a:pPr indent="0" lvl="0" marL="0" rtl="0" algn="l">
                        <a:spcBef>
                          <a:spcPts val="0"/>
                        </a:spcBef>
                        <a:spcAft>
                          <a:spcPts val="0"/>
                        </a:spcAft>
                        <a:buNone/>
                      </a:pPr>
                      <a:r>
                        <a:rPr lang="en"/>
                        <a:t>IHS (Intensity-Hue-Saturation), PCA (Principal Component Analysis), GS (Gram-Schmidt), BDSD (Band-Dependent Spatial Detail)</a:t>
                      </a:r>
                      <a:endParaRPr/>
                    </a:p>
                  </a:txBody>
                  <a:tcPr marT="91425" marB="91425" marR="91425" marL="9142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Multiresolution Analysis (MRA)</a:t>
                      </a:r>
                      <a:endParaRPr/>
                    </a:p>
                  </a:txBody>
                  <a:tcPr marT="91425" marB="91425" marR="91425" marL="9142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c>
                  <a:txBody>
                    <a:bodyPr/>
                    <a:lstStyle/>
                    <a:p>
                      <a:pPr indent="0" lvl="0" marL="0" rtl="0" algn="l">
                        <a:spcBef>
                          <a:spcPts val="0"/>
                        </a:spcBef>
                        <a:spcAft>
                          <a:spcPts val="0"/>
                        </a:spcAft>
                        <a:buNone/>
                      </a:pPr>
                      <a:r>
                        <a:rPr lang="en"/>
                        <a:t>GLP (Generalized Laplacian Pyramid), Wavelet, Nonsubsampled Contourlet and Curvelet, Framelet and Shearlet, MRA-like methods</a:t>
                      </a:r>
                      <a:endParaRPr/>
                    </a:p>
                  </a:txBody>
                  <a:tcPr marT="91425" marB="91425" marR="91425" marL="9142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Degradation Model (DM)</a:t>
                      </a:r>
                      <a:endParaRPr/>
                    </a:p>
                  </a:txBody>
                  <a:tcPr marT="91425" marB="91425" marR="91425" marL="9142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c>
                  <a:txBody>
                    <a:bodyPr/>
                    <a:lstStyle/>
                    <a:p>
                      <a:pPr indent="0" lvl="0" marL="0" rtl="0" algn="l">
                        <a:spcBef>
                          <a:spcPts val="0"/>
                        </a:spcBef>
                        <a:spcAft>
                          <a:spcPts val="0"/>
                        </a:spcAft>
                        <a:buNone/>
                      </a:pPr>
                      <a:r>
                        <a:rPr lang="en"/>
                        <a:t>Sparsity Prior, Gradient Prior, Other Priors</a:t>
                      </a:r>
                      <a:endParaRPr/>
                    </a:p>
                  </a:txBody>
                  <a:tcPr marT="91425" marB="91425" marR="91425" marL="9142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Deep Neural Networks (DNN)</a:t>
                      </a:r>
                      <a:endParaRPr/>
                    </a:p>
                  </a:txBody>
                  <a:tcPr marT="91425" marB="91425" marR="91425" marL="9142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c>
                  <a:txBody>
                    <a:bodyPr/>
                    <a:lstStyle/>
                    <a:p>
                      <a:pPr indent="0" lvl="0" marL="0" rtl="0" algn="l">
                        <a:spcBef>
                          <a:spcPts val="0"/>
                        </a:spcBef>
                        <a:spcAft>
                          <a:spcPts val="0"/>
                        </a:spcAft>
                        <a:buNone/>
                      </a:pPr>
                      <a:r>
                        <a:rPr lang="en"/>
                        <a:t>Source Image Concatenation (SIC), Feature Concatenation (FC), Feature Fusion (FF), Hybrid methods, Transformer-based methods, Optimization-driven methods</a:t>
                      </a:r>
                      <a:endParaRPr/>
                    </a:p>
                  </a:txBody>
                  <a:tcPr marT="91425" marB="91425" marR="91425" marL="9142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r>
            </a:tbl>
          </a:graphicData>
        </a:graphic>
      </p:graphicFrame>
      <p:sp>
        <p:nvSpPr>
          <p:cNvPr id="89" name="Google Shape;89;p18"/>
          <p:cNvSpPr txBox="1"/>
          <p:nvPr/>
        </p:nvSpPr>
        <p:spPr>
          <a:xfrm>
            <a:off x="3090325" y="4290300"/>
            <a:ext cx="2369700" cy="3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abular Representation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 Substitution-Based Methods</a:t>
            </a:r>
            <a:endParaRPr/>
          </a:p>
        </p:txBody>
      </p:sp>
      <p:sp>
        <p:nvSpPr>
          <p:cNvPr id="95" name="Google Shape;95;p1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47500"/>
          </a:bodyPr>
          <a:lstStyle/>
          <a:p>
            <a:pPr indent="-282892" lvl="0" marL="457200" rtl="0" algn="l">
              <a:spcBef>
                <a:spcPts val="0"/>
              </a:spcBef>
              <a:spcAft>
                <a:spcPts val="0"/>
              </a:spcAft>
              <a:buSzPct val="100000"/>
              <a:buAutoNum type="arabicPeriod"/>
            </a:pPr>
            <a:r>
              <a:rPr lang="en"/>
              <a:t>IHS (Intensity-Hue-Saturation): These methods use IHS to generate the intensity component of the low-resolution multispectral (LR MS) image, which is then replaced by the panchromatic (PAN) image. They can face limitations when dealing with MS images containing only 3 bands. Adaptive IHS (AIHS) and Improved Adaptive IHS (IAIHS) methods have been developed to calculate weights for each band, reducing spectral distortions in the fused image.</a:t>
            </a:r>
            <a:endParaRPr/>
          </a:p>
          <a:p>
            <a:pPr indent="-282892" lvl="0" marL="457200" rtl="0" algn="l">
              <a:spcBef>
                <a:spcPts val="0"/>
              </a:spcBef>
              <a:spcAft>
                <a:spcPts val="0"/>
              </a:spcAft>
              <a:buSzPct val="100000"/>
              <a:buAutoNum type="arabicPeriod"/>
            </a:pPr>
            <a:r>
              <a:rPr lang="en"/>
              <a:t>PCA (Principal Component Analysis): PCA-based pan-sharpening selects the first principal component (1st PC) of the LR MS image, which is replaced by the PAN image. Adaptive PCA methods aim to find the most similar PC to the PAN image. Variations combine spatial and spectral PCA and apply modulation transfer function (MTF) based filters for improved spatial details.</a:t>
            </a:r>
            <a:endParaRPr/>
          </a:p>
          <a:p>
            <a:pPr indent="-282892" lvl="0" marL="457200" rtl="0" algn="l">
              <a:spcBef>
                <a:spcPts val="0"/>
              </a:spcBef>
              <a:spcAft>
                <a:spcPts val="0"/>
              </a:spcAft>
              <a:buSzPct val="100000"/>
              <a:buAutoNum type="arabicPeriod"/>
            </a:pPr>
            <a:r>
              <a:rPr lang="en"/>
              <a:t>GS (Gram-Schmidt): GS-based methods create orthogonal vectors from the up-sampled LR MS image. The spatial component is replaced by the PAN image, and the fused image is reconstructed. Researchers have attempted various methods to estimate combined weights, but the inflexible orthogonal projection limits room for improvement, resulting in fewer GS-based variants.</a:t>
            </a:r>
            <a:endParaRPr/>
          </a:p>
          <a:p>
            <a:pPr indent="-282892" lvl="0" marL="457200" rtl="0" algn="l">
              <a:spcBef>
                <a:spcPts val="0"/>
              </a:spcBef>
              <a:spcAft>
                <a:spcPts val="0"/>
              </a:spcAft>
              <a:buSzPct val="100000"/>
              <a:buAutoNum type="arabicPeriod"/>
            </a:pPr>
            <a:r>
              <a:rPr lang="en"/>
              <a:t>BDSD (Band-Dependent Spatial Detail): BDSD methods employ content-dependent weights for less spectral distortion. Weight estimation is performed from the corresponding downsampling PAN and MS images. Several variants of BDSD, including C-BDSD, CR-BDSD, and others, further enhance spatial consistency and robustness through different techniques, such as clustering and outlier removal.</a:t>
            </a:r>
            <a:endParaRPr/>
          </a:p>
          <a:p>
            <a:pPr indent="0" lvl="0" marL="0" rtl="0" algn="l">
              <a:spcBef>
                <a:spcPts val="1200"/>
              </a:spcBef>
              <a:spcAft>
                <a:spcPts val="0"/>
              </a:spcAft>
              <a:buNone/>
            </a:pPr>
            <a:r>
              <a:rPr lang="en"/>
              <a:t>In summary, these methods represent various approaches to pan-sharpening, each with unique techniques and variations designed to improve the quality and accuracy of the fused images.</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Multiresolution analysis-based methods</a:t>
            </a:r>
            <a:endParaRPr/>
          </a:p>
        </p:txBody>
      </p:sp>
      <p:sp>
        <p:nvSpPr>
          <p:cNvPr id="101" name="Google Shape;101;p2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40000"/>
          </a:bodyPr>
          <a:lstStyle/>
          <a:p>
            <a:pPr indent="0" lvl="0" marL="0" rtl="0" algn="l">
              <a:spcBef>
                <a:spcPts val="0"/>
              </a:spcBef>
              <a:spcAft>
                <a:spcPts val="0"/>
              </a:spcAft>
              <a:buNone/>
            </a:pPr>
            <a:r>
              <a:rPr lang="en"/>
              <a:t>In the context of pan-sharpening, CS-based methods have limitations, primarily due to the direct replacement of the spatial component in the low-resolution multispectral (LR MS) image with the panchromatic (PAN) image, resulting in spectral distortions.</a:t>
            </a:r>
            <a:endParaRPr/>
          </a:p>
          <a:p>
            <a:pPr indent="0" lvl="0" marL="0" rtl="0" algn="l">
              <a:spcBef>
                <a:spcPts val="1200"/>
              </a:spcBef>
              <a:spcAft>
                <a:spcPts val="0"/>
              </a:spcAft>
              <a:buNone/>
            </a:pPr>
            <a:r>
              <a:rPr lang="en"/>
              <a:t>To address this issue,</a:t>
            </a:r>
            <a:r>
              <a:rPr lang="en"/>
              <a:t>Multiresolution Analysis (MRA) is introduced as an alternative approach. In MRA-based methods, only the spatial details from the PAN image are injected into the LR MS image, which helps preserve spectral information. Various tools derived from MRA are employed in pan-sharpening:</a:t>
            </a:r>
            <a:endParaRPr/>
          </a:p>
          <a:p>
            <a:pPr indent="-274320" lvl="0" marL="457200" rtl="0" algn="l">
              <a:spcBef>
                <a:spcPts val="1200"/>
              </a:spcBef>
              <a:spcAft>
                <a:spcPts val="0"/>
              </a:spcAft>
              <a:buSzPct val="100000"/>
              <a:buAutoNum type="arabicPeriod"/>
            </a:pPr>
            <a:r>
              <a:rPr lang="en"/>
              <a:t>Generalized Laplacian Pyramid (GLP): Used for high-frequency extraction, GLP methods adjust injection gains at different scales to ensure consistent results.</a:t>
            </a:r>
            <a:endParaRPr/>
          </a:p>
          <a:p>
            <a:pPr indent="-274320" lvl="0" marL="457200" rtl="0" algn="l">
              <a:spcBef>
                <a:spcPts val="0"/>
              </a:spcBef>
              <a:spcAft>
                <a:spcPts val="0"/>
              </a:spcAft>
              <a:buSzPct val="100000"/>
              <a:buAutoNum type="arabicPeriod"/>
            </a:pPr>
            <a:r>
              <a:rPr lang="en"/>
              <a:t>Wavelet: Wavelet-based methods incorporate spectral response and physical properties of observed scenes, improving fusion results. Variants within this framework aim to enhance injection coefficients among bands.</a:t>
            </a:r>
            <a:endParaRPr/>
          </a:p>
          <a:p>
            <a:pPr indent="-274320" lvl="0" marL="457200" rtl="0" algn="l">
              <a:spcBef>
                <a:spcPts val="0"/>
              </a:spcBef>
              <a:spcAft>
                <a:spcPts val="0"/>
              </a:spcAft>
              <a:buSzPct val="100000"/>
              <a:buAutoNum type="arabicPeriod"/>
            </a:pPr>
            <a:r>
              <a:rPr lang="en"/>
              <a:t>Nonsubsampled Contourlet and Curvelet: These advanced MRA tools are employed to capture spatial details and edge representations, resulting in improved pan-sharpening outcomes. Different fusion rules and techniques are applied to enhance spatial information.</a:t>
            </a:r>
            <a:endParaRPr/>
          </a:p>
          <a:p>
            <a:pPr indent="-274320" lvl="0" marL="457200" rtl="0" algn="l">
              <a:spcBef>
                <a:spcPts val="0"/>
              </a:spcBef>
              <a:spcAft>
                <a:spcPts val="0"/>
              </a:spcAft>
              <a:buSzPct val="100000"/>
              <a:buAutoNum type="arabicPeriod"/>
            </a:pPr>
            <a:r>
              <a:rPr lang="en"/>
              <a:t>Framelet and Shearlet: Framelet and shearlet transform methods favor sparse representations and flexible direction feature representation, leading to improved image fusion. Various approaches such as pulse-coupled neural networks and local energy fusion are applied.</a:t>
            </a:r>
            <a:endParaRPr/>
          </a:p>
          <a:p>
            <a:pPr indent="0" lvl="0" marL="0" rtl="0" algn="l">
              <a:spcBef>
                <a:spcPts val="1200"/>
              </a:spcBef>
              <a:spcAft>
                <a:spcPts val="0"/>
              </a:spcAft>
              <a:buNone/>
            </a:pPr>
            <a:r>
              <a:rPr lang="en"/>
              <a:t>MRA-like methods, inspired by MRA, are also developed. These include support value transformation, support tensor transformation, and morphological filters. Efficient filters play a crucial role in these methods.</a:t>
            </a:r>
            <a:endParaRPr/>
          </a:p>
          <a:p>
            <a:pPr indent="0" lvl="0" marL="0" rtl="0" algn="l">
              <a:spcBef>
                <a:spcPts val="1200"/>
              </a:spcBef>
              <a:spcAft>
                <a:spcPts val="1200"/>
              </a:spcAft>
              <a:buNone/>
            </a:pPr>
            <a:r>
              <a:rPr lang="en"/>
              <a:t>MRA-based methods excel in preserving spectral information, as only high frequencies are injected into the LR MS image. However, they are sensitive to spatial correspondence and may introduce local dissimilarities or artifacts when the spatial information from the PAN image does not match that of the LR MS image.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Degradation model-based methods</a:t>
            </a:r>
            <a:endParaRPr/>
          </a:p>
        </p:txBody>
      </p:sp>
      <p:sp>
        <p:nvSpPr>
          <p:cNvPr id="107" name="Google Shape;107;p2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lang="en"/>
              <a:t>DM-based methods in pan-sharpening aim to efficiently preserve both spatial and spectral information by jointly restoring High-Resolution Multispectral (HR MS) images from Low-Resolution Multispectral (LR MS) and Panchromatic (PAN) images. The spatial and spectral degradation models define the relationship between these images but face an ill-posed problem with multiple potential solutions. Therefore, various priors are introduced to regularize the fusion model.</a:t>
            </a:r>
            <a:endParaRPr/>
          </a:p>
          <a:p>
            <a:pPr indent="-282892" lvl="0" marL="457200" rtl="0" algn="l">
              <a:spcBef>
                <a:spcPts val="1200"/>
              </a:spcBef>
              <a:spcAft>
                <a:spcPts val="0"/>
              </a:spcAft>
              <a:buSzPct val="100000"/>
              <a:buAutoNum type="arabicPeriod"/>
            </a:pPr>
            <a:r>
              <a:rPr lang="en"/>
              <a:t>Sparsity Prior: Inspired by compressed sensing, sparsity is a widely used prior in pan-sharpening. It employs the spatial and spectral degradation matrices as measurement matrices and solves the problem using basis pursuit algorithms. Various versions of this framework have been introduced, utilizing HR dictionaries, texture domain priors, and convolution sparse coding to enhance performance.</a:t>
            </a:r>
            <a:endParaRPr/>
          </a:p>
          <a:p>
            <a:pPr indent="-282892" lvl="0" marL="457200" rtl="0" algn="l">
              <a:spcBef>
                <a:spcPts val="0"/>
              </a:spcBef>
              <a:spcAft>
                <a:spcPts val="0"/>
              </a:spcAft>
              <a:buSzPct val="100000"/>
              <a:buAutoNum type="arabicPeriod"/>
            </a:pPr>
            <a:r>
              <a:rPr lang="en"/>
              <a:t>Gradient Prior: Gradient-based priors, like total variation (TV), have been introduced to improve spatial information preservation. Researchers explore different formulations and norms for TV, considering probability distributions of images and investigating the gradient domain relationships between source images and HR MS images. Methods minimize gradient differences to ensure better alignment between PAN and HR MS gradients.</a:t>
            </a:r>
            <a:endParaRPr/>
          </a:p>
          <a:p>
            <a:pPr indent="-282892" lvl="0" marL="457200" rtl="0" algn="l">
              <a:spcBef>
                <a:spcPts val="0"/>
              </a:spcBef>
              <a:spcAft>
                <a:spcPts val="0"/>
              </a:spcAft>
              <a:buSzPct val="100000"/>
              <a:buAutoNum type="arabicPeriod"/>
            </a:pPr>
            <a:r>
              <a:rPr lang="en"/>
              <a:t>Other Priors: Low-rank properties, local, nonlocal, and non-negative priors are also considered to regularize fusion models. These priors help ensure better preservation of spatial information and structural correlations among image components. Methods may combine low-dimensional constraints with other priors to enhance fusion results.</a:t>
            </a:r>
            <a:endParaRPr/>
          </a:p>
          <a:p>
            <a:pPr indent="0" lvl="0" marL="0" rtl="0" algn="l">
              <a:spcBef>
                <a:spcPts val="1200"/>
              </a:spcBef>
              <a:spcAft>
                <a:spcPts val="0"/>
              </a:spcAft>
              <a:buNone/>
            </a:pPr>
            <a:r>
              <a:rPr lang="en"/>
              <a:t>Despite achieving satisfactory HR MS images, DM-based methods have challenges, including high computational complexity due to iterative optimization and a heavy dependence on specific priors. Furthermore, changes in Modulation Transfer Functions (MTFs) of aging imaging sensors can introduce reconstruction errors due to misestimated spatial and spectral degradation matrices.</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