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12344400"/>
  <p:notesSz cx="6858000" cy="9144000"/>
  <p:defaultTextStyle>
    <a:defPPr>
      <a:defRPr lang="en-US"/>
    </a:defPPr>
    <a:lvl1pPr marL="0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79688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59376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39064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18753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898441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878129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857817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837505" algn="l" defTabSz="1959376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883" y="11441228"/>
            <a:ext cx="5121441" cy="656718"/>
          </a:xfrm>
          <a:prstGeom prst="rect">
            <a:avLst/>
          </a:prstGeom>
        </p:spPr>
        <p:txBody>
          <a:bodyPr lIns="103904" tIns="51951" rIns="103904" bIns="51951"/>
          <a:lstStyle/>
          <a:p>
            <a:fld id="{763F237B-2117-2C4E-B8DE-ADD1CBB2258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7683" y="11441228"/>
            <a:ext cx="6950241" cy="656718"/>
          </a:xfrm>
          <a:prstGeom prst="rect">
            <a:avLst/>
          </a:prstGeom>
        </p:spPr>
        <p:txBody>
          <a:bodyPr lIns="103904" tIns="51951" rIns="103904" bIns="519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283" y="11441228"/>
            <a:ext cx="5121441" cy="656718"/>
          </a:xfrm>
          <a:prstGeom prst="rect">
            <a:avLst/>
          </a:prstGeom>
        </p:spPr>
        <p:txBody>
          <a:bodyPr lIns="103904" tIns="51951" rIns="103904" bIns="51951"/>
          <a:lstStyle/>
          <a:p>
            <a:fld id="{AB3F48EB-F164-D44A-ADC0-E982C5D0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565789"/>
            <a:ext cx="19751040" cy="138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7967" rIns="0" bIns="97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614614"/>
            <a:ext cx="19751040" cy="8146734"/>
          </a:xfrm>
          <a:prstGeom prst="rect">
            <a:avLst/>
          </a:prstGeom>
        </p:spPr>
        <p:txBody>
          <a:bodyPr vert="horz" lIns="0" tIns="97967" rIns="0" bIns="97967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79665" rtl="0" eaLnBrk="0" fontAlgn="base" hangingPunct="0">
        <a:spcBef>
          <a:spcPct val="0"/>
        </a:spcBef>
        <a:spcAft>
          <a:spcPct val="0"/>
        </a:spcAft>
        <a:defRPr sz="6000" kern="1200">
          <a:solidFill>
            <a:schemeClr val="tx2"/>
          </a:solidFill>
          <a:latin typeface="Arial Rounded MT Bold"/>
          <a:ea typeface="ＭＳ Ｐゴシック" charset="0"/>
          <a:cs typeface="ＭＳ Ｐゴシック" charset="0"/>
        </a:defRPr>
      </a:lvl1pPr>
      <a:lvl2pPr algn="l" defTabSz="97966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2pPr>
      <a:lvl3pPr algn="l" defTabSz="97966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3pPr>
      <a:lvl4pPr algn="l" defTabSz="97966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4pPr>
      <a:lvl5pPr algn="l" defTabSz="97966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5pPr>
      <a:lvl6pPr marL="979665" algn="l" defTabSz="979665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6pPr>
      <a:lvl7pPr marL="1959330" algn="l" defTabSz="979665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7pPr>
      <a:lvl8pPr marL="2938997" algn="l" defTabSz="979665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8pPr>
      <a:lvl9pPr marL="3918662" algn="l" defTabSz="979665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Rounded MT Bold" charset="0"/>
          <a:ea typeface="ＭＳ Ｐゴシック" charset="0"/>
          <a:cs typeface="ＭＳ Ｐゴシック" charset="0"/>
        </a:defRPr>
      </a:lvl9pPr>
    </p:titleStyle>
    <p:bodyStyle>
      <a:lvl1pPr marL="503439" indent="-503439" algn="l" defTabSz="97966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2"/>
          </a:solidFill>
          <a:latin typeface="Arial"/>
          <a:ea typeface="ＭＳ Ｐゴシック" charset="0"/>
          <a:cs typeface="ＭＳ Ｐゴシック" charset="0"/>
        </a:defRPr>
      </a:lvl1pPr>
      <a:lvl2pPr marL="1472901" indent="-619094" algn="l" defTabSz="97966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3900" kern="1200">
          <a:solidFill>
            <a:schemeClr val="tx2"/>
          </a:solidFill>
          <a:latin typeface="Arial"/>
          <a:ea typeface="ＭＳ Ｐゴシック" charset="0"/>
          <a:cs typeface="+mn-cs"/>
        </a:defRPr>
      </a:lvl2pPr>
      <a:lvl3pPr marL="2449164" indent="-489833" algn="l" defTabSz="97966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3900" kern="1200">
          <a:solidFill>
            <a:schemeClr val="tx2"/>
          </a:solidFill>
          <a:latin typeface="Arial"/>
          <a:ea typeface="ＭＳ Ｐゴシック" charset="0"/>
          <a:cs typeface="+mn-cs"/>
        </a:defRPr>
      </a:lvl3pPr>
      <a:lvl4pPr marL="3428829" indent="-489833" algn="l" defTabSz="97966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3900" kern="1200">
          <a:solidFill>
            <a:schemeClr val="tx2"/>
          </a:solidFill>
          <a:latin typeface="Arial"/>
          <a:ea typeface="ＭＳ Ｐゴシック" charset="0"/>
          <a:cs typeface="+mn-cs"/>
        </a:defRPr>
      </a:lvl4pPr>
      <a:lvl5pPr marL="4408494" indent="-489833" algn="l" defTabSz="97966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3900" kern="1200">
          <a:solidFill>
            <a:schemeClr val="tx2"/>
          </a:solidFill>
          <a:latin typeface="Arial"/>
          <a:ea typeface="ＭＳ Ｐゴシック" charset="0"/>
          <a:cs typeface="+mn-cs"/>
        </a:defRPr>
      </a:lvl5pPr>
      <a:lvl6pPr marL="5381357" indent="-483030" algn="l" defTabSz="97966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900" kern="1200" baseline="0">
          <a:solidFill>
            <a:schemeClr val="tx2"/>
          </a:solidFill>
          <a:latin typeface="Arial"/>
          <a:ea typeface="+mn-ea"/>
          <a:cs typeface="+mn-cs"/>
        </a:defRPr>
      </a:lvl6pPr>
      <a:lvl7pPr marL="6238563" indent="-360572" algn="l" defTabSz="97966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900" kern="1200">
          <a:solidFill>
            <a:schemeClr val="tx2"/>
          </a:solidFill>
          <a:latin typeface="Arial"/>
          <a:ea typeface="+mn-ea"/>
          <a:cs typeface="+mn-cs"/>
        </a:defRPr>
      </a:lvl7pPr>
      <a:lvl8pPr marL="7112780" indent="-255122" algn="l" defTabSz="97966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900" kern="1200" baseline="0">
          <a:solidFill>
            <a:schemeClr val="tx2"/>
          </a:solidFill>
          <a:latin typeface="Arial"/>
          <a:ea typeface="+mn-ea"/>
          <a:cs typeface="+mn-cs"/>
        </a:defRPr>
      </a:lvl8pPr>
      <a:lvl9pPr marL="8327156" indent="-489833" algn="l" defTabSz="979665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79665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0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38997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18662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98327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77992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837323" algn="l" defTabSz="979665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5780"/>
            <a:ext cx="4800600" cy="2536352"/>
          </a:xfrm>
          <a:prstGeom prst="rect">
            <a:avLst/>
          </a:prstGeom>
          <a:noFill/>
        </p:spPr>
        <p:txBody>
          <a:bodyPr wrap="square" lIns="103904" tIns="51951" rIns="103904" bIns="51951" rtlCol="0">
            <a:spAutoFit/>
          </a:bodyPr>
          <a:lstStyle/>
          <a:p>
            <a:r>
              <a:rPr lang="en-US" sz="3200" b="1" dirty="0" smtClean="0">
                <a:solidFill>
                  <a:srgbClr val="54B948"/>
                </a:solidFill>
              </a:rPr>
              <a:t>SMS Set-Up – E9</a:t>
            </a:r>
          </a:p>
          <a:p>
            <a:endParaRPr lang="en-US" b="1" dirty="0" smtClean="0">
              <a:solidFill>
                <a:srgbClr val="54B948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E9 with </a:t>
            </a:r>
            <a:r>
              <a:rPr lang="en-US" dirty="0" err="1" smtClean="0">
                <a:solidFill>
                  <a:schemeClr val="tx2"/>
                </a:solidFill>
              </a:rPr>
              <a:t>colours</a:t>
            </a:r>
            <a:r>
              <a:rPr lang="en-US" dirty="0" smtClean="0">
                <a:solidFill>
                  <a:schemeClr val="tx2"/>
                </a:solidFill>
              </a:rPr>
              <a:t>, fonts and layout improvements.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General elements should be </a:t>
            </a:r>
            <a:r>
              <a:rPr lang="en-US" dirty="0" err="1" smtClean="0">
                <a:solidFill>
                  <a:schemeClr val="tx2"/>
                </a:solidFill>
              </a:rPr>
              <a:t>indentical</a:t>
            </a:r>
            <a:r>
              <a:rPr lang="en-US" dirty="0" smtClean="0">
                <a:solidFill>
                  <a:schemeClr val="tx2"/>
                </a:solidFill>
              </a:rPr>
              <a:t> to their Email counterparts, in terms of layout, size.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914399"/>
            <a:ext cx="16814800" cy="100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smail-template">
  <a:themeElements>
    <a:clrScheme name="Yesmail2">
      <a:dk1>
        <a:srgbClr val="000000"/>
      </a:dk1>
      <a:lt1>
        <a:srgbClr val="F0F0F0"/>
      </a:lt1>
      <a:dk2>
        <a:srgbClr val="455560"/>
      </a:dk2>
      <a:lt2>
        <a:srgbClr val="EFEFF0"/>
      </a:lt2>
      <a:accent1>
        <a:srgbClr val="54B948"/>
      </a:accent1>
      <a:accent2>
        <a:srgbClr val="0069AA"/>
      </a:accent2>
      <a:accent3>
        <a:srgbClr val="E2EDC3"/>
      </a:accent3>
      <a:accent4>
        <a:srgbClr val="949CA1"/>
      </a:accent4>
      <a:accent5>
        <a:srgbClr val="000000"/>
      </a:accent5>
      <a:accent6>
        <a:srgbClr val="000000"/>
      </a:accent6>
      <a:hlink>
        <a:srgbClr val="54B948"/>
      </a:hlink>
      <a:folHlink>
        <a:srgbClr val="54B9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64809</TotalTime>
  <Words>30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yesmail-template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Hadron E8 UX Guide_V0_2</dc:title>
  <dc:creator>Marc Shull</dc:creator>
  <dc:description/>
  <cp:lastModifiedBy>Johnson, David R</cp:lastModifiedBy>
  <cp:revision>489</cp:revision>
  <cp:lastPrinted>2014-04-30T21:08:56Z</cp:lastPrinted>
  <dcterms:created xsi:type="dcterms:W3CDTF">2012-04-26T13:37:23Z</dcterms:created>
  <dcterms:modified xsi:type="dcterms:W3CDTF">2015-11-30T23:26:23Z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Hadron E8 UX Guide_V0_2</vt:lpwstr>
  </property>
  <property fmtid="{D5CDD505-2E9C-101B-9397-08002B2CF9AE}" pid="3" name="SlideDescription">
    <vt:lpwstr/>
  </property>
</Properties>
</file>