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306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44C9-8292-4419-9B64-D99C713F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DE0EB-4FDF-4DAA-A3C6-134C8DF67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EC25-6AFE-43C6-9B77-BC19F8D9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1D31-C77C-4CFF-A542-CAB647A1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FC63-5519-4616-B60F-B286AAA8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8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AFF0-DCD0-4B7E-9E85-55DD5A04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2AC0-56D6-475C-BA71-1373D034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7BB2-0EAF-463F-BFC6-B3B39C29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3690-E0CE-492C-8E5D-0A2C33A0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E24A-C1FA-42BB-92A7-3076FCD2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A602D-A2BA-46A2-ACFA-F785E25B5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5E678-1084-4D5B-9A7F-E05A792F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A960-07E7-4CB9-A55D-AFA7E5F8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5ACF-47E0-47CC-A4D8-9A0F9D4E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0201-B5C7-4DFD-8FE9-CACB543C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0145-E212-4571-8775-13D5054C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FE8E-2143-49EB-A6DB-E0DE46BA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AECE-49CA-41D4-A594-D07B38D5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EAB4-E42F-4E34-A85A-4625C48F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29D-1644-4FFC-A7CE-F2599E5F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40C5-923A-431F-A26E-F834C64D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CCF4-7D6C-442A-99C4-CE4396DF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C9C2-2AE1-4158-99BB-87869E11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571C-2F51-439A-BEB2-252704CA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C475-DD7D-4EB4-B8F7-0FF8818A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9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B0E4-4440-4842-841F-D839FB2C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DDF9-DBEB-431F-B16B-152D6DA54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2516D-E7F9-499A-ACEE-A5F69417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A247-8CBD-4B34-8CB9-3C3D455D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0D38-49C9-4101-B4ED-C682B3D3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8A0E7-3EC6-4A91-9B1F-1C6883DE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11FB-7609-4A59-ADAD-94CD38E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4CE1-5EE7-4D10-90EA-2D56711B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EF7D-CCA7-436E-9729-26A705A5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6355-2886-4843-B301-B7A16912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DD1A0-E4FA-4363-8E82-0369C1E0E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5453-308F-42B5-B1C7-89EAE486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0199D-6D87-435F-B7DE-9FAF62D5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E6BFD-C77F-48A7-8143-CFE0290A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4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3EED-5150-49AD-88AC-0BED65E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F74B5-ABE0-4611-87DD-4E19C304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35A9B-19AF-4504-AAC5-06F866C0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4FF00-B6E0-40F1-88AC-E9683F2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9CF3E-2824-436A-8FC4-445D31F8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D0F5D-320A-4A49-8431-B7DB2A88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CFC84-3CDB-4115-9953-81EF032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ADD3-DCBD-4409-BED4-F1F0FDA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B2FC-06CD-4745-B056-22C4A012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464A-A991-44FD-A91F-93D17B97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52716-F8A0-4018-8A5E-6EEAB1F9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4B3AE-D4AA-46C6-BB1C-BD9F2F1B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0C53-3807-46B6-A762-FEE315F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D3B7-734C-40BF-95BB-3363043C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148A7-E56A-4B76-8EE0-C041B07D7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E80E-075E-49C8-9D2D-6A93A140A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D4F7-D678-4AEC-913F-9515EB79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C225E-3A4B-49CA-9E68-5F931168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0432F-14CD-4D77-BDB1-07F98F8D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9E0D1-A4E6-4BC5-8B6F-8535C94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B908-32A9-4909-946A-CC9C4C81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235C-CA58-447D-952D-75545EDE6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2165-6338-4F92-B0ED-E09C9D713CAA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2467-65CE-4576-B5DE-CEDE84D61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B6EC-D1B1-455D-B966-A268AFFF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1AB8-5C2C-4132-AA68-308A31263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coding-style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3500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All </a:t>
            </a:r>
            <a:r>
              <a:rPr lang="en-IN" sz="4800" b="1" dirty="0" err="1">
                <a:solidFill>
                  <a:schemeClr val="accent1"/>
                </a:solidFill>
              </a:rPr>
              <a:t>Javascript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BAF9E-6B89-4FD9-BEC5-CBFC4FB5BF81}"/>
              </a:ext>
            </a:extLst>
          </p:cNvPr>
          <p:cNvSpPr txBox="1"/>
          <p:nvPr/>
        </p:nvSpPr>
        <p:spPr>
          <a:xfrm>
            <a:off x="351692" y="5753686"/>
            <a:ext cx="247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Prateek Magarde</a:t>
            </a:r>
          </a:p>
          <a:p>
            <a:r>
              <a:rPr lang="en-IN" b="1" dirty="0">
                <a:solidFill>
                  <a:schemeClr val="accent1"/>
                </a:solidFill>
              </a:rPr>
              <a:t>pmagarde@tavisca.com</a:t>
            </a:r>
          </a:p>
        </p:txBody>
      </p:sp>
    </p:spTree>
    <p:extLst>
      <p:ext uri="{BB962C8B-B14F-4D97-AF65-F5344CB8AC3E}">
        <p14:creationId xmlns:p14="http://schemas.microsoft.com/office/powerpoint/2010/main" val="28547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4623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Returning a Value: Multiple Return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AFD2-5A4F-4824-9816-714AEBF5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5" y="2126639"/>
            <a:ext cx="9758289" cy="4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0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6825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err="1">
                <a:solidFill>
                  <a:schemeClr val="accent1"/>
                </a:solidFill>
              </a:rPr>
              <a:t>Funtion</a:t>
            </a:r>
            <a:r>
              <a:rPr lang="en-IN" sz="2400" b="1" u="sng" dirty="0">
                <a:solidFill>
                  <a:schemeClr val="accent1"/>
                </a:solidFill>
              </a:rPr>
              <a:t> without return is always equal to undefined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FE791-15D4-435E-8DB8-9D2F5B4E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2162192"/>
            <a:ext cx="6838931" cy="153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98564-7B1E-4B85-8021-45664F89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4" y="3632267"/>
            <a:ext cx="6750567" cy="21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528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Few best practices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C6080-75EE-4A05-8BE8-352F3EA1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2102753"/>
            <a:ext cx="9664505" cy="47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577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Naming a Function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80CBC-69EC-4C00-B275-A021A38E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066925"/>
            <a:ext cx="11423406" cy="1970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2CE26-2154-4BCB-999C-A69F9B14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2" y="3985754"/>
            <a:ext cx="11418849" cy="27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7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000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Code Practice: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F1EE-D818-4F82-9D8C-8FA8D4D5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841674"/>
            <a:ext cx="9762979" cy="2310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410DBE-92A5-4D5D-ACC8-362335990FCF}"/>
              </a:ext>
            </a:extLst>
          </p:cNvPr>
          <p:cNvSpPr txBox="1"/>
          <p:nvPr/>
        </p:nvSpPr>
        <p:spPr>
          <a:xfrm>
            <a:off x="464233" y="2232800"/>
            <a:ext cx="1028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Rewrite this function with ? or : or ||</a:t>
            </a:r>
          </a:p>
        </p:txBody>
      </p:sp>
    </p:spTree>
    <p:extLst>
      <p:ext uri="{BB962C8B-B14F-4D97-AF65-F5344CB8AC3E}">
        <p14:creationId xmlns:p14="http://schemas.microsoft.com/office/powerpoint/2010/main" val="239381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821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Function Expression: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8FEC1-803C-429B-A641-97792CA2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2102122"/>
            <a:ext cx="7315251" cy="21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821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Function Expression: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8FEC1-803C-429B-A641-97792CA2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6144"/>
            <a:ext cx="6260123" cy="1800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8F542-2F78-4969-9396-444015753C22}"/>
              </a:ext>
            </a:extLst>
          </p:cNvPr>
          <p:cNvSpPr txBox="1"/>
          <p:nvPr/>
        </p:nvSpPr>
        <p:spPr>
          <a:xfrm>
            <a:off x="351692" y="2374479"/>
            <a:ext cx="682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Create a Function and assign its value to a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0D2BC-251C-4834-A39E-FCC8E359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" y="4526775"/>
            <a:ext cx="6961270" cy="20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510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err="1">
                <a:solidFill>
                  <a:schemeClr val="accent1"/>
                </a:solidFill>
              </a:rPr>
              <a:t>Callback</a:t>
            </a:r>
            <a:r>
              <a:rPr lang="en-IN" sz="2400" b="1" u="sng" dirty="0">
                <a:solidFill>
                  <a:schemeClr val="accent1"/>
                </a:solidFill>
              </a:rPr>
              <a:t> Function: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3DC5D-C637-45D7-A819-DB7D017B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2009775"/>
            <a:ext cx="10283483" cy="46431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0BDDA-B6F0-48CF-999F-3EEB0EFE39AF}"/>
              </a:ext>
            </a:extLst>
          </p:cNvPr>
          <p:cNvCxnSpPr/>
          <p:nvPr/>
        </p:nvCxnSpPr>
        <p:spPr>
          <a:xfrm flipH="1">
            <a:off x="2616591" y="1899138"/>
            <a:ext cx="2250831" cy="40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15F907-B023-4082-A5D3-EC61D1F656B7}"/>
              </a:ext>
            </a:extLst>
          </p:cNvPr>
          <p:cNvSpPr txBox="1"/>
          <p:nvPr/>
        </p:nvSpPr>
        <p:spPr>
          <a:xfrm>
            <a:off x="4935156" y="1691229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Call Back Function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5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510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err="1">
                <a:solidFill>
                  <a:schemeClr val="accent1"/>
                </a:solidFill>
              </a:rPr>
              <a:t>Callback</a:t>
            </a:r>
            <a:r>
              <a:rPr lang="en-IN" sz="2400" b="1" u="sng" dirty="0">
                <a:solidFill>
                  <a:schemeClr val="accent1"/>
                </a:solidFill>
              </a:rPr>
              <a:t> Function: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EC913-0BD4-4A75-99F1-662D113B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163255"/>
            <a:ext cx="11253129" cy="40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590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Function Expression Vs Function Declaration: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111967-D143-4793-BD2F-7275D2DD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64392"/>
              </p:ext>
            </p:extLst>
          </p:nvPr>
        </p:nvGraphicFramePr>
        <p:xfrm>
          <a:off x="351691" y="2168639"/>
          <a:ext cx="11507374" cy="305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687">
                  <a:extLst>
                    <a:ext uri="{9D8B030D-6E8A-4147-A177-3AD203B41FA5}">
                      <a16:colId xmlns:a16="http://schemas.microsoft.com/office/drawing/2014/main" val="4284788043"/>
                    </a:ext>
                  </a:extLst>
                </a:gridCol>
                <a:gridCol w="5753687">
                  <a:extLst>
                    <a:ext uri="{9D8B030D-6E8A-4147-A177-3AD203B41FA5}">
                      <a16:colId xmlns:a16="http://schemas.microsoft.com/office/drawing/2014/main" val="4034755178"/>
                    </a:ext>
                  </a:extLst>
                </a:gridCol>
              </a:tblGrid>
              <a:tr h="41316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09421"/>
                  </a:ext>
                </a:extLst>
              </a:tr>
              <a:tr h="57842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function, declared as a separate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function, created inside an expression or inside another syntax construct.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31272"/>
                  </a:ext>
                </a:extLst>
              </a:tr>
              <a:tr h="57842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Declaration is usable in the whole script/code block.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Expression is created when the execution reaches it and is usable from then 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28981"/>
                  </a:ext>
                </a:extLst>
              </a:tr>
              <a:tr h="82632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 Function Declaration is made within a code block, it is visible everywhere inside that block. But not outside of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achieve LHS scenario we can create a variable and assign function to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5592"/>
                  </a:ext>
                </a:extLst>
              </a:tr>
              <a:tr h="40090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1168946" y="3013501"/>
            <a:ext cx="9854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Session 1 – </a:t>
            </a:r>
            <a:r>
              <a:rPr lang="en-IN" sz="4800" b="1" dirty="0" err="1">
                <a:solidFill>
                  <a:schemeClr val="accent1"/>
                </a:solidFill>
              </a:rPr>
              <a:t>Javascript</a:t>
            </a:r>
            <a:r>
              <a:rPr lang="en-IN" sz="4800" b="1" dirty="0">
                <a:solidFill>
                  <a:schemeClr val="accent1"/>
                </a:solidFill>
              </a:rPr>
              <a:t> </a:t>
            </a:r>
            <a:r>
              <a:rPr lang="en-IN" sz="4800" b="1" dirty="0" err="1">
                <a:solidFill>
                  <a:schemeClr val="accent1"/>
                </a:solidFill>
              </a:rPr>
              <a:t>Funndamentals</a:t>
            </a:r>
            <a:r>
              <a:rPr lang="en-IN" sz="4800" b="1" dirty="0">
                <a:solidFill>
                  <a:schemeClr val="accent1"/>
                </a:solidFill>
              </a:rPr>
              <a:t> 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42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24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Arrow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01586-A03C-44E3-8B12-BDDE0928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146271"/>
            <a:ext cx="10340562" cy="106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7FDD9-68D8-4512-8EC9-F8579ACE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3305962"/>
            <a:ext cx="10340562" cy="24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3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24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Arrow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6989C-4741-4F91-9AB6-A4764B79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165399"/>
            <a:ext cx="10747717" cy="226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6FC5D-7900-4014-A464-FC6CA254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4472674"/>
            <a:ext cx="10142806" cy="732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D0ADC-130E-4CD6-A445-31A347A46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8" y="5109394"/>
            <a:ext cx="7863108" cy="20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867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 Expression And Arrows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24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Arrow Function: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178C4-826F-48E9-BA16-1E7CCB87558A}"/>
              </a:ext>
            </a:extLst>
          </p:cNvPr>
          <p:cNvSpPr txBox="1"/>
          <p:nvPr/>
        </p:nvSpPr>
        <p:spPr>
          <a:xfrm>
            <a:off x="351692" y="2461846"/>
            <a:ext cx="490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It does not have </a:t>
            </a:r>
            <a:r>
              <a:rPr lang="en-IN" sz="2400" b="1" i="1" dirty="0"/>
              <a:t>this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CDBAE-A3E8-48D0-94C3-EFE255A27E53}"/>
              </a:ext>
            </a:extLst>
          </p:cNvPr>
          <p:cNvSpPr txBox="1"/>
          <p:nvPr/>
        </p:nvSpPr>
        <p:spPr>
          <a:xfrm>
            <a:off x="420270" y="3026340"/>
            <a:ext cx="72694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this.abc</a:t>
            </a:r>
            <a:r>
              <a:rPr lang="en-IN" sz="2400" b="1" dirty="0"/>
              <a:t> = 10;</a:t>
            </a:r>
          </a:p>
          <a:p>
            <a:r>
              <a:rPr lang="en-IN" sz="2400" b="1" dirty="0"/>
              <a:t>$.</a:t>
            </a:r>
            <a:r>
              <a:rPr lang="en-IN" sz="2400" b="1" dirty="0" err="1"/>
              <a:t>someServiceCall</a:t>
            </a:r>
            <a:r>
              <a:rPr lang="en-IN" sz="2400" b="1" dirty="0"/>
              <a:t>( () =&gt; {</a:t>
            </a:r>
          </a:p>
          <a:p>
            <a:r>
              <a:rPr lang="en-IN" sz="2400" b="1" dirty="0"/>
              <a:t>      console.log(</a:t>
            </a:r>
            <a:r>
              <a:rPr lang="en-IN" sz="2400" b="1" dirty="0" err="1"/>
              <a:t>this.abc</a:t>
            </a:r>
            <a:r>
              <a:rPr lang="en-IN" sz="2400" b="1" dirty="0"/>
              <a:t>); // 10</a:t>
            </a:r>
          </a:p>
          <a:p>
            <a:r>
              <a:rPr lang="en-IN" sz="2400" b="1" dirty="0"/>
              <a:t>});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 err="1"/>
              <a:t>this.abc</a:t>
            </a:r>
            <a:r>
              <a:rPr lang="en-IN" sz="2400" b="1" dirty="0"/>
              <a:t> = 10;</a:t>
            </a:r>
          </a:p>
          <a:p>
            <a:r>
              <a:rPr lang="en-IN" sz="2400" b="1" dirty="0"/>
              <a:t>$.</a:t>
            </a:r>
            <a:r>
              <a:rPr lang="en-IN" sz="2400" b="1" dirty="0" err="1"/>
              <a:t>someServiceCall</a:t>
            </a:r>
            <a:r>
              <a:rPr lang="en-IN" sz="2400" b="1" dirty="0"/>
              <a:t>( function() {</a:t>
            </a:r>
          </a:p>
          <a:p>
            <a:r>
              <a:rPr lang="en-IN" sz="2400" b="1" dirty="0"/>
              <a:t>      console.log(</a:t>
            </a:r>
            <a:r>
              <a:rPr lang="en-IN" sz="2400" b="1" dirty="0" err="1"/>
              <a:t>this.abc</a:t>
            </a:r>
            <a:r>
              <a:rPr lang="en-IN" sz="2400" b="1" dirty="0"/>
              <a:t>); // Undefined</a:t>
            </a:r>
          </a:p>
          <a:p>
            <a:r>
              <a:rPr lang="en-IN" sz="2400" b="1" dirty="0"/>
              <a:t>});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6526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1168946" y="3013501"/>
            <a:ext cx="9595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Session 2 – Code Quality and Objects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0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9440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The “Sources“ Pane:</a:t>
            </a:r>
          </a:p>
          <a:p>
            <a:r>
              <a:rPr lang="en-IN" sz="2400" b="1" u="sng" dirty="0">
                <a:solidFill>
                  <a:schemeClr val="accent1"/>
                </a:solidFill>
              </a:rPr>
              <a:t>https://javascript.info/article/debugging-chrome/debugging/index.html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D2166-5A74-437B-9852-76B55F35151E}"/>
              </a:ext>
            </a:extLst>
          </p:cNvPr>
          <p:cNvSpPr txBox="1"/>
          <p:nvPr/>
        </p:nvSpPr>
        <p:spPr>
          <a:xfrm>
            <a:off x="534572" y="2391508"/>
            <a:ext cx="2966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Open any page in </a:t>
            </a:r>
            <a:r>
              <a:rPr lang="en-IN" b="1" dirty="0"/>
              <a:t>Chrome</a:t>
            </a:r>
          </a:p>
          <a:p>
            <a:pPr marL="342900" indent="-342900">
              <a:buAutoNum type="arabicPeriod"/>
            </a:pPr>
            <a:r>
              <a:rPr lang="en-IN" dirty="0"/>
              <a:t>Open </a:t>
            </a:r>
            <a:r>
              <a:rPr lang="en-IN" b="1" dirty="0"/>
              <a:t>Inspect Element</a:t>
            </a:r>
          </a:p>
          <a:p>
            <a:pPr marL="342900" indent="-342900">
              <a:buAutoNum type="arabicPeriod"/>
            </a:pPr>
            <a:r>
              <a:rPr lang="en-IN" dirty="0"/>
              <a:t>Click on </a:t>
            </a:r>
            <a:r>
              <a:rPr lang="en-IN" b="1" dirty="0"/>
              <a:t>Sources </a:t>
            </a:r>
            <a:r>
              <a:rPr lang="en-IN" dirty="0"/>
              <a:t>Pane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7617A-F1DA-44F7-9B0E-B7B1B0B7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5" y="3384900"/>
            <a:ext cx="7471851" cy="32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1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76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The “Sources“ Pane: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BEBD1-4468-479F-9B5C-1574C4D3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3" y="2051314"/>
            <a:ext cx="9805347" cy="4152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EE3B9-0F0C-44B8-9017-ED5984583F49}"/>
              </a:ext>
            </a:extLst>
          </p:cNvPr>
          <p:cNvSpPr txBox="1"/>
          <p:nvPr/>
        </p:nvSpPr>
        <p:spPr>
          <a:xfrm>
            <a:off x="351692" y="6316393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A0EE5-4990-44B3-92A2-6495924046FD}"/>
              </a:ext>
            </a:extLst>
          </p:cNvPr>
          <p:cNvSpPr txBox="1"/>
          <p:nvPr/>
        </p:nvSpPr>
        <p:spPr>
          <a:xfrm>
            <a:off x="4320470" y="6296185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Zone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E98C7-B52C-4B26-99EA-66B239EB6FC3}"/>
              </a:ext>
            </a:extLst>
          </p:cNvPr>
          <p:cNvSpPr txBox="1"/>
          <p:nvPr/>
        </p:nvSpPr>
        <p:spPr>
          <a:xfrm>
            <a:off x="7648136" y="6296185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Information and Control Zone</a:t>
            </a:r>
          </a:p>
        </p:txBody>
      </p:sp>
    </p:spTree>
    <p:extLst>
      <p:ext uri="{BB962C8B-B14F-4D97-AF65-F5344CB8AC3E}">
        <p14:creationId xmlns:p14="http://schemas.microsoft.com/office/powerpoint/2010/main" val="220194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Console: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6ABA0-D28A-4C45-BF66-77A7C619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7" y="1967993"/>
            <a:ext cx="11453661" cy="41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8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Breakpoints: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DB01F-7408-463F-BB6C-05135695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051314"/>
            <a:ext cx="11922370" cy="45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334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Conditional Breakpoints: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37418-E886-46F9-B1EB-9AF20191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313"/>
            <a:ext cx="13547738" cy="39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6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05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Restart Frame: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78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8026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When we need to perform similar operation in many places.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r>
              <a:rPr lang="en-IN" sz="2400" b="1" u="sng" dirty="0">
                <a:solidFill>
                  <a:schemeClr val="accent1"/>
                </a:solidFill>
              </a:rPr>
              <a:t>Function Declaration: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0135E-8C3D-4D3B-9E08-CF38D25C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3350066"/>
            <a:ext cx="6407048" cy="1601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42B8E-801B-4A94-99CE-49094089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2" y="4853527"/>
            <a:ext cx="6117048" cy="19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7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884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Debugger Command: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27520-E2A8-4EE3-83BF-324AFB8D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4" y="2188139"/>
            <a:ext cx="11603295" cy="30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66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327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Pause and Look Around: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F53D4-2EE8-408F-9328-A8387DE0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345732"/>
            <a:ext cx="9453490" cy="45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7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9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Tracing the Execution: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04A51-4A0D-402F-880D-EE70DCA0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940490"/>
            <a:ext cx="12213537" cy="3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927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Debugging in Chrome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Logging: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4AF48-A5D3-4DCD-874F-0497FA2C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051314"/>
            <a:ext cx="9260929" cy="26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9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7137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Coding styles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11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Syntax: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CC5D-D0FD-44BC-BB07-23AA769A3193}"/>
              </a:ext>
            </a:extLst>
          </p:cNvPr>
          <p:cNvSpPr txBox="1"/>
          <p:nvPr/>
        </p:nvSpPr>
        <p:spPr>
          <a:xfrm>
            <a:off x="351692" y="2405575"/>
            <a:ext cx="10518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1. Curly braces should starts from same line for if or for and etc.</a:t>
            </a:r>
          </a:p>
          <a:p>
            <a:r>
              <a:rPr lang="en-IN" sz="2000" dirty="0"/>
              <a:t>2. Line Length should be 80 to 120.</a:t>
            </a:r>
          </a:p>
          <a:p>
            <a:r>
              <a:rPr lang="en-IN" sz="2000" dirty="0"/>
              <a:t>3. Indentation should be 2 or 4 tab depending on your coding standards</a:t>
            </a:r>
          </a:p>
          <a:p>
            <a:r>
              <a:rPr lang="en-IN" sz="2000" dirty="0"/>
              <a:t>4. One statement or expression should end up with a semi colon.</a:t>
            </a:r>
          </a:p>
          <a:p>
            <a:r>
              <a:rPr lang="en-IN" sz="2000" dirty="0"/>
              <a:t>5. Avoid multiple level of nesting.</a:t>
            </a:r>
          </a:p>
          <a:p>
            <a:r>
              <a:rPr lang="en-IN" sz="2000" dirty="0"/>
              <a:t>6. You can write your code first and then function declaration. But that depends on your preference.</a:t>
            </a:r>
          </a:p>
        </p:txBody>
      </p:sp>
    </p:spTree>
    <p:extLst>
      <p:ext uri="{BB962C8B-B14F-4D97-AF65-F5344CB8AC3E}">
        <p14:creationId xmlns:p14="http://schemas.microsoft.com/office/powerpoint/2010/main" val="409108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7137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Coding styles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Style Guides: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CC5D-D0FD-44BC-BB07-23AA769A3193}"/>
              </a:ext>
            </a:extLst>
          </p:cNvPr>
          <p:cNvSpPr txBox="1"/>
          <p:nvPr/>
        </p:nvSpPr>
        <p:spPr>
          <a:xfrm>
            <a:off x="351692" y="2405575"/>
            <a:ext cx="74063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Always use a style guide where you can define your coding standards.</a:t>
            </a:r>
          </a:p>
          <a:p>
            <a:endParaRPr lang="en-IN" sz="2000" dirty="0"/>
          </a:p>
          <a:p>
            <a:r>
              <a:rPr lang="en-IN" sz="2000" dirty="0"/>
              <a:t>There are few style guides are available for best practices.</a:t>
            </a:r>
          </a:p>
          <a:p>
            <a:endParaRPr lang="en-IN" sz="2000" dirty="0"/>
          </a:p>
          <a:p>
            <a:r>
              <a:rPr lang="en-IN" sz="2000" dirty="0"/>
              <a:t>1 Google </a:t>
            </a:r>
            <a:r>
              <a:rPr lang="en-IN" sz="2000" dirty="0" err="1"/>
              <a:t>Javascript</a:t>
            </a:r>
            <a:r>
              <a:rPr lang="en-IN" sz="2000" dirty="0"/>
              <a:t> </a:t>
            </a:r>
            <a:r>
              <a:rPr lang="en-IN" sz="2000" dirty="0" err="1"/>
              <a:t>Styleguide</a:t>
            </a:r>
            <a:endParaRPr lang="en-IN" sz="2000" dirty="0"/>
          </a:p>
          <a:p>
            <a:r>
              <a:rPr lang="en-IN" sz="2000" dirty="0"/>
              <a:t>2. Airbnb JS </a:t>
            </a:r>
            <a:r>
              <a:rPr lang="en-IN" sz="2000" dirty="0" err="1"/>
              <a:t>Styleguide</a:t>
            </a:r>
            <a:endParaRPr lang="en-IN" sz="2000" dirty="0"/>
          </a:p>
          <a:p>
            <a:r>
              <a:rPr lang="en-IN" sz="2000" dirty="0"/>
              <a:t>3. Ideomatic.js</a:t>
            </a:r>
          </a:p>
          <a:p>
            <a:r>
              <a:rPr lang="en-IN" sz="2000" dirty="0"/>
              <a:t>4. </a:t>
            </a:r>
            <a:r>
              <a:rPr lang="en-IN" sz="2000" dirty="0" err="1"/>
              <a:t>StandardJS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3802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7137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Coding styles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63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Automated Linters: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CC5D-D0FD-44BC-BB07-23AA769A3193}"/>
              </a:ext>
            </a:extLst>
          </p:cNvPr>
          <p:cNvSpPr txBox="1"/>
          <p:nvPr/>
        </p:nvSpPr>
        <p:spPr>
          <a:xfrm>
            <a:off x="351692" y="2405575"/>
            <a:ext cx="113357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Linters are tools that can automatically check your code and suggest you the best practices and </a:t>
            </a:r>
            <a:r>
              <a:rPr lang="en-IN" sz="2000" dirty="0" err="1"/>
              <a:t>refectoring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 err="1"/>
              <a:t>JSLint</a:t>
            </a: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JS Hint</a:t>
            </a:r>
          </a:p>
          <a:p>
            <a:pPr marL="457200" indent="-457200">
              <a:buAutoNum type="arabicPeriod"/>
            </a:pPr>
            <a:r>
              <a:rPr lang="en-IN" sz="2000" dirty="0" err="1"/>
              <a:t>ESLint</a:t>
            </a: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r>
              <a:rPr lang="en-IN" sz="2000" dirty="0"/>
              <a:t>Here you can find how to integrate a linter</a:t>
            </a:r>
          </a:p>
          <a:p>
            <a:r>
              <a:rPr lang="en-IN" sz="2000" dirty="0">
                <a:hlinkClick r:id="rId2"/>
              </a:rPr>
              <a:t>https://javascript.info/coding-style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038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653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Comments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64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Comments: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CC5D-D0FD-44BC-BB07-23AA769A3193}"/>
              </a:ext>
            </a:extLst>
          </p:cNvPr>
          <p:cNvSpPr txBox="1"/>
          <p:nvPr/>
        </p:nvSpPr>
        <p:spPr>
          <a:xfrm>
            <a:off x="351692" y="2405575"/>
            <a:ext cx="40159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Your comments should:</a:t>
            </a:r>
          </a:p>
          <a:p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Describe the architecture</a:t>
            </a:r>
          </a:p>
          <a:p>
            <a:pPr marL="457200" indent="-457200">
              <a:buAutoNum type="arabicPeriod"/>
            </a:pPr>
            <a:r>
              <a:rPr lang="en-IN" sz="2000" dirty="0"/>
              <a:t>Document the function usage</a:t>
            </a:r>
          </a:p>
          <a:p>
            <a:pPr marL="457200" indent="-457200">
              <a:buAutoNum type="arabicPeriod"/>
            </a:pPr>
            <a:r>
              <a:rPr lang="en-IN" sz="2000" dirty="0"/>
              <a:t>Describe the feature of the code</a:t>
            </a:r>
          </a:p>
        </p:txBody>
      </p:sp>
    </p:spTree>
    <p:extLst>
      <p:ext uri="{BB962C8B-B14F-4D97-AF65-F5344CB8AC3E}">
        <p14:creationId xmlns:p14="http://schemas.microsoft.com/office/powerpoint/2010/main" val="929266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6574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Ninja Code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866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Ninja Code Practices: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CC5D-D0FD-44BC-BB07-23AA769A3193}"/>
              </a:ext>
            </a:extLst>
          </p:cNvPr>
          <p:cNvSpPr txBox="1"/>
          <p:nvPr/>
        </p:nvSpPr>
        <p:spPr>
          <a:xfrm>
            <a:off x="351692" y="2405575"/>
            <a:ext cx="96916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dirty="0"/>
              <a:t>Make your code as short as possible.</a:t>
            </a:r>
          </a:p>
          <a:p>
            <a:pPr marL="457200" indent="-457200">
              <a:buAutoNum type="arabicPeriod"/>
            </a:pPr>
            <a:r>
              <a:rPr lang="en-IN" sz="2000" dirty="0"/>
              <a:t>Try to use variable names as short as you can.</a:t>
            </a:r>
          </a:p>
          <a:p>
            <a:pPr marL="457200" indent="-457200">
              <a:buAutoNum type="arabicPeriod"/>
            </a:pPr>
            <a:r>
              <a:rPr lang="en-IN" sz="2000" dirty="0"/>
              <a:t>Try to use </a:t>
            </a:r>
            <a:r>
              <a:rPr lang="en-IN" sz="2000" b="1" dirty="0" err="1"/>
              <a:t>obj</a:t>
            </a:r>
            <a:r>
              <a:rPr lang="en-IN" sz="2000" b="1" dirty="0"/>
              <a:t>, data, value, item, </a:t>
            </a:r>
            <a:r>
              <a:rPr lang="en-IN" sz="2000" b="1" dirty="0" err="1"/>
              <a:t>elem</a:t>
            </a:r>
            <a:r>
              <a:rPr lang="en-IN" sz="2000" b="1" dirty="0"/>
              <a:t> </a:t>
            </a:r>
            <a:r>
              <a:rPr lang="en-IN" sz="2000" dirty="0"/>
              <a:t>in your variable name to make it more readable.</a:t>
            </a:r>
          </a:p>
          <a:p>
            <a:pPr marL="457200" indent="-457200">
              <a:buAutoNum type="arabicPeriod"/>
            </a:pPr>
            <a:r>
              <a:rPr lang="en-IN" sz="2000" dirty="0"/>
              <a:t>You can also name a variable by its type </a:t>
            </a:r>
            <a:r>
              <a:rPr lang="en-IN" sz="2000" b="1" dirty="0"/>
              <a:t>str, </a:t>
            </a:r>
            <a:r>
              <a:rPr lang="en-IN" sz="2000" b="1" dirty="0" err="1"/>
              <a:t>num</a:t>
            </a:r>
            <a:r>
              <a:rPr lang="en-IN" sz="2000" b="1" dirty="0"/>
              <a:t>,…</a:t>
            </a:r>
          </a:p>
          <a:p>
            <a:pPr marL="457200" indent="-457200">
              <a:buAutoNum type="arabicPeriod"/>
            </a:pPr>
            <a:r>
              <a:rPr lang="en-IN" sz="2000" dirty="0"/>
              <a:t>Use smart synonyms like </a:t>
            </a:r>
            <a:r>
              <a:rPr lang="en-IN" sz="2000" b="1" dirty="0"/>
              <a:t>display…, show…, get…</a:t>
            </a:r>
          </a:p>
          <a:p>
            <a:pPr marL="457200" indent="-457200">
              <a:buAutoNum type="arabicPeriod"/>
            </a:pPr>
            <a:r>
              <a:rPr lang="en-IN" sz="2000" dirty="0"/>
              <a:t>Try to use actions for its events </a:t>
            </a:r>
            <a:r>
              <a:rPr lang="en-IN" sz="2000" b="1" dirty="0" err="1"/>
              <a:t>getData</a:t>
            </a:r>
            <a:r>
              <a:rPr lang="en-IN" sz="2000" b="1" dirty="0"/>
              <a:t>, </a:t>
            </a:r>
            <a:r>
              <a:rPr lang="en-IN" sz="2000" b="1" dirty="0" err="1"/>
              <a:t>checkPermission</a:t>
            </a:r>
            <a:r>
              <a:rPr lang="en-I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198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11710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Code Quality: Automated testing with mocha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533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To be continued in Unit testing session…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16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99320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Local Variables: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 variable declared inside the function is only accessible inside the function.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90BD2-68B5-4433-8E7A-9BACE414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875321"/>
            <a:ext cx="9798138" cy="29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Objects: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E5F26-971B-4FC9-A35E-4F56DCBC0A69}"/>
              </a:ext>
            </a:extLst>
          </p:cNvPr>
          <p:cNvSpPr txBox="1"/>
          <p:nvPr/>
        </p:nvSpPr>
        <p:spPr>
          <a:xfrm>
            <a:off x="351692" y="2518117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Stored key values pair</a:t>
            </a:r>
          </a:p>
          <a:p>
            <a:pPr marL="457200" indent="-457200">
              <a:buAutoNum type="arabicPeriod"/>
            </a:pPr>
            <a:r>
              <a:rPr lang="en-IN" sz="2400" dirty="0"/>
              <a:t>It can be created with  { }</a:t>
            </a:r>
          </a:p>
          <a:p>
            <a:pPr marL="457200" indent="-457200">
              <a:buAutoNum type="arabicPeriod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BBC67-9345-4FD2-85E5-312F0B05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4" y="3348166"/>
            <a:ext cx="7630872" cy="32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7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Objects: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45CD2-46CB-4618-AB94-630824C1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0" y="2051314"/>
            <a:ext cx="8983420" cy="1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6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313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Literals and Properties: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A6D56-C2C2-423A-8270-83FC4AFA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5" y="2075932"/>
            <a:ext cx="8022761" cy="2116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EA571-7301-4545-9B3C-31D1C0C79DCF}"/>
              </a:ext>
            </a:extLst>
          </p:cNvPr>
          <p:cNvSpPr txBox="1"/>
          <p:nvPr/>
        </p:nvSpPr>
        <p:spPr>
          <a:xfrm>
            <a:off x="433752" y="4414909"/>
            <a:ext cx="304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Get value from object: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6FBA7-2103-4C66-B388-917610FE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1" y="4912640"/>
            <a:ext cx="4715023" cy="12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7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463037"/>
            <a:ext cx="371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Delete a value from object: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98E23-790D-4F62-97EE-C5593D08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874988"/>
            <a:ext cx="5961696" cy="1328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5B0FC9-6C8D-4ADA-A0DE-0A5CC3F2F34B}"/>
              </a:ext>
            </a:extLst>
          </p:cNvPr>
          <p:cNvSpPr txBox="1"/>
          <p:nvPr/>
        </p:nvSpPr>
        <p:spPr>
          <a:xfrm>
            <a:off x="363412" y="3162882"/>
            <a:ext cx="218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Square Bracket: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20533-5B1B-418F-8040-A1E3EBFFF606}"/>
              </a:ext>
            </a:extLst>
          </p:cNvPr>
          <p:cNvSpPr txBox="1"/>
          <p:nvPr/>
        </p:nvSpPr>
        <p:spPr>
          <a:xfrm>
            <a:off x="478302" y="3629467"/>
            <a:ext cx="455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multi word keys we can use square bracket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D1624-C82F-4BCA-8B4B-1B917813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6" y="3998799"/>
            <a:ext cx="7078397" cy="1258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7C00CF-C303-4AF7-A000-DC7F0CD1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92" y="3589718"/>
            <a:ext cx="6421171" cy="30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463037"/>
            <a:ext cx="299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Computed Properties: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7C371-F0C9-4BED-B956-B7E44BA7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6" y="1924702"/>
            <a:ext cx="8896793" cy="22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26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463037"/>
            <a:ext cx="457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Property Value Shorthand -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B8F6A-6FAA-4F9C-9AF2-EF67F405716C}"/>
              </a:ext>
            </a:extLst>
          </p:cNvPr>
          <p:cNvSpPr txBox="1"/>
          <p:nvPr/>
        </p:nvSpPr>
        <p:spPr>
          <a:xfrm>
            <a:off x="335276" y="4161682"/>
            <a:ext cx="457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Property Value Shorthand -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89AB-F177-464C-9148-1E49A379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924702"/>
            <a:ext cx="5650213" cy="2236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B180C-B619-4A50-90DB-128ADECF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92" y="4568335"/>
            <a:ext cx="6728282" cy="22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58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463037"/>
            <a:ext cx="220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Existence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F80EE-F7D5-4D80-9E64-E0289FEE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6" y="1924701"/>
            <a:ext cx="4526307" cy="1029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27F9D-3E20-4CDC-B7FD-C82906CA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3198421"/>
            <a:ext cx="9198266" cy="19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0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463037"/>
            <a:ext cx="260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The “for…in” Loop: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6B1E9-E6C3-43B9-9943-793297AC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5" y="1924702"/>
            <a:ext cx="7941272" cy="1507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F40FB2-1362-4FBC-BCB7-9DC07A53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2" y="3400864"/>
            <a:ext cx="8071341" cy="33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505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Objects: The Basics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463037"/>
            <a:ext cx="260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The “for…in” Loop: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6B1E9-E6C3-43B9-9943-793297AC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5" y="1924702"/>
            <a:ext cx="7941272" cy="1507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F40FB2-1362-4FBC-BCB7-9DC07A53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2" y="3400864"/>
            <a:ext cx="8071341" cy="33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2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3494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Outer or Global Variables: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DF62E-13A9-4046-A878-3B4EE7F5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100262"/>
            <a:ext cx="10930597" cy="44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3551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Outer and Inner Variables: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FA704-CC19-43A3-B86A-632ABE12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6" y="2157412"/>
            <a:ext cx="11172871" cy="40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1725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Parameters: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05E74-A716-4393-8207-9F84AC04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101" y="42203"/>
            <a:ext cx="8165177" cy="226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8F65A-5B2B-4423-BDC2-610A701B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2" y="2689901"/>
            <a:ext cx="10479991" cy="39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84881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Default Values: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If a parameter is not provided, then its value become undefined.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003E7-14B8-4787-BAD9-6EC6CC8B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2" y="2838157"/>
            <a:ext cx="9049679" cy="984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778D6-5405-4A6C-B3D4-1CFBEB41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4" y="3792574"/>
            <a:ext cx="10443548" cy="24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8EB8A-4188-4ECC-941F-735A43C4B4BA}"/>
              </a:ext>
            </a:extLst>
          </p:cNvPr>
          <p:cNvSpPr txBox="1"/>
          <p:nvPr/>
        </p:nvSpPr>
        <p:spPr>
          <a:xfrm>
            <a:off x="351692" y="46423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</a:rPr>
              <a:t>Functions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BB95-6F4E-4BF8-8315-05AFBA95F0EE}"/>
              </a:ext>
            </a:extLst>
          </p:cNvPr>
          <p:cNvSpPr txBox="1"/>
          <p:nvPr/>
        </p:nvSpPr>
        <p:spPr>
          <a:xfrm>
            <a:off x="351692" y="1589649"/>
            <a:ext cx="2528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</a:rPr>
              <a:t>Returning a Value:</a:t>
            </a: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  <a:p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C53C4-86B7-4932-BADF-D182FC78C715}"/>
              </a:ext>
            </a:extLst>
          </p:cNvPr>
          <p:cNvSpPr txBox="1"/>
          <p:nvPr/>
        </p:nvSpPr>
        <p:spPr>
          <a:xfrm>
            <a:off x="4009292" y="2841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0F183-87F5-438B-B364-01FDBB70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996402"/>
            <a:ext cx="7751299" cy="2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4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892</Words>
  <Application>Microsoft Office PowerPoint</Application>
  <PresentationFormat>Widescreen</PresentationFormat>
  <Paragraphs>181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Magarde</dc:creator>
  <cp:lastModifiedBy>Prateek Magarde</cp:lastModifiedBy>
  <cp:revision>147</cp:revision>
  <dcterms:created xsi:type="dcterms:W3CDTF">2019-01-21T08:24:35Z</dcterms:created>
  <dcterms:modified xsi:type="dcterms:W3CDTF">2019-02-01T11:21:55Z</dcterms:modified>
</cp:coreProperties>
</file>