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71" r:id="rId2"/>
    <p:sldId id="258" r:id="rId3"/>
    <p:sldId id="259" r:id="rId4"/>
    <p:sldId id="274" r:id="rId5"/>
    <p:sldId id="260" r:id="rId6"/>
    <p:sldId id="275" r:id="rId7"/>
    <p:sldId id="261" r:id="rId8"/>
    <p:sldId id="262" r:id="rId9"/>
    <p:sldId id="272" r:id="rId10"/>
    <p:sldId id="263" r:id="rId11"/>
    <p:sldId id="264" r:id="rId12"/>
    <p:sldId id="273"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59" d="100"/>
          <a:sy n="59" d="100"/>
        </p:scale>
        <p:origin x="1500" y="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47" y="1122363"/>
            <a:ext cx="7773308"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685347" y="3602038"/>
            <a:ext cx="777330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61489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55" y="4289373"/>
            <a:ext cx="7775673"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355" y="621322"/>
            <a:ext cx="7775673"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5108728"/>
            <a:ext cx="7774499"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386978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609601"/>
            <a:ext cx="776532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7" y="4204820"/>
            <a:ext cx="776532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265745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2"/>
            <a:ext cx="6564224"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345" y="4204821"/>
            <a:ext cx="776532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
        <p:nvSpPr>
          <p:cNvPr id="10" name="TextBox 9"/>
          <p:cNvSpPr txBox="1"/>
          <p:nvPr/>
        </p:nvSpPr>
        <p:spPr>
          <a:xfrm>
            <a:off x="505245" y="641749"/>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946721" y="3073376"/>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868173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55" y="2126943"/>
            <a:ext cx="7766495"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6" y="4650556"/>
            <a:ext cx="776532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355922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5" y="609601"/>
            <a:ext cx="776532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46" y="2088320"/>
            <a:ext cx="2474217"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346" y="2911624"/>
            <a:ext cx="2474217"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33658" y="2088320"/>
            <a:ext cx="2473919"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33659" y="2911624"/>
            <a:ext cx="247486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79974" y="2088320"/>
            <a:ext cx="246840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82260" y="2911624"/>
            <a:ext cx="2468408"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4/24/2025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737829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346" y="609601"/>
            <a:ext cx="776532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47" y="3989147"/>
            <a:ext cx="2474216"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819015" y="2092235"/>
            <a:ext cx="2205038"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5347" y="4565409"/>
            <a:ext cx="2474216"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32026" y="3989147"/>
            <a:ext cx="2474237"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426747" y="2092235"/>
            <a:ext cx="2197894"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331011" y="4565408"/>
            <a:ext cx="2475252"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80067" y="3989147"/>
            <a:ext cx="246742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6114603" y="2092235"/>
            <a:ext cx="219908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79973" y="4565410"/>
            <a:ext cx="2470694" cy="122579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4/24/2025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93141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585914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609600"/>
            <a:ext cx="1906993"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346" y="609600"/>
            <a:ext cx="5744029"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5465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388334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21933" y="657227"/>
            <a:ext cx="7300134"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921933" y="3602039"/>
            <a:ext cx="7300134"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75122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85346" y="2088320"/>
            <a:ext cx="3829503"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0052" y="2088320"/>
            <a:ext cx="3820616"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4/24/2025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9951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5427" y="2088320"/>
            <a:ext cx="3600326"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346" y="2912232"/>
            <a:ext cx="3830406"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9230" y="2088320"/>
            <a:ext cx="3591437"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912232"/>
            <a:ext cx="382151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4/24/2025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13878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4/24/2025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043674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4/24/2025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279413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2949178"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3808548" y="609600"/>
            <a:ext cx="4642119"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7921" y="2971801"/>
            <a:ext cx="2949178"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70925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416760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49932" y="758881"/>
            <a:ext cx="2966938"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2971800"/>
            <a:ext cx="4171242"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91853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7" y="609601"/>
            <a:ext cx="776532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46" y="2096064"/>
            <a:ext cx="776532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2" y="5883276"/>
            <a:ext cx="2057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BCAD085-E8A6-8845-BD4E-CB4CCA059FC4}" type="datetimeFigureOut">
              <a:rPr lang="en-US" smtClean="0"/>
              <a:t>4/24/2025</a:t>
            </a:fld>
            <a:endParaRPr lang="en-US"/>
          </a:p>
        </p:txBody>
      </p:sp>
      <p:sp>
        <p:nvSpPr>
          <p:cNvPr id="5" name="Footer Placeholder 4"/>
          <p:cNvSpPr>
            <a:spLocks noGrp="1"/>
          </p:cNvSpPr>
          <p:nvPr>
            <p:ph type="ftr" sz="quarter" idx="3"/>
          </p:nvPr>
        </p:nvSpPr>
        <p:spPr>
          <a:xfrm>
            <a:off x="685346" y="5883276"/>
            <a:ext cx="5004649"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885509" y="5883276"/>
            <a:ext cx="565159"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10638450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DC1FA-DE3C-AA2D-27A6-589AF4006162}"/>
              </a:ext>
            </a:extLst>
          </p:cNvPr>
          <p:cNvSpPr>
            <a:spLocks noGrp="1"/>
          </p:cNvSpPr>
          <p:nvPr>
            <p:ph type="ctrTitle"/>
          </p:nvPr>
        </p:nvSpPr>
        <p:spPr>
          <a:xfrm>
            <a:off x="0" y="1752599"/>
            <a:ext cx="9144000" cy="4147458"/>
          </a:xfrm>
        </p:spPr>
        <p:txBody>
          <a:bodyPr>
            <a:normAutofit fontScale="90000"/>
          </a:bodyPr>
          <a:lstStyle/>
          <a:p>
            <a:r>
              <a:rPr lang="en-IN" sz="6000" u="sng" dirty="0"/>
              <a:t>Project – 5  </a:t>
            </a:r>
            <a:br>
              <a:rPr lang="en-IN" sz="6000" u="sng" dirty="0"/>
            </a:br>
            <a:br>
              <a:rPr lang="en-IN" sz="6000" u="sng" dirty="0"/>
            </a:br>
            <a:r>
              <a:rPr lang="en-IN" sz="7300" u="sng" dirty="0"/>
              <a:t>USER ANALYTICS IN THE COMMUNICATION INDUSTRY</a:t>
            </a:r>
            <a:br>
              <a:rPr lang="en-IN" dirty="0"/>
            </a:br>
            <a:endParaRPr lang="en-IN" dirty="0"/>
          </a:p>
        </p:txBody>
      </p:sp>
      <p:sp>
        <p:nvSpPr>
          <p:cNvPr id="3" name="Subtitle 2">
            <a:extLst>
              <a:ext uri="{FF2B5EF4-FFF2-40B4-BE49-F238E27FC236}">
                <a16:creationId xmlns:a16="http://schemas.microsoft.com/office/drawing/2014/main" id="{A2250349-8053-41F3-B9A4-EF04C2490C96}"/>
              </a:ext>
            </a:extLst>
          </p:cNvPr>
          <p:cNvSpPr>
            <a:spLocks noGrp="1"/>
          </p:cNvSpPr>
          <p:nvPr>
            <p:ph type="subTitle" idx="1"/>
          </p:nvPr>
        </p:nvSpPr>
        <p:spPr>
          <a:xfrm>
            <a:off x="3526971" y="5900057"/>
            <a:ext cx="5203371" cy="859971"/>
          </a:xfrm>
        </p:spPr>
        <p:txBody>
          <a:bodyPr/>
          <a:lstStyle/>
          <a:p>
            <a:r>
              <a:rPr lang="en-IN" sz="3200" dirty="0"/>
              <a:t>By – PRATEEK AGRAWAL</a:t>
            </a:r>
          </a:p>
          <a:p>
            <a:endParaRPr lang="en-IN" dirty="0"/>
          </a:p>
        </p:txBody>
      </p:sp>
    </p:spTree>
    <p:extLst>
      <p:ext uri="{BB962C8B-B14F-4D97-AF65-F5344CB8AC3E}">
        <p14:creationId xmlns:p14="http://schemas.microsoft.com/office/powerpoint/2010/main" val="4009472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47" y="-1602375"/>
            <a:ext cx="7765321" cy="45719"/>
          </a:xfrm>
        </p:spPr>
        <p:txBody>
          <a:bodyPr>
            <a:normAutofit fontScale="90000"/>
          </a:bodyPr>
          <a:lstStyle/>
          <a:p>
            <a:endParaRPr sz="4400" u="sng" dirty="0"/>
          </a:p>
        </p:txBody>
      </p:sp>
      <p:sp>
        <p:nvSpPr>
          <p:cNvPr id="3" name="Content Placeholder 2"/>
          <p:cNvSpPr>
            <a:spLocks noGrp="1"/>
          </p:cNvSpPr>
          <p:nvPr>
            <p:ph idx="1"/>
          </p:nvPr>
        </p:nvSpPr>
        <p:spPr>
          <a:xfrm>
            <a:off x="685346" y="446304"/>
            <a:ext cx="7765322" cy="5344895"/>
          </a:xfrm>
        </p:spPr>
        <p:txBody>
          <a:bodyPr>
            <a:normAutofit/>
          </a:bodyPr>
          <a:lstStyle/>
          <a:p>
            <a:pPr algn="l"/>
            <a:r>
              <a:rPr lang="en-US" sz="2400" b="1" i="0" u="none" strike="noStrike" baseline="0" dirty="0">
                <a:latin typeface="DejaVuSans-Bold"/>
              </a:rPr>
              <a:t>Clusters description on the experience metrics (Total TCP, Total RTT and Total </a:t>
            </a:r>
            <a:r>
              <a:rPr lang="en-IN" sz="2400" b="1" i="0" u="none" strike="noStrike" baseline="0" dirty="0">
                <a:latin typeface="DejaVuSans-Bold"/>
              </a:rPr>
              <a:t>Throughput).</a:t>
            </a:r>
          </a:p>
          <a:p>
            <a:pPr algn="l"/>
            <a:r>
              <a:rPr lang="en-US" sz="1800" b="0" i="0" u="none" strike="noStrike" baseline="0" dirty="0">
                <a:latin typeface="DejaVuSans"/>
              </a:rPr>
              <a:t>Cluster 1 has the highest number of users. Thus, on average, most users have 1 type of handset, </a:t>
            </a:r>
            <a:r>
              <a:rPr lang="en-US" sz="1800" b="0" i="0" u="none" strike="noStrike" baseline="0" dirty="0" err="1">
                <a:latin typeface="DejaVuSans"/>
              </a:rPr>
              <a:t>overally</a:t>
            </a:r>
            <a:r>
              <a:rPr lang="en-US" sz="1800" b="0" i="0" u="none" strike="noStrike" baseline="0" dirty="0">
                <a:latin typeface="DejaVuSans"/>
              </a:rPr>
              <a:t> low throughput values, low RTT values and medium TCP values.</a:t>
            </a:r>
          </a:p>
          <a:p>
            <a:pPr algn="l"/>
            <a:r>
              <a:rPr lang="en-US" sz="1800" b="0" i="0" u="none" strike="noStrike" baseline="0" dirty="0">
                <a:latin typeface="OpenSymbol"/>
              </a:rPr>
              <a:t>● </a:t>
            </a:r>
            <a:r>
              <a:rPr lang="en-US" sz="1800" b="0" i="0" u="none" strike="noStrike" baseline="0" dirty="0">
                <a:latin typeface="DejaVuSans"/>
              </a:rPr>
              <a:t>Cluster 2 is the 2nd most populated cluster. On average, users have 2 types of handsets, high RTT </a:t>
            </a:r>
            <a:r>
              <a:rPr lang="en-US" sz="1800" b="0" i="0" u="none" strike="noStrike" baseline="0" dirty="0" err="1">
                <a:latin typeface="DejaVuSans"/>
              </a:rPr>
              <a:t>values,high</a:t>
            </a:r>
            <a:r>
              <a:rPr lang="en-US" sz="1800" b="0" i="0" u="none" strike="noStrike" baseline="0" dirty="0">
                <a:latin typeface="DejaVuSans"/>
              </a:rPr>
              <a:t> throughput values and high TCP values.</a:t>
            </a:r>
          </a:p>
          <a:p>
            <a:pPr algn="l"/>
            <a:r>
              <a:rPr lang="en-US" sz="1800" b="0" i="0" u="none" strike="noStrike" baseline="0" dirty="0">
                <a:latin typeface="OpenSymbol"/>
              </a:rPr>
              <a:t>● </a:t>
            </a:r>
            <a:r>
              <a:rPr lang="en-US" sz="1800" b="0" i="0" u="none" strike="noStrike" baseline="0" dirty="0">
                <a:latin typeface="DejaVuSans"/>
              </a:rPr>
              <a:t>Cluster 3 is the least populated. Users in this cluster have on average: 1 type of handset, low TCP values, medium RTT values and medium throughput values.</a:t>
            </a:r>
          </a:p>
          <a:p>
            <a:pPr algn="l"/>
            <a:r>
              <a:rPr lang="en-IN" sz="2400" b="1" i="0" u="none" strike="noStrike" baseline="0" dirty="0">
                <a:latin typeface="DejaVuSans-Bold"/>
              </a:rPr>
              <a:t>Average experience and engagement scores per cluster.</a:t>
            </a:r>
            <a:endParaRPr sz="3600" b="1" dirty="0"/>
          </a:p>
        </p:txBody>
      </p:sp>
      <p:pic>
        <p:nvPicPr>
          <p:cNvPr id="6" name="Picture 5">
            <a:extLst>
              <a:ext uri="{FF2B5EF4-FFF2-40B4-BE49-F238E27FC236}">
                <a16:creationId xmlns:a16="http://schemas.microsoft.com/office/drawing/2014/main" id="{8E8199CD-FC01-FF13-F182-31DC4C745495}"/>
              </a:ext>
            </a:extLst>
          </p:cNvPr>
          <p:cNvPicPr>
            <a:picLocks noChangeAspect="1"/>
          </p:cNvPicPr>
          <p:nvPr/>
        </p:nvPicPr>
        <p:blipFill>
          <a:blip r:embed="rId2"/>
          <a:stretch>
            <a:fillRect/>
          </a:stretch>
        </p:blipFill>
        <p:spPr>
          <a:xfrm>
            <a:off x="1645905" y="5116286"/>
            <a:ext cx="3252666" cy="129540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685347" y="-2427514"/>
            <a:ext cx="7765321" cy="794657"/>
          </a:xfrm>
        </p:spPr>
        <p:txBody>
          <a:bodyPr>
            <a:normAutofit/>
          </a:bodyPr>
          <a:lstStyle/>
          <a:p>
            <a:endParaRPr lang="en-IN" sz="4400" u="sng" dirty="0"/>
          </a:p>
        </p:txBody>
      </p:sp>
      <p:sp>
        <p:nvSpPr>
          <p:cNvPr id="3" name="Content Placeholder 2"/>
          <p:cNvSpPr>
            <a:spLocks noGrp="1"/>
          </p:cNvSpPr>
          <p:nvPr>
            <p:ph idx="1"/>
          </p:nvPr>
        </p:nvSpPr>
        <p:spPr>
          <a:xfrm>
            <a:off x="424543" y="348343"/>
            <a:ext cx="8186057" cy="5910943"/>
          </a:xfrm>
        </p:spPr>
        <p:txBody>
          <a:bodyPr>
            <a:normAutofit fontScale="85000" lnSpcReduction="20000"/>
          </a:bodyPr>
          <a:lstStyle/>
          <a:p>
            <a:pPr algn="l"/>
            <a:r>
              <a:rPr lang="en-IN" sz="2400" b="1" i="0" u="none" strike="noStrike" baseline="0" dirty="0">
                <a:latin typeface="DejaVuSans-Bold"/>
              </a:rPr>
              <a:t>Limitations</a:t>
            </a:r>
            <a:r>
              <a:rPr lang="en-IN" sz="2400" b="0" i="0" u="none" strike="noStrike" baseline="0" dirty="0">
                <a:latin typeface="DejaVuSans"/>
              </a:rPr>
              <a:t>:</a:t>
            </a:r>
          </a:p>
          <a:p>
            <a:pPr algn="l"/>
            <a:r>
              <a:rPr lang="en-US" sz="1800" b="0" i="0" u="none" strike="noStrike" baseline="0" dirty="0">
                <a:latin typeface="OpenSymbol"/>
              </a:rPr>
              <a:t> </a:t>
            </a:r>
            <a:r>
              <a:rPr lang="en-US" sz="1800" b="0" i="0" u="none" strike="noStrike" baseline="0" dirty="0">
                <a:latin typeface="DejaVuSans"/>
              </a:rPr>
              <a:t>Some of the columns in the datasets have large percentages of missing values, thus cannot be </a:t>
            </a:r>
            <a:r>
              <a:rPr lang="en-US" sz="1800" b="0" i="0" u="none" strike="noStrike" baseline="0" dirty="0" err="1">
                <a:latin typeface="DejaVuSans"/>
              </a:rPr>
              <a:t>analysed</a:t>
            </a:r>
            <a:r>
              <a:rPr lang="en-US" sz="1800" b="0" i="0" u="none" strike="noStrike" baseline="0" dirty="0">
                <a:latin typeface="DejaVuSans"/>
              </a:rPr>
              <a:t>.</a:t>
            </a:r>
          </a:p>
          <a:p>
            <a:pPr algn="l"/>
            <a:r>
              <a:rPr lang="en-US" sz="1800" b="0" i="0" u="none" strike="noStrike" baseline="0" dirty="0">
                <a:latin typeface="DejaVuSans"/>
              </a:rPr>
              <a:t>The data has no timestamp. It might contain old records which might give a false overview of the current situation.</a:t>
            </a:r>
          </a:p>
          <a:p>
            <a:pPr algn="l"/>
            <a:r>
              <a:rPr lang="en-US" sz="1800" b="0" i="0" u="none" strike="noStrike" baseline="0" dirty="0">
                <a:latin typeface="DejaVuSans"/>
              </a:rPr>
              <a:t>The analysis is focused only on the user leaving out potential insights that could be obtained from other aspects like handsets-analysis.</a:t>
            </a:r>
          </a:p>
          <a:p>
            <a:pPr algn="l"/>
            <a:r>
              <a:rPr lang="en-US" sz="1800" b="0" i="0" u="none" strike="noStrike" baseline="0" dirty="0">
                <a:latin typeface="DejaVuSans"/>
              </a:rPr>
              <a:t>The call detail record (voice channel) is ignored and more focus is put on data sessions detail record.</a:t>
            </a:r>
          </a:p>
          <a:p>
            <a:pPr algn="l"/>
            <a:r>
              <a:rPr lang="en-IN" sz="2100" b="1" i="0" u="none" strike="noStrike" baseline="0" dirty="0">
                <a:latin typeface="DejaVuSans-Bold"/>
              </a:rPr>
              <a:t>Recommendations</a:t>
            </a:r>
            <a:r>
              <a:rPr lang="en-IN" sz="2100" b="1" i="0" u="none" strike="noStrike" baseline="0" dirty="0">
                <a:latin typeface="DejaVuSans"/>
              </a:rPr>
              <a:t>:</a:t>
            </a:r>
          </a:p>
          <a:p>
            <a:pPr algn="l"/>
            <a:r>
              <a:rPr lang="en-US" sz="1800" b="0" i="0" u="none" strike="noStrike" baseline="0" dirty="0">
                <a:latin typeface="DejaVuSans"/>
              </a:rPr>
              <a:t>The company has some weaknesses and strengths based on the analysis. It is worth buying with some changes to be made:</a:t>
            </a:r>
          </a:p>
          <a:p>
            <a:pPr algn="l"/>
            <a:r>
              <a:rPr lang="en-US" sz="1800" b="0" i="0" u="none" strike="noStrike" baseline="0" dirty="0">
                <a:latin typeface="DejaVuSans"/>
              </a:rPr>
              <a:t>The handset types should be stocked depending on their number of users.</a:t>
            </a:r>
          </a:p>
          <a:p>
            <a:pPr algn="l"/>
            <a:r>
              <a:rPr lang="en-US" sz="1800" b="0" i="0" u="none" strike="noStrike" baseline="0" dirty="0">
                <a:latin typeface="OpenSymbol"/>
              </a:rPr>
              <a:t> </a:t>
            </a:r>
            <a:r>
              <a:rPr lang="en-US" sz="1800" b="0" i="0" u="none" strike="noStrike" baseline="0" dirty="0">
                <a:latin typeface="DejaVuSans"/>
              </a:rPr>
              <a:t>More gaming handsets should be introduced given that majority of traffic is as a result of games.</a:t>
            </a:r>
          </a:p>
          <a:p>
            <a:pPr algn="l"/>
            <a:r>
              <a:rPr lang="en-US" sz="1800" b="0" i="0" u="none" strike="noStrike" baseline="0" dirty="0">
                <a:latin typeface="OpenSymbol"/>
              </a:rPr>
              <a:t> </a:t>
            </a:r>
            <a:r>
              <a:rPr lang="en-US" sz="1800" b="0" i="0" u="none" strike="noStrike" baseline="0" dirty="0">
                <a:latin typeface="DejaVuSans"/>
              </a:rPr>
              <a:t>More features should be added to the existing gaming apps to increase sessions traffic.</a:t>
            </a:r>
          </a:p>
          <a:p>
            <a:pPr algn="l"/>
            <a:r>
              <a:rPr lang="en-US" sz="1800" b="0" i="0" u="none" strike="noStrike" baseline="0" dirty="0">
                <a:latin typeface="DejaVuSans"/>
              </a:rPr>
              <a:t>Handsets with a wide variety of applications should be introduced to in order to capture the attention of less engaged users.</a:t>
            </a:r>
          </a:p>
          <a:p>
            <a:pPr algn="l"/>
            <a:r>
              <a:rPr lang="en-US" sz="1800" b="0" i="0" u="none" strike="noStrike" baseline="0" dirty="0">
                <a:latin typeface="OpenSymbol"/>
              </a:rPr>
              <a:t> </a:t>
            </a:r>
            <a:r>
              <a:rPr lang="en-US" sz="1800" b="0" i="0" u="none" strike="noStrike" baseline="0" dirty="0">
                <a:latin typeface="DejaVuSans"/>
              </a:rPr>
              <a:t>Poor performing handsets based on RTT, TP and TCP values should be replaced by the excellent performers</a:t>
            </a:r>
            <a:endParaRPr lang="en-US" sz="1800" dirty="0">
              <a:latin typeface="DejaVu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0C75C-9503-4F8E-7F92-2C5C2A1705A4}"/>
              </a:ext>
            </a:extLst>
          </p:cNvPr>
          <p:cNvSpPr>
            <a:spLocks noGrp="1"/>
          </p:cNvSpPr>
          <p:nvPr>
            <p:ph type="title"/>
          </p:nvPr>
        </p:nvSpPr>
        <p:spPr>
          <a:xfrm>
            <a:off x="685347" y="1088572"/>
            <a:ext cx="7765321" cy="4963886"/>
          </a:xfrm>
        </p:spPr>
        <p:txBody>
          <a:bodyPr>
            <a:normAutofit/>
          </a:bodyPr>
          <a:lstStyle/>
          <a:p>
            <a:r>
              <a:rPr lang="en-IN" sz="8800" dirty="0"/>
              <a:t>Thank you</a:t>
            </a:r>
            <a:br>
              <a:rPr lang="en-IN" sz="8800" dirty="0"/>
            </a:br>
            <a:endParaRPr lang="en-IN" sz="8800" dirty="0"/>
          </a:p>
        </p:txBody>
      </p:sp>
    </p:spTree>
    <p:extLst>
      <p:ext uri="{BB962C8B-B14F-4D97-AF65-F5344CB8AC3E}">
        <p14:creationId xmlns:p14="http://schemas.microsoft.com/office/powerpoint/2010/main" val="3135815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u="sng" dirty="0"/>
              <a:t>USER OVERVIEW ANALYSIS</a:t>
            </a:r>
            <a:endParaRPr sz="4000" u="sng" dirty="0"/>
          </a:p>
        </p:txBody>
      </p:sp>
      <p:sp>
        <p:nvSpPr>
          <p:cNvPr id="3" name="Content Placeholder 2"/>
          <p:cNvSpPr>
            <a:spLocks noGrp="1"/>
          </p:cNvSpPr>
          <p:nvPr>
            <p:ph idx="1"/>
          </p:nvPr>
        </p:nvSpPr>
        <p:spPr/>
        <p:txBody>
          <a:bodyPr/>
          <a:lstStyle/>
          <a:p>
            <a:r>
              <a:rPr dirty="0"/>
              <a:t>The dataset contains information on </a:t>
            </a:r>
            <a:r>
              <a:rPr lang="en-IN" dirty="0" err="1"/>
              <a:t>telecome</a:t>
            </a:r>
            <a:r>
              <a:rPr lang="en-IN" dirty="0"/>
              <a:t> industry</a:t>
            </a:r>
            <a:r>
              <a:rPr dirty="0"/>
              <a:t> features</a:t>
            </a:r>
            <a:r>
              <a:rPr lang="en-IN" dirty="0"/>
              <a:t>.</a:t>
            </a:r>
          </a:p>
          <a:p>
            <a:pPr marL="0" indent="0">
              <a:buNone/>
            </a:pPr>
            <a:endParaRPr dirty="0"/>
          </a:p>
        </p:txBody>
      </p:sp>
      <p:pic>
        <p:nvPicPr>
          <p:cNvPr id="6" name="Picture 5">
            <a:extLst>
              <a:ext uri="{FF2B5EF4-FFF2-40B4-BE49-F238E27FC236}">
                <a16:creationId xmlns:a16="http://schemas.microsoft.com/office/drawing/2014/main" id="{4D405BD7-C757-1EFE-6764-A827F5B9DA58}"/>
              </a:ext>
            </a:extLst>
          </p:cNvPr>
          <p:cNvPicPr>
            <a:picLocks noChangeAspect="1"/>
          </p:cNvPicPr>
          <p:nvPr/>
        </p:nvPicPr>
        <p:blipFill>
          <a:blip r:embed="rId2"/>
          <a:stretch>
            <a:fillRect/>
          </a:stretch>
        </p:blipFill>
        <p:spPr>
          <a:xfrm>
            <a:off x="605380" y="2956035"/>
            <a:ext cx="7925253" cy="378222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4057" y="-2394858"/>
            <a:ext cx="4836611" cy="1567541"/>
          </a:xfrm>
        </p:spPr>
        <p:txBody>
          <a:bodyPr>
            <a:normAutofit/>
          </a:bodyPr>
          <a:lstStyle/>
          <a:p>
            <a:endParaRPr sz="4000" u="sng" dirty="0"/>
          </a:p>
        </p:txBody>
      </p:sp>
      <p:sp>
        <p:nvSpPr>
          <p:cNvPr id="3" name="Content Placeholder 2"/>
          <p:cNvSpPr>
            <a:spLocks noGrp="1"/>
          </p:cNvSpPr>
          <p:nvPr>
            <p:ph idx="1"/>
          </p:nvPr>
        </p:nvSpPr>
        <p:spPr>
          <a:xfrm>
            <a:off x="272143" y="598714"/>
            <a:ext cx="8567057" cy="5192486"/>
          </a:xfrm>
        </p:spPr>
        <p:txBody>
          <a:bodyPr>
            <a:normAutofit/>
          </a:bodyPr>
          <a:lstStyle/>
          <a:p>
            <a:r>
              <a:rPr lang="en-US" sz="1800" b="0" i="0" u="none" strike="noStrike" baseline="0" dirty="0">
                <a:latin typeface="DejaVuSans"/>
              </a:rPr>
              <a:t>The </a:t>
            </a:r>
            <a:r>
              <a:rPr lang="en-US" sz="1800" b="1" i="0" u="none" strike="noStrike" baseline="0" dirty="0">
                <a:latin typeface="DejaVuSans-Bold"/>
              </a:rPr>
              <a:t>figure 1.0 </a:t>
            </a:r>
            <a:r>
              <a:rPr lang="en-US" sz="1800" b="0" i="0" u="none" strike="noStrike" baseline="0" dirty="0">
                <a:latin typeface="DejaVuSans"/>
              </a:rPr>
              <a:t>in the previous slide </a:t>
            </a:r>
            <a:r>
              <a:rPr lang="en-US" sz="1800" b="0" i="0" u="none" strike="noStrike" baseline="0" dirty="0" err="1">
                <a:latin typeface="DejaVuSans"/>
              </a:rPr>
              <a:t>summarises</a:t>
            </a:r>
            <a:r>
              <a:rPr lang="en-US" sz="1800" b="0" i="0" u="none" strike="noStrike" baseline="0" dirty="0">
                <a:latin typeface="DejaVuSans"/>
              </a:rPr>
              <a:t> the statistics of the quantitative variables.</a:t>
            </a:r>
          </a:p>
          <a:p>
            <a:r>
              <a:rPr lang="en-US" sz="1800" b="0" i="0" u="none" strike="noStrike" baseline="0" dirty="0">
                <a:latin typeface="DejaVuSans"/>
              </a:rPr>
              <a:t>The </a:t>
            </a:r>
            <a:r>
              <a:rPr lang="en-US" sz="1800" b="1" i="0" u="none" strike="noStrike" baseline="0" dirty="0">
                <a:latin typeface="DejaVuSans-Bold"/>
              </a:rPr>
              <a:t>min </a:t>
            </a:r>
            <a:r>
              <a:rPr lang="en-US" sz="1800" b="0" i="0" u="none" strike="noStrike" baseline="0" dirty="0">
                <a:latin typeface="DejaVuSans"/>
              </a:rPr>
              <a:t>value is the smallest value while the </a:t>
            </a:r>
            <a:r>
              <a:rPr lang="en-US" sz="1800" b="1" i="0" u="none" strike="noStrike" baseline="0" dirty="0">
                <a:latin typeface="DejaVuSans-Bold"/>
              </a:rPr>
              <a:t>max </a:t>
            </a:r>
            <a:r>
              <a:rPr lang="en-US" sz="1800" b="0" i="0" u="none" strike="noStrike" baseline="0" dirty="0">
                <a:latin typeface="DejaVuSans"/>
              </a:rPr>
              <a:t>is the largest value in the variable’s </a:t>
            </a:r>
            <a:r>
              <a:rPr lang="en-IN" sz="1800" b="0" i="0" u="none" strike="noStrike" baseline="0" dirty="0">
                <a:latin typeface="DejaVuSans"/>
              </a:rPr>
              <a:t>observations.</a:t>
            </a:r>
          </a:p>
          <a:p>
            <a:pPr algn="l"/>
            <a:r>
              <a:rPr lang="en-US" sz="1800" b="1" i="0" u="none" strike="noStrike" baseline="0" dirty="0">
                <a:latin typeface="BitstreamVeraSans-Bold"/>
              </a:rPr>
              <a:t>50% </a:t>
            </a:r>
            <a:r>
              <a:rPr lang="en-US" sz="1800" b="0" i="0" u="none" strike="noStrike" baseline="0" dirty="0">
                <a:latin typeface="BitstreamVeraSans-Roman"/>
              </a:rPr>
              <a:t>is the middle element (median) when the data is arranged in order of magnitude while </a:t>
            </a:r>
            <a:r>
              <a:rPr lang="en-US" sz="1800" b="1" i="0" u="none" strike="noStrike" baseline="0" dirty="0">
                <a:latin typeface="BitstreamVeraSans-Bold"/>
              </a:rPr>
              <a:t>25% </a:t>
            </a:r>
            <a:r>
              <a:rPr lang="en-US" sz="1800" b="0" i="0" u="none" strike="noStrike" baseline="0" dirty="0">
                <a:latin typeface="BitstreamVeraSans-Roman"/>
              </a:rPr>
              <a:t>and </a:t>
            </a:r>
            <a:r>
              <a:rPr lang="en-US" sz="1800" b="1" i="0" u="none" strike="noStrike" baseline="0" dirty="0">
                <a:latin typeface="BitstreamVeraSans-Bold"/>
              </a:rPr>
              <a:t>75% </a:t>
            </a:r>
            <a:r>
              <a:rPr lang="en-US" sz="1800" b="0" i="0" u="none" strike="noStrike" baseline="0" dirty="0">
                <a:latin typeface="BitstreamVeraSans-Roman"/>
              </a:rPr>
              <a:t>are the </a:t>
            </a:r>
            <a:r>
              <a:rPr lang="en-US" sz="1800" b="0" i="0" u="none" strike="noStrike" baseline="0" dirty="0">
                <a:latin typeface="DejaVuSans"/>
              </a:rPr>
              <a:t>median values for the top and bottom halves of the data.</a:t>
            </a:r>
          </a:p>
          <a:p>
            <a:r>
              <a:rPr lang="en-US" sz="1800" b="1" i="0" u="none" strike="noStrike" baseline="0" dirty="0">
                <a:latin typeface="DejaVuSans-Bold"/>
              </a:rPr>
              <a:t>mean </a:t>
            </a:r>
            <a:r>
              <a:rPr lang="en-US" sz="1800" b="0" i="0" u="none" strike="noStrike" baseline="0" dirty="0">
                <a:latin typeface="DejaVuSans"/>
              </a:rPr>
              <a:t>value is the arithmetic mean which is the central value of a discrete set of </a:t>
            </a:r>
            <a:r>
              <a:rPr lang="en-IN" sz="1800" b="0" i="0" u="none" strike="noStrike" baseline="0" dirty="0">
                <a:latin typeface="DejaVuSans"/>
              </a:rPr>
              <a:t>numbers.</a:t>
            </a:r>
          </a:p>
          <a:p>
            <a:r>
              <a:rPr lang="en-US" sz="1800" b="1" i="0" u="none" strike="noStrike" baseline="0" dirty="0">
                <a:latin typeface="DejaVuSans-Bold"/>
              </a:rPr>
              <a:t>Std </a:t>
            </a:r>
            <a:r>
              <a:rPr lang="en-US" sz="1800" b="0" i="0" u="none" strike="noStrike" baseline="0" dirty="0">
                <a:latin typeface="DejaVuSans"/>
              </a:rPr>
              <a:t>is the dispersion of a dataset relative to its mean value.</a:t>
            </a:r>
            <a:endParaRPr lang="en-IN" sz="1800" dirty="0"/>
          </a:p>
          <a:p>
            <a:pPr algn="l"/>
            <a:r>
              <a:rPr lang="en-US" sz="1800" b="0" i="0" u="none" strike="noStrike" baseline="0" dirty="0">
                <a:latin typeface="DejaVuSans"/>
              </a:rPr>
              <a:t>The measures displayed vary across the features. This can be explained by the different units of measurement across some of them. For the variables where the unit of measurement is constant, for instance, the applications, the variation can be explained by different levels of usage by the users.</a:t>
            </a:r>
          </a:p>
          <a:p>
            <a:pPr algn="l"/>
            <a:endParaRPr lang="en-US" sz="1800" b="0" i="0" u="none" strike="noStrike" baseline="0" dirty="0">
              <a:latin typeface="DejaVuSan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8BA3C-B92E-E2A5-112A-20BDE77699FC}"/>
              </a:ext>
            </a:extLst>
          </p:cNvPr>
          <p:cNvSpPr>
            <a:spLocks noGrp="1"/>
          </p:cNvSpPr>
          <p:nvPr>
            <p:ph type="title"/>
          </p:nvPr>
        </p:nvSpPr>
        <p:spPr>
          <a:xfrm>
            <a:off x="687921" y="609600"/>
            <a:ext cx="2949178" cy="1698171"/>
          </a:xfrm>
        </p:spPr>
        <p:txBody>
          <a:bodyPr>
            <a:normAutofit fontScale="90000"/>
          </a:bodyPr>
          <a:lstStyle/>
          <a:p>
            <a:r>
              <a:rPr lang="en-IN" sz="3600" i="1" u="sng" dirty="0"/>
              <a:t>GRAPHICAL UNIVARIATE ANALYSIS</a:t>
            </a:r>
            <a:br>
              <a:rPr lang="en-IN" dirty="0"/>
            </a:br>
            <a:endParaRPr lang="en-IN" dirty="0"/>
          </a:p>
        </p:txBody>
      </p:sp>
      <p:pic>
        <p:nvPicPr>
          <p:cNvPr id="6" name="Content Placeholder 5">
            <a:extLst>
              <a:ext uri="{FF2B5EF4-FFF2-40B4-BE49-F238E27FC236}">
                <a16:creationId xmlns:a16="http://schemas.microsoft.com/office/drawing/2014/main" id="{F0E38426-3F0C-8454-DB77-B025518CCD11}"/>
              </a:ext>
            </a:extLst>
          </p:cNvPr>
          <p:cNvPicPr>
            <a:picLocks noGrp="1" noChangeAspect="1"/>
          </p:cNvPicPr>
          <p:nvPr>
            <p:ph idx="1"/>
          </p:nvPr>
        </p:nvPicPr>
        <p:blipFill>
          <a:blip r:embed="rId2"/>
          <a:stretch>
            <a:fillRect/>
          </a:stretch>
        </p:blipFill>
        <p:spPr>
          <a:xfrm>
            <a:off x="4241567" y="258226"/>
            <a:ext cx="4129547" cy="3170774"/>
          </a:xfrm>
        </p:spPr>
      </p:pic>
      <p:sp>
        <p:nvSpPr>
          <p:cNvPr id="4" name="Text Placeholder 3">
            <a:extLst>
              <a:ext uri="{FF2B5EF4-FFF2-40B4-BE49-F238E27FC236}">
                <a16:creationId xmlns:a16="http://schemas.microsoft.com/office/drawing/2014/main" id="{245DADD4-2CA4-5558-EBCE-DF0FCFDBEBEA}"/>
              </a:ext>
            </a:extLst>
          </p:cNvPr>
          <p:cNvSpPr>
            <a:spLocks noGrp="1"/>
          </p:cNvSpPr>
          <p:nvPr>
            <p:ph type="body" sz="half" idx="2"/>
          </p:nvPr>
        </p:nvSpPr>
        <p:spPr>
          <a:xfrm>
            <a:off x="141514" y="2079171"/>
            <a:ext cx="3929743" cy="4648200"/>
          </a:xfrm>
        </p:spPr>
        <p:txBody>
          <a:bodyPr>
            <a:normAutofit/>
          </a:bodyPr>
          <a:lstStyle/>
          <a:p>
            <a:pPr algn="l"/>
            <a:r>
              <a:rPr lang="en-US" sz="1800" b="1" i="0" u="none" strike="noStrike" baseline="0" dirty="0">
                <a:latin typeface="DejaVuSans"/>
              </a:rPr>
              <a:t>The UPPER  plot is somewhat symmetric and bell-shaped indicating Normally distributed unimodal data with a mean of 22628606 which matches the non-graphical </a:t>
            </a:r>
            <a:r>
              <a:rPr lang="en-IN" sz="1800" b="1" i="0" u="none" strike="noStrike" baseline="0" dirty="0">
                <a:latin typeface="DejaVuSans"/>
              </a:rPr>
              <a:t>analysis.</a:t>
            </a:r>
          </a:p>
          <a:p>
            <a:pPr algn="l"/>
            <a:endParaRPr lang="en-IN" sz="1800" b="1" i="0" u="none" strike="noStrike" baseline="0" dirty="0">
              <a:latin typeface="DejaVuSans"/>
            </a:endParaRPr>
          </a:p>
          <a:p>
            <a:pPr algn="l"/>
            <a:endParaRPr lang="en-IN" sz="1800" dirty="0">
              <a:latin typeface="DejaVuSans"/>
            </a:endParaRPr>
          </a:p>
          <a:p>
            <a:pPr algn="l"/>
            <a:r>
              <a:rPr lang="en-US" sz="1800" b="1" i="0" u="none" strike="noStrike" baseline="0" dirty="0">
                <a:latin typeface="DejaVuSans"/>
              </a:rPr>
              <a:t>A </a:t>
            </a:r>
            <a:r>
              <a:rPr lang="en-US" sz="1800" b="1" i="0" u="none" strike="noStrike" baseline="0" dirty="0" err="1">
                <a:latin typeface="DejaVuSans"/>
              </a:rPr>
              <a:t>qqplot</a:t>
            </a:r>
            <a:r>
              <a:rPr lang="en-US" sz="1800" b="1" i="0" u="none" strike="noStrike" baseline="0" dirty="0">
                <a:latin typeface="DejaVuSans"/>
              </a:rPr>
              <a:t> indicating heavily skewed right-tailed normal </a:t>
            </a:r>
            <a:r>
              <a:rPr lang="en-IN" sz="1800" b="1" i="0" u="none" strike="noStrike" baseline="0" dirty="0">
                <a:latin typeface="DejaVuSans"/>
              </a:rPr>
              <a:t>distribution.</a:t>
            </a:r>
          </a:p>
          <a:p>
            <a:pPr algn="l"/>
            <a:endParaRPr lang="en-IN" sz="1800" b="1" i="0" u="none" strike="noStrike" baseline="0" dirty="0">
              <a:latin typeface="DejaVuSans"/>
            </a:endParaRPr>
          </a:p>
          <a:p>
            <a:pPr algn="l"/>
            <a:endParaRPr lang="en-IN" dirty="0"/>
          </a:p>
        </p:txBody>
      </p:sp>
      <p:pic>
        <p:nvPicPr>
          <p:cNvPr id="8" name="Picture 7">
            <a:extLst>
              <a:ext uri="{FF2B5EF4-FFF2-40B4-BE49-F238E27FC236}">
                <a16:creationId xmlns:a16="http://schemas.microsoft.com/office/drawing/2014/main" id="{DE8773F0-EFD2-F8E0-D5F5-FA75AD8C55B4}"/>
              </a:ext>
            </a:extLst>
          </p:cNvPr>
          <p:cNvPicPr>
            <a:picLocks noChangeAspect="1"/>
          </p:cNvPicPr>
          <p:nvPr/>
        </p:nvPicPr>
        <p:blipFill>
          <a:blip r:embed="rId3"/>
          <a:stretch>
            <a:fillRect/>
          </a:stretch>
        </p:blipFill>
        <p:spPr>
          <a:xfrm>
            <a:off x="4241567" y="3657600"/>
            <a:ext cx="4129547" cy="2942174"/>
          </a:xfrm>
          <a:prstGeom prst="rect">
            <a:avLst/>
          </a:prstGeom>
        </p:spPr>
      </p:pic>
    </p:spTree>
    <p:extLst>
      <p:ext uri="{BB962C8B-B14F-4D97-AF65-F5344CB8AC3E}">
        <p14:creationId xmlns:p14="http://schemas.microsoft.com/office/powerpoint/2010/main" val="2973798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47" y="206830"/>
            <a:ext cx="7765321" cy="1143000"/>
          </a:xfrm>
        </p:spPr>
        <p:txBody>
          <a:bodyPr>
            <a:normAutofit/>
          </a:bodyPr>
          <a:lstStyle/>
          <a:p>
            <a:r>
              <a:rPr lang="en-IN" sz="4800" u="sng" dirty="0"/>
              <a:t>BIVARIATE</a:t>
            </a:r>
            <a:r>
              <a:rPr u="sng" dirty="0"/>
              <a:t> Analysis</a:t>
            </a:r>
          </a:p>
        </p:txBody>
      </p:sp>
      <p:sp>
        <p:nvSpPr>
          <p:cNvPr id="3" name="Content Placeholder 2"/>
          <p:cNvSpPr>
            <a:spLocks noGrp="1"/>
          </p:cNvSpPr>
          <p:nvPr>
            <p:ph idx="1"/>
          </p:nvPr>
        </p:nvSpPr>
        <p:spPr>
          <a:xfrm>
            <a:off x="685346" y="1197429"/>
            <a:ext cx="7765322" cy="4593771"/>
          </a:xfrm>
        </p:spPr>
        <p:txBody>
          <a:bodyPr/>
          <a:lstStyle/>
          <a:p>
            <a:r>
              <a:rPr lang="en-US" sz="1800" b="0" i="1" u="none" strike="noStrike" baseline="0" dirty="0">
                <a:latin typeface="DejaVuSans-Oblique"/>
              </a:rPr>
              <a:t>Correlation </a:t>
            </a:r>
            <a:r>
              <a:rPr lang="en-US" sz="1800" b="0" i="0" u="none" strike="noStrike" baseline="0" dirty="0">
                <a:latin typeface="DejaVuSans"/>
              </a:rPr>
              <a:t>is a measure of the strength of a linear relationship between two quantitative variable.</a:t>
            </a:r>
          </a:p>
          <a:p>
            <a:r>
              <a:rPr lang="en-US" sz="1800" dirty="0">
                <a:latin typeface="DejaVuSans"/>
              </a:rPr>
              <a:t>Here, </a:t>
            </a:r>
            <a:r>
              <a:rPr lang="en-US" sz="1800" b="0" i="0" u="none" strike="noStrike" baseline="0" dirty="0">
                <a:latin typeface="BitstreamVeraSans-Roman"/>
              </a:rPr>
              <a:t>No correlation between </a:t>
            </a:r>
            <a:r>
              <a:rPr lang="en-US" sz="1800" b="0" i="0" u="none" strike="noStrike" baseline="0" dirty="0" err="1">
                <a:latin typeface="BitstreamVeraSans-Roman"/>
              </a:rPr>
              <a:t>netflix</a:t>
            </a:r>
            <a:r>
              <a:rPr lang="en-US" sz="1800" b="0" i="0" u="none" strike="noStrike" baseline="0" dirty="0">
                <a:latin typeface="BitstreamVeraSans-Roman"/>
              </a:rPr>
              <a:t> and total bytes.</a:t>
            </a:r>
            <a:endParaRPr lang="en-US" sz="1800" dirty="0">
              <a:latin typeface="DejaVuSans"/>
            </a:endParaRPr>
          </a:p>
          <a:p>
            <a:pPr algn="l"/>
            <a:r>
              <a:rPr lang="en-US" sz="1800" b="0" i="0" u="none" strike="noStrike" baseline="0" dirty="0">
                <a:latin typeface="DejaVuSans"/>
              </a:rPr>
              <a:t>Positive correlation between gaming and total bytes. Could be as a result of high volume of gaming data compared to other apps.</a:t>
            </a:r>
          </a:p>
          <a:p>
            <a:endParaRPr dirty="0"/>
          </a:p>
        </p:txBody>
      </p:sp>
      <p:pic>
        <p:nvPicPr>
          <p:cNvPr id="6" name="Picture 5">
            <a:extLst>
              <a:ext uri="{FF2B5EF4-FFF2-40B4-BE49-F238E27FC236}">
                <a16:creationId xmlns:a16="http://schemas.microsoft.com/office/drawing/2014/main" id="{2D19F220-09DC-95FC-8939-53CC08C289AB}"/>
              </a:ext>
            </a:extLst>
          </p:cNvPr>
          <p:cNvPicPr>
            <a:picLocks noChangeAspect="1"/>
          </p:cNvPicPr>
          <p:nvPr/>
        </p:nvPicPr>
        <p:blipFill>
          <a:blip r:embed="rId2"/>
          <a:stretch>
            <a:fillRect/>
          </a:stretch>
        </p:blipFill>
        <p:spPr>
          <a:xfrm>
            <a:off x="442040" y="3254829"/>
            <a:ext cx="3966674" cy="2993570"/>
          </a:xfrm>
          <a:prstGeom prst="rect">
            <a:avLst/>
          </a:prstGeom>
        </p:spPr>
      </p:pic>
      <p:pic>
        <p:nvPicPr>
          <p:cNvPr id="9" name="Picture 8">
            <a:extLst>
              <a:ext uri="{FF2B5EF4-FFF2-40B4-BE49-F238E27FC236}">
                <a16:creationId xmlns:a16="http://schemas.microsoft.com/office/drawing/2014/main" id="{81CBEBCF-B9D1-3390-FFEB-955D3A8F5219}"/>
              </a:ext>
            </a:extLst>
          </p:cNvPr>
          <p:cNvPicPr>
            <a:picLocks noChangeAspect="1"/>
          </p:cNvPicPr>
          <p:nvPr/>
        </p:nvPicPr>
        <p:blipFill>
          <a:blip r:embed="rId3"/>
          <a:stretch>
            <a:fillRect/>
          </a:stretch>
        </p:blipFill>
        <p:spPr>
          <a:xfrm>
            <a:off x="4909458" y="3254829"/>
            <a:ext cx="3792254" cy="299357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EEA22-A557-A24A-185A-EF64A133C2FD}"/>
              </a:ext>
            </a:extLst>
          </p:cNvPr>
          <p:cNvSpPr>
            <a:spLocks noGrp="1"/>
          </p:cNvSpPr>
          <p:nvPr>
            <p:ph type="title"/>
          </p:nvPr>
        </p:nvSpPr>
        <p:spPr>
          <a:xfrm>
            <a:off x="687921" y="609600"/>
            <a:ext cx="4167603" cy="1491343"/>
          </a:xfrm>
        </p:spPr>
        <p:txBody>
          <a:bodyPr>
            <a:normAutofit/>
          </a:bodyPr>
          <a:lstStyle/>
          <a:p>
            <a:r>
              <a:rPr lang="en-US" sz="2000" i="0" u="none" strike="noStrike" baseline="0" dirty="0">
                <a:latin typeface="DejaVuSans"/>
              </a:rPr>
              <a:t>The heatmap below shows that the applications have no </a:t>
            </a:r>
            <a:r>
              <a:rPr lang="en-US" sz="2000" i="0" u="none" strike="noStrike" baseline="0" dirty="0">
                <a:latin typeface="DejaVuSans-Bold"/>
              </a:rPr>
              <a:t>correlation </a:t>
            </a:r>
            <a:r>
              <a:rPr lang="en-US" sz="2000" i="0" u="none" strike="noStrike" baseline="0" dirty="0">
                <a:latin typeface="DejaVuSans"/>
              </a:rPr>
              <a:t>(linear relationship) with each other.</a:t>
            </a:r>
            <a:endParaRPr lang="en-IN" sz="3600" dirty="0"/>
          </a:p>
        </p:txBody>
      </p:sp>
      <p:sp>
        <p:nvSpPr>
          <p:cNvPr id="3" name="Picture Placeholder 2">
            <a:extLst>
              <a:ext uri="{FF2B5EF4-FFF2-40B4-BE49-F238E27FC236}">
                <a16:creationId xmlns:a16="http://schemas.microsoft.com/office/drawing/2014/main" id="{E8DF4C16-00F9-ECE3-5F6F-FBCF6AB4297D}"/>
              </a:ext>
            </a:extLst>
          </p:cNvPr>
          <p:cNvSpPr>
            <a:spLocks noGrp="1"/>
          </p:cNvSpPr>
          <p:nvPr>
            <p:ph type="pic" idx="1"/>
          </p:nvPr>
        </p:nvSpPr>
        <p:spPr/>
      </p:sp>
      <p:sp>
        <p:nvSpPr>
          <p:cNvPr id="4" name="Text Placeholder 3">
            <a:extLst>
              <a:ext uri="{FF2B5EF4-FFF2-40B4-BE49-F238E27FC236}">
                <a16:creationId xmlns:a16="http://schemas.microsoft.com/office/drawing/2014/main" id="{2763833A-9C7E-C0AA-A264-4514D3873522}"/>
              </a:ext>
            </a:extLst>
          </p:cNvPr>
          <p:cNvSpPr>
            <a:spLocks noGrp="1"/>
          </p:cNvSpPr>
          <p:nvPr>
            <p:ph type="body" sz="half" idx="2"/>
          </p:nvPr>
        </p:nvSpPr>
        <p:spPr>
          <a:xfrm>
            <a:off x="685346" y="3657600"/>
            <a:ext cx="4171242" cy="2133600"/>
          </a:xfrm>
        </p:spPr>
        <p:txBody>
          <a:bodyPr>
            <a:normAutofit/>
          </a:bodyPr>
          <a:lstStyle/>
          <a:p>
            <a:pPr algn="l"/>
            <a:r>
              <a:rPr lang="en-US" sz="2000" b="1" i="0" u="none" strike="noStrike" baseline="0" dirty="0">
                <a:latin typeface="DejaVuSans"/>
              </a:rPr>
              <a:t>The plot below shows total data per </a:t>
            </a:r>
            <a:r>
              <a:rPr lang="en-US" sz="2000" b="1" i="0" u="none" strike="noStrike" baseline="0" dirty="0">
                <a:latin typeface="DejaVuSans-Bold"/>
              </a:rPr>
              <a:t>decile </a:t>
            </a:r>
            <a:r>
              <a:rPr lang="en-US" sz="2000" b="1" i="0" u="none" strike="noStrike" baseline="0" dirty="0">
                <a:latin typeface="DejaVuSans"/>
              </a:rPr>
              <a:t>class. The classes are generated based on the total sessions duration.</a:t>
            </a:r>
          </a:p>
        </p:txBody>
      </p:sp>
      <p:pic>
        <p:nvPicPr>
          <p:cNvPr id="6" name="Picture 5">
            <a:extLst>
              <a:ext uri="{FF2B5EF4-FFF2-40B4-BE49-F238E27FC236}">
                <a16:creationId xmlns:a16="http://schemas.microsoft.com/office/drawing/2014/main" id="{BF940536-287D-14BA-9CFE-654D89AD848E}"/>
              </a:ext>
            </a:extLst>
          </p:cNvPr>
          <p:cNvPicPr>
            <a:picLocks noChangeAspect="1"/>
          </p:cNvPicPr>
          <p:nvPr/>
        </p:nvPicPr>
        <p:blipFill>
          <a:blip r:embed="rId2"/>
          <a:stretch>
            <a:fillRect/>
          </a:stretch>
        </p:blipFill>
        <p:spPr>
          <a:xfrm>
            <a:off x="5068340" y="609600"/>
            <a:ext cx="3300654" cy="2888073"/>
          </a:xfrm>
          <a:prstGeom prst="rect">
            <a:avLst/>
          </a:prstGeom>
        </p:spPr>
      </p:pic>
      <p:pic>
        <p:nvPicPr>
          <p:cNvPr id="8" name="Picture 7">
            <a:extLst>
              <a:ext uri="{FF2B5EF4-FFF2-40B4-BE49-F238E27FC236}">
                <a16:creationId xmlns:a16="http://schemas.microsoft.com/office/drawing/2014/main" id="{2CE1F877-47F8-2FE1-949F-DA8FA50E6F0F}"/>
              </a:ext>
            </a:extLst>
          </p:cNvPr>
          <p:cNvPicPr>
            <a:picLocks noChangeAspect="1"/>
          </p:cNvPicPr>
          <p:nvPr/>
        </p:nvPicPr>
        <p:blipFill>
          <a:blip r:embed="rId3"/>
          <a:stretch>
            <a:fillRect/>
          </a:stretch>
        </p:blipFill>
        <p:spPr>
          <a:xfrm>
            <a:off x="5068340" y="3497673"/>
            <a:ext cx="3300654" cy="2888072"/>
          </a:xfrm>
          <a:prstGeom prst="rect">
            <a:avLst/>
          </a:prstGeom>
        </p:spPr>
      </p:pic>
    </p:spTree>
    <p:extLst>
      <p:ext uri="{BB962C8B-B14F-4D97-AF65-F5344CB8AC3E}">
        <p14:creationId xmlns:p14="http://schemas.microsoft.com/office/powerpoint/2010/main" val="1795926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400" u="sng" dirty="0"/>
              <a:t>USER ENGAGEMENT</a:t>
            </a:r>
            <a:r>
              <a:rPr u="sng" dirty="0"/>
              <a:t> Analysis</a:t>
            </a:r>
          </a:p>
        </p:txBody>
      </p:sp>
      <p:sp>
        <p:nvSpPr>
          <p:cNvPr id="3" name="Content Placeholder 2"/>
          <p:cNvSpPr>
            <a:spLocks noGrp="1"/>
          </p:cNvSpPr>
          <p:nvPr>
            <p:ph idx="1"/>
          </p:nvPr>
        </p:nvSpPr>
        <p:spPr>
          <a:xfrm>
            <a:off x="260803" y="2096064"/>
            <a:ext cx="7765322" cy="3695136"/>
          </a:xfrm>
        </p:spPr>
        <p:txBody>
          <a:bodyPr/>
          <a:lstStyle/>
          <a:p>
            <a:pPr marL="0" indent="0">
              <a:buNone/>
            </a:pPr>
            <a:r>
              <a:rPr lang="en-IN" dirty="0"/>
              <a:t>     These are Cluster1, Cluster2, Cluster3 respectively.</a:t>
            </a:r>
          </a:p>
          <a:p>
            <a:pPr algn="l"/>
            <a:r>
              <a:rPr lang="en-IN" dirty="0"/>
              <a:t>  </a:t>
            </a:r>
            <a:r>
              <a:rPr lang="en-US" sz="1800" b="1" i="0" u="none" strike="noStrike" baseline="0" dirty="0">
                <a:latin typeface="DejaVuSans-Bold"/>
              </a:rPr>
              <a:t>A summary of clusters generated from performing a </a:t>
            </a:r>
            <a:r>
              <a:rPr lang="en-US" sz="1800" b="1" i="0" u="none" strike="noStrike" baseline="0" dirty="0" err="1">
                <a:latin typeface="DejaVuSans-Bold"/>
              </a:rPr>
              <a:t>KMeans</a:t>
            </a:r>
            <a:r>
              <a:rPr lang="en-US" sz="1800" b="1" i="0" u="none" strike="noStrike" baseline="0" dirty="0">
                <a:latin typeface="DejaVuSans-Bold"/>
              </a:rPr>
              <a:t> analysis on the users based on the </a:t>
            </a:r>
            <a:r>
              <a:rPr lang="en-IN" sz="1800" b="1" i="0" u="none" strike="noStrike" baseline="0" dirty="0">
                <a:latin typeface="DejaVuSans-Bold"/>
              </a:rPr>
              <a:t>sessions count, sessions duration and sessions traffic.</a:t>
            </a:r>
            <a:endParaRPr lang="en-IN" dirty="0"/>
          </a:p>
          <a:p>
            <a:pPr marL="0" indent="0">
              <a:buNone/>
            </a:pPr>
            <a:endParaRPr dirty="0"/>
          </a:p>
        </p:txBody>
      </p:sp>
      <p:pic>
        <p:nvPicPr>
          <p:cNvPr id="13" name="Picture 12">
            <a:extLst>
              <a:ext uri="{FF2B5EF4-FFF2-40B4-BE49-F238E27FC236}">
                <a16:creationId xmlns:a16="http://schemas.microsoft.com/office/drawing/2014/main" id="{89FDABEA-40BF-3A4A-267E-624E0A5B898B}"/>
              </a:ext>
            </a:extLst>
          </p:cNvPr>
          <p:cNvPicPr>
            <a:picLocks noChangeAspect="1"/>
          </p:cNvPicPr>
          <p:nvPr/>
        </p:nvPicPr>
        <p:blipFill>
          <a:blip r:embed="rId2"/>
          <a:stretch>
            <a:fillRect/>
          </a:stretch>
        </p:blipFill>
        <p:spPr>
          <a:xfrm>
            <a:off x="359230" y="4136571"/>
            <a:ext cx="2951130" cy="2231572"/>
          </a:xfrm>
          <a:prstGeom prst="rect">
            <a:avLst/>
          </a:prstGeom>
        </p:spPr>
      </p:pic>
      <p:pic>
        <p:nvPicPr>
          <p:cNvPr id="15" name="Picture 14">
            <a:extLst>
              <a:ext uri="{FF2B5EF4-FFF2-40B4-BE49-F238E27FC236}">
                <a16:creationId xmlns:a16="http://schemas.microsoft.com/office/drawing/2014/main" id="{2C328347-5C61-E842-BCA0-16463E529BF5}"/>
              </a:ext>
            </a:extLst>
          </p:cNvPr>
          <p:cNvPicPr>
            <a:picLocks noChangeAspect="1"/>
          </p:cNvPicPr>
          <p:nvPr/>
        </p:nvPicPr>
        <p:blipFill>
          <a:blip r:embed="rId3"/>
          <a:stretch>
            <a:fillRect/>
          </a:stretch>
        </p:blipFill>
        <p:spPr>
          <a:xfrm>
            <a:off x="3603819" y="4136571"/>
            <a:ext cx="2500132" cy="2231571"/>
          </a:xfrm>
          <a:prstGeom prst="rect">
            <a:avLst/>
          </a:prstGeom>
        </p:spPr>
      </p:pic>
      <p:pic>
        <p:nvPicPr>
          <p:cNvPr id="17" name="Picture 16">
            <a:extLst>
              <a:ext uri="{FF2B5EF4-FFF2-40B4-BE49-F238E27FC236}">
                <a16:creationId xmlns:a16="http://schemas.microsoft.com/office/drawing/2014/main" id="{9F876F3A-36B3-704C-D5D6-B17C414ABA9F}"/>
              </a:ext>
            </a:extLst>
          </p:cNvPr>
          <p:cNvPicPr>
            <a:picLocks noChangeAspect="1"/>
          </p:cNvPicPr>
          <p:nvPr/>
        </p:nvPicPr>
        <p:blipFill>
          <a:blip r:embed="rId4"/>
          <a:stretch>
            <a:fillRect/>
          </a:stretch>
        </p:blipFill>
        <p:spPr>
          <a:xfrm>
            <a:off x="6261489" y="4136571"/>
            <a:ext cx="2523281" cy="223157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47" y="239487"/>
            <a:ext cx="7765321" cy="1219199"/>
          </a:xfrm>
        </p:spPr>
        <p:txBody>
          <a:bodyPr>
            <a:normAutofit/>
          </a:bodyPr>
          <a:lstStyle/>
          <a:p>
            <a:r>
              <a:rPr lang="en-IN" sz="3600" u="sng" dirty="0"/>
              <a:t>USER ENGAGEMENT Analysis</a:t>
            </a:r>
            <a:endParaRPr sz="3600" u="sng" dirty="0"/>
          </a:p>
        </p:txBody>
      </p:sp>
      <p:sp>
        <p:nvSpPr>
          <p:cNvPr id="3" name="Content Placeholder 2"/>
          <p:cNvSpPr>
            <a:spLocks noGrp="1"/>
          </p:cNvSpPr>
          <p:nvPr>
            <p:ph idx="1"/>
          </p:nvPr>
        </p:nvSpPr>
        <p:spPr>
          <a:xfrm>
            <a:off x="402771" y="1349829"/>
            <a:ext cx="8490858" cy="5116285"/>
          </a:xfrm>
        </p:spPr>
        <p:txBody>
          <a:bodyPr>
            <a:normAutofit/>
          </a:bodyPr>
          <a:lstStyle/>
          <a:p>
            <a:pPr algn="l"/>
            <a:r>
              <a:rPr lang="en-US" sz="1800" b="1" i="0" u="none" strike="noStrike" baseline="0" dirty="0">
                <a:latin typeface="DejaVuSans-Bold"/>
              </a:rPr>
              <a:t>Session frequency: </a:t>
            </a:r>
            <a:r>
              <a:rPr lang="en-US" sz="1800" b="0" i="0" u="none" strike="noStrike" baseline="0" dirty="0">
                <a:latin typeface="DejaVuSans"/>
              </a:rPr>
              <a:t>The minimum values are the same across the clusters since 1 is the least possible value of session frequency. The maximum values vary with the highest session frequency falling under cluster 2. The average values also vary depending on the </a:t>
            </a:r>
            <a:r>
              <a:rPr lang="en-US" sz="1800" b="0" i="0" u="none" strike="noStrike" baseline="0" dirty="0" err="1">
                <a:latin typeface="DejaVuSans"/>
              </a:rPr>
              <a:t>the</a:t>
            </a:r>
            <a:r>
              <a:rPr lang="en-US" sz="1800" b="0" i="0" u="none" strike="noStrike" baseline="0" dirty="0">
                <a:latin typeface="DejaVuSans"/>
              </a:rPr>
              <a:t> values of the sessions-frequency under each cluster</a:t>
            </a:r>
          </a:p>
          <a:p>
            <a:pPr algn="l"/>
            <a:r>
              <a:rPr lang="en-US" sz="1800" b="1" i="0" u="none" strike="noStrike" baseline="0" dirty="0">
                <a:latin typeface="DejaVuSans-Bold"/>
              </a:rPr>
              <a:t>Sessions Duration: </a:t>
            </a:r>
            <a:r>
              <a:rPr lang="en-US" sz="1800" b="0" i="0" u="none" strike="noStrike" baseline="0" dirty="0">
                <a:latin typeface="DejaVuSans"/>
              </a:rPr>
              <a:t>The minimum values have a slight variation across the clusters. The maximum values’ variation is a bit wider, with the highest value falling under cluster 2. This could be due to the presence of the highest session-frequency in the cluster assuming correlation between sessions frequency and duration. The same explanation extends to the mean values.</a:t>
            </a:r>
          </a:p>
          <a:p>
            <a:pPr algn="l"/>
            <a:r>
              <a:rPr lang="en-US" sz="1800" b="1" i="0" u="none" strike="noStrike" baseline="0" dirty="0">
                <a:latin typeface="DejaVuSans-Bold"/>
              </a:rPr>
              <a:t>Sessions Traffic</a:t>
            </a:r>
            <a:r>
              <a:rPr lang="en-US" sz="1800" b="0" i="0" u="none" strike="noStrike" baseline="0" dirty="0">
                <a:latin typeface="DejaVuSans"/>
              </a:rPr>
              <a:t>: The </a:t>
            </a:r>
            <a:r>
              <a:rPr lang="en-US" sz="1800" b="0" i="0" u="none" strike="noStrike" baseline="0" dirty="0" err="1">
                <a:latin typeface="DejaVuSans"/>
              </a:rPr>
              <a:t>behaviour</a:t>
            </a:r>
            <a:r>
              <a:rPr lang="en-US" sz="1800" b="0" i="0" u="none" strike="noStrike" baseline="0" dirty="0">
                <a:latin typeface="DejaVuSans"/>
              </a:rPr>
              <a:t> observed in the sessions duration is replicated in sessions traffic too. The explanation stands: the values in cluster 2 are </a:t>
            </a:r>
            <a:r>
              <a:rPr lang="en-US" sz="1800" b="0" i="0" u="none" strike="noStrike" baseline="0" dirty="0" err="1">
                <a:latin typeface="DejaVuSans"/>
              </a:rPr>
              <a:t>overally</a:t>
            </a:r>
            <a:r>
              <a:rPr lang="en-US" sz="1800" b="0" i="0" u="none" strike="noStrike" baseline="0" dirty="0">
                <a:latin typeface="DejaVuSans"/>
              </a:rPr>
              <a:t> higher than those in 1 and 3 due to the presence of the highest session-frequency value in the cluster assuming a correlation between sessions frequency and sessions traffic.</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2DF67-F0B4-21B5-7EB8-5EC83CB09659}"/>
              </a:ext>
            </a:extLst>
          </p:cNvPr>
          <p:cNvSpPr>
            <a:spLocks noGrp="1"/>
          </p:cNvSpPr>
          <p:nvPr>
            <p:ph type="title"/>
          </p:nvPr>
        </p:nvSpPr>
        <p:spPr>
          <a:xfrm>
            <a:off x="685347" y="163287"/>
            <a:ext cx="7765321" cy="1175656"/>
          </a:xfrm>
        </p:spPr>
        <p:txBody>
          <a:bodyPr>
            <a:normAutofit fontScale="90000"/>
          </a:bodyPr>
          <a:lstStyle/>
          <a:p>
            <a:r>
              <a:rPr lang="en-IN" sz="4000" u="sng" dirty="0"/>
              <a:t>USER EXPERIENCE ANALYSIS</a:t>
            </a:r>
            <a:endParaRPr lang="en-IN" sz="4000" dirty="0"/>
          </a:p>
        </p:txBody>
      </p:sp>
      <p:sp>
        <p:nvSpPr>
          <p:cNvPr id="3" name="Content Placeholder 2">
            <a:extLst>
              <a:ext uri="{FF2B5EF4-FFF2-40B4-BE49-F238E27FC236}">
                <a16:creationId xmlns:a16="http://schemas.microsoft.com/office/drawing/2014/main" id="{5760DE01-D909-12BE-E957-90E5CE1BBB10}"/>
              </a:ext>
            </a:extLst>
          </p:cNvPr>
          <p:cNvSpPr>
            <a:spLocks noGrp="1"/>
          </p:cNvSpPr>
          <p:nvPr>
            <p:ph idx="1"/>
          </p:nvPr>
        </p:nvSpPr>
        <p:spPr>
          <a:xfrm>
            <a:off x="413657" y="1251857"/>
            <a:ext cx="8469086" cy="5225143"/>
          </a:xfrm>
        </p:spPr>
        <p:txBody>
          <a:bodyPr>
            <a:normAutofit fontScale="92500"/>
          </a:bodyPr>
          <a:lstStyle/>
          <a:p>
            <a:r>
              <a:rPr lang="en-US" sz="2400" b="1" i="0" u="none" strike="noStrike" baseline="0" dirty="0">
                <a:latin typeface="DejaVuSans-Bold"/>
              </a:rPr>
              <a:t>10 of the top, bottom and most frequent </a:t>
            </a:r>
            <a:r>
              <a:rPr lang="en-US" sz="2400" b="1" i="0" u="none" strike="noStrike" baseline="0" dirty="0" err="1">
                <a:latin typeface="DejaVuSans-Bold"/>
              </a:rPr>
              <a:t>tcp</a:t>
            </a:r>
            <a:r>
              <a:rPr lang="en-US" sz="2400" b="1" i="0" u="none" strike="noStrike" baseline="0" dirty="0">
                <a:latin typeface="DejaVuSans-Bold"/>
              </a:rPr>
              <a:t>, </a:t>
            </a:r>
            <a:r>
              <a:rPr lang="en-US" sz="2400" b="1" i="0" u="none" strike="noStrike" baseline="0" dirty="0" err="1">
                <a:latin typeface="DejaVuSans-Bold"/>
              </a:rPr>
              <a:t>rtt</a:t>
            </a:r>
            <a:r>
              <a:rPr lang="en-US" sz="2400" b="1" i="0" u="none" strike="noStrike" baseline="0" dirty="0">
                <a:latin typeface="DejaVuSans-Bold"/>
              </a:rPr>
              <a:t> and </a:t>
            </a:r>
            <a:r>
              <a:rPr lang="en-US" sz="2400" b="1" i="0" u="none" strike="noStrike" baseline="0" dirty="0" err="1">
                <a:latin typeface="DejaVuSans-Bold"/>
              </a:rPr>
              <a:t>tp</a:t>
            </a:r>
            <a:r>
              <a:rPr lang="en-US" sz="2400" b="1" i="0" u="none" strike="noStrike" baseline="0" dirty="0">
                <a:latin typeface="DejaVuSans-Bold"/>
              </a:rPr>
              <a:t> values in the dataset.</a:t>
            </a:r>
          </a:p>
          <a:p>
            <a:pPr algn="l"/>
            <a:r>
              <a:rPr lang="en-US" b="0" i="0" u="none" strike="noStrike" baseline="0" dirty="0">
                <a:latin typeface="DejaVuSans"/>
              </a:rPr>
              <a:t>There’s a variation in the top, bottom and frequent values across the 3 features.</a:t>
            </a:r>
          </a:p>
          <a:p>
            <a:pPr algn="l"/>
            <a:r>
              <a:rPr lang="en-US" b="0" i="0" u="none" strike="noStrike" baseline="0" dirty="0">
                <a:latin typeface="OpenSymbol"/>
              </a:rPr>
              <a:t> </a:t>
            </a:r>
            <a:r>
              <a:rPr lang="en-US" b="0" i="0" u="none" strike="noStrike" baseline="0" dirty="0">
                <a:latin typeface="DejaVuSans"/>
              </a:rPr>
              <a:t>The variation is due to different units of measurement and the different aspects each feature represents.</a:t>
            </a:r>
          </a:p>
          <a:p>
            <a:pPr algn="l"/>
            <a:r>
              <a:rPr lang="en-US" b="0" i="0" u="none" strike="noStrike" baseline="0" dirty="0">
                <a:latin typeface="DejaVuSans"/>
              </a:rPr>
              <a:t>The most frequent values in </a:t>
            </a:r>
            <a:r>
              <a:rPr lang="en-US" b="1" i="0" u="none" strike="noStrike" baseline="0" dirty="0">
                <a:latin typeface="DejaVuSans-Bold"/>
              </a:rPr>
              <a:t>RTT </a:t>
            </a:r>
            <a:r>
              <a:rPr lang="en-US" b="0" i="0" u="none" strike="noStrike" baseline="0" dirty="0">
                <a:latin typeface="DejaVuSans"/>
              </a:rPr>
              <a:t>and </a:t>
            </a:r>
            <a:r>
              <a:rPr lang="en-US" b="1" i="0" u="none" strike="noStrike" baseline="0" dirty="0">
                <a:latin typeface="DejaVuSans-Bold"/>
              </a:rPr>
              <a:t>TP </a:t>
            </a:r>
            <a:r>
              <a:rPr lang="en-US" b="0" i="0" u="none" strike="noStrike" baseline="0" dirty="0">
                <a:latin typeface="DejaVuSans"/>
              </a:rPr>
              <a:t>are </a:t>
            </a:r>
            <a:r>
              <a:rPr lang="en-US" b="0" i="0" u="none" strike="noStrike" baseline="0" dirty="0" err="1">
                <a:latin typeface="DejaVuSans"/>
              </a:rPr>
              <a:t>genarally</a:t>
            </a:r>
            <a:r>
              <a:rPr lang="en-US" b="0" i="0" u="none" strike="noStrike" baseline="0" dirty="0">
                <a:latin typeface="DejaVuSans"/>
              </a:rPr>
              <a:t> low values unlike frequent </a:t>
            </a:r>
            <a:r>
              <a:rPr lang="en-US" b="1" i="0" u="none" strike="noStrike" baseline="0" dirty="0">
                <a:latin typeface="DejaVuSans-Bold"/>
              </a:rPr>
              <a:t>TCP </a:t>
            </a:r>
            <a:r>
              <a:rPr lang="en-US" b="0" i="0" u="none" strike="noStrike" baseline="0" dirty="0">
                <a:latin typeface="DejaVuSans"/>
              </a:rPr>
              <a:t>values.</a:t>
            </a:r>
          </a:p>
          <a:p>
            <a:pPr algn="l"/>
            <a:r>
              <a:rPr lang="en-US" b="0" i="0" u="none" strike="noStrike" baseline="0" dirty="0">
                <a:latin typeface="DejaVuSans"/>
              </a:rPr>
              <a:t>The gap between the top and bottom values across the 3 features is extremely large.</a:t>
            </a:r>
          </a:p>
          <a:p>
            <a:pPr algn="l"/>
            <a:r>
              <a:rPr lang="en-US" b="1" i="0" u="none" strike="noStrike" baseline="0" dirty="0" err="1">
                <a:latin typeface="DejaVuSans-Bold"/>
              </a:rPr>
              <a:t>Throuput</a:t>
            </a:r>
            <a:r>
              <a:rPr lang="en-US" b="1" i="0" u="none" strike="noStrike" baseline="0" dirty="0">
                <a:latin typeface="DejaVuSans-Bold"/>
              </a:rPr>
              <a:t> distribution: </a:t>
            </a:r>
            <a:r>
              <a:rPr lang="en-US" b="0" i="0" u="none" strike="noStrike" baseline="0" dirty="0">
                <a:latin typeface="DejaVuSans"/>
              </a:rPr>
              <a:t>The variable is right-skewed unimodal normally distributed with a mean of 12400 and standard deviation of 14661.</a:t>
            </a:r>
          </a:p>
          <a:p>
            <a:pPr algn="l"/>
            <a:r>
              <a:rPr lang="en-IN" b="1" i="0" u="none" strike="noStrike" baseline="0" dirty="0">
                <a:latin typeface="DejaVuSans-Bold"/>
              </a:rPr>
              <a:t>Average TCP retransmission per handset type.</a:t>
            </a:r>
            <a:endParaRPr lang="en-IN" sz="3200" dirty="0"/>
          </a:p>
        </p:txBody>
      </p:sp>
    </p:spTree>
    <p:extLst>
      <p:ext uri="{BB962C8B-B14F-4D97-AF65-F5344CB8AC3E}">
        <p14:creationId xmlns:p14="http://schemas.microsoft.com/office/powerpoint/2010/main" val="28096653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111</TotalTime>
  <Words>974</Words>
  <Application>Microsoft Office PowerPoint</Application>
  <PresentationFormat>On-screen Show (4:3)</PresentationFormat>
  <Paragraphs>54</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BitstreamVeraSans-Bold</vt:lpstr>
      <vt:lpstr>BitstreamVeraSans-Roman</vt:lpstr>
      <vt:lpstr>Bookman Old Style</vt:lpstr>
      <vt:lpstr>DejaVuSans</vt:lpstr>
      <vt:lpstr>DejaVuSans-Bold</vt:lpstr>
      <vt:lpstr>DejaVuSans-Oblique</vt:lpstr>
      <vt:lpstr>OpenSymbol</vt:lpstr>
      <vt:lpstr>Rockwell</vt:lpstr>
      <vt:lpstr>Damask</vt:lpstr>
      <vt:lpstr>Project – 5    USER ANALYTICS IN THE COMMUNICATION INDUSTRY </vt:lpstr>
      <vt:lpstr>USER OVERVIEW ANALYSIS</vt:lpstr>
      <vt:lpstr>PowerPoint Presentation</vt:lpstr>
      <vt:lpstr>GRAPHICAL UNIVARIATE ANALYSIS </vt:lpstr>
      <vt:lpstr>BIVARIATE Analysis</vt:lpstr>
      <vt:lpstr>The heatmap below shows that the applications have no correlation (linear relationship) with each other.</vt:lpstr>
      <vt:lpstr>USER ENGAGEMENT Analysis</vt:lpstr>
      <vt:lpstr>USER ENGAGEMENT Analysis</vt:lpstr>
      <vt:lpstr>USER EXPERIENCE ANALYSIS</vt:lpstr>
      <vt:lpstr>PowerPoint Presentation</vt:lpstr>
      <vt:lpstr>PowerPoint Presentation</vt:lpstr>
      <vt:lpstr>Thank you </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Prateek Agrawal</cp:lastModifiedBy>
  <cp:revision>6</cp:revision>
  <dcterms:created xsi:type="dcterms:W3CDTF">2013-01-27T09:14:16Z</dcterms:created>
  <dcterms:modified xsi:type="dcterms:W3CDTF">2025-04-24T15:51:00Z</dcterms:modified>
  <cp:category/>
</cp:coreProperties>
</file>