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9D737D-1156-44F3-B0A7-EDEE4E9F1895}" v="45" dt="2022-05-24T19:50:40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Gupta" userId="3a13c84d7a395a0c" providerId="LiveId" clId="{EF9D737D-1156-44F3-B0A7-EDEE4E9F1895}"/>
    <pc:docChg chg="custSel modSld">
      <pc:chgData name="Prateek Gupta" userId="3a13c84d7a395a0c" providerId="LiveId" clId="{EF9D737D-1156-44F3-B0A7-EDEE4E9F1895}" dt="2022-05-24T19:50:40.367" v="207"/>
      <pc:docMkLst>
        <pc:docMk/>
      </pc:docMkLst>
      <pc:sldChg chg="modTransition">
        <pc:chgData name="Prateek Gupta" userId="3a13c84d7a395a0c" providerId="LiveId" clId="{EF9D737D-1156-44F3-B0A7-EDEE4E9F1895}" dt="2022-05-24T19:49:22.595" v="191"/>
        <pc:sldMkLst>
          <pc:docMk/>
          <pc:sldMk cId="1197958240" sldId="256"/>
        </pc:sldMkLst>
      </pc:sldChg>
      <pc:sldChg chg="modTransition">
        <pc:chgData name="Prateek Gupta" userId="3a13c84d7a395a0c" providerId="LiveId" clId="{EF9D737D-1156-44F3-B0A7-EDEE4E9F1895}" dt="2022-05-24T19:49:29.275" v="192"/>
        <pc:sldMkLst>
          <pc:docMk/>
          <pc:sldMk cId="3292606110" sldId="257"/>
        </pc:sldMkLst>
      </pc:sldChg>
      <pc:sldChg chg="modTransition">
        <pc:chgData name="Prateek Gupta" userId="3a13c84d7a395a0c" providerId="LiveId" clId="{EF9D737D-1156-44F3-B0A7-EDEE4E9F1895}" dt="2022-05-24T19:49:40.682" v="193"/>
        <pc:sldMkLst>
          <pc:docMk/>
          <pc:sldMk cId="438831977" sldId="258"/>
        </pc:sldMkLst>
      </pc:sldChg>
      <pc:sldChg chg="modTransition">
        <pc:chgData name="Prateek Gupta" userId="3a13c84d7a395a0c" providerId="LiveId" clId="{EF9D737D-1156-44F3-B0A7-EDEE4E9F1895}" dt="2022-05-24T19:49:51.625" v="196"/>
        <pc:sldMkLst>
          <pc:docMk/>
          <pc:sldMk cId="1223845001" sldId="260"/>
        </pc:sldMkLst>
      </pc:sldChg>
      <pc:sldChg chg="modTransition">
        <pc:chgData name="Prateek Gupta" userId="3a13c84d7a395a0c" providerId="LiveId" clId="{EF9D737D-1156-44F3-B0A7-EDEE4E9F1895}" dt="2022-05-24T19:49:44.789" v="194"/>
        <pc:sldMkLst>
          <pc:docMk/>
          <pc:sldMk cId="4262118860" sldId="261"/>
        </pc:sldMkLst>
      </pc:sldChg>
      <pc:sldChg chg="modTransition">
        <pc:chgData name="Prateek Gupta" userId="3a13c84d7a395a0c" providerId="LiveId" clId="{EF9D737D-1156-44F3-B0A7-EDEE4E9F1895}" dt="2022-05-24T19:49:54.948" v="197"/>
        <pc:sldMkLst>
          <pc:docMk/>
          <pc:sldMk cId="1685667159" sldId="262"/>
        </pc:sldMkLst>
      </pc:sldChg>
      <pc:sldChg chg="modSp mod modTransition">
        <pc:chgData name="Prateek Gupta" userId="3a13c84d7a395a0c" providerId="LiveId" clId="{EF9D737D-1156-44F3-B0A7-EDEE4E9F1895}" dt="2022-05-24T19:49:59.226" v="198"/>
        <pc:sldMkLst>
          <pc:docMk/>
          <pc:sldMk cId="3676829908" sldId="263"/>
        </pc:sldMkLst>
        <pc:spChg chg="mod">
          <ac:chgData name="Prateek Gupta" userId="3a13c84d7a395a0c" providerId="LiveId" clId="{EF9D737D-1156-44F3-B0A7-EDEE4E9F1895}" dt="2022-05-24T19:44:03.295" v="94" actId="20577"/>
          <ac:spMkLst>
            <pc:docMk/>
            <pc:sldMk cId="3676829908" sldId="263"/>
            <ac:spMk id="2" creationId="{0D64AFF8-6B55-9744-CF83-02D4A6F847F3}"/>
          </ac:spMkLst>
        </pc:spChg>
      </pc:sldChg>
      <pc:sldChg chg="modSp mod modTransition">
        <pc:chgData name="Prateek Gupta" userId="3a13c84d7a395a0c" providerId="LiveId" clId="{EF9D737D-1156-44F3-B0A7-EDEE4E9F1895}" dt="2022-05-24T19:50:03.252" v="199"/>
        <pc:sldMkLst>
          <pc:docMk/>
          <pc:sldMk cId="1288180679" sldId="264"/>
        </pc:sldMkLst>
        <pc:spChg chg="mod">
          <ac:chgData name="Prateek Gupta" userId="3a13c84d7a395a0c" providerId="LiveId" clId="{EF9D737D-1156-44F3-B0A7-EDEE4E9F1895}" dt="2022-05-24T19:44:21.207" v="95" actId="20577"/>
          <ac:spMkLst>
            <pc:docMk/>
            <pc:sldMk cId="1288180679" sldId="264"/>
            <ac:spMk id="17" creationId="{0B0B7CC8-B92B-116E-275F-0941DC364C73}"/>
          </ac:spMkLst>
        </pc:spChg>
      </pc:sldChg>
      <pc:sldChg chg="modSp mod modTransition">
        <pc:chgData name="Prateek Gupta" userId="3a13c84d7a395a0c" providerId="LiveId" clId="{EF9D737D-1156-44F3-B0A7-EDEE4E9F1895}" dt="2022-05-24T19:50:07.896" v="200"/>
        <pc:sldMkLst>
          <pc:docMk/>
          <pc:sldMk cId="3272518842" sldId="265"/>
        </pc:sldMkLst>
        <pc:spChg chg="mod">
          <ac:chgData name="Prateek Gupta" userId="3a13c84d7a395a0c" providerId="LiveId" clId="{EF9D737D-1156-44F3-B0A7-EDEE4E9F1895}" dt="2022-05-24T19:45:31.885" v="159" actId="20577"/>
          <ac:spMkLst>
            <pc:docMk/>
            <pc:sldMk cId="3272518842" sldId="265"/>
            <ac:spMk id="13" creationId="{2D22F034-D852-04BC-71A0-1CB73606259C}"/>
          </ac:spMkLst>
        </pc:spChg>
      </pc:sldChg>
      <pc:sldChg chg="modSp mod modTransition">
        <pc:chgData name="Prateek Gupta" userId="3a13c84d7a395a0c" providerId="LiveId" clId="{EF9D737D-1156-44F3-B0A7-EDEE4E9F1895}" dt="2022-05-24T19:50:11.200" v="201"/>
        <pc:sldMkLst>
          <pc:docMk/>
          <pc:sldMk cId="1552695658" sldId="266"/>
        </pc:sldMkLst>
        <pc:spChg chg="mod">
          <ac:chgData name="Prateek Gupta" userId="3a13c84d7a395a0c" providerId="LiveId" clId="{EF9D737D-1156-44F3-B0A7-EDEE4E9F1895}" dt="2022-05-24T19:45:47.329" v="160" actId="20577"/>
          <ac:spMkLst>
            <pc:docMk/>
            <pc:sldMk cId="1552695658" sldId="266"/>
            <ac:spMk id="13" creationId="{156DCBD5-56DA-098A-D0A1-8204F2AA003F}"/>
          </ac:spMkLst>
        </pc:spChg>
      </pc:sldChg>
      <pc:sldChg chg="modTransition">
        <pc:chgData name="Prateek Gupta" userId="3a13c84d7a395a0c" providerId="LiveId" clId="{EF9D737D-1156-44F3-B0A7-EDEE4E9F1895}" dt="2022-05-24T19:50:15.934" v="202"/>
        <pc:sldMkLst>
          <pc:docMk/>
          <pc:sldMk cId="2677009366" sldId="267"/>
        </pc:sldMkLst>
      </pc:sldChg>
      <pc:sldChg chg="addSp modSp mod modTransition setBg addAnim">
        <pc:chgData name="Prateek Gupta" userId="3a13c84d7a395a0c" providerId="LiveId" clId="{EF9D737D-1156-44F3-B0A7-EDEE4E9F1895}" dt="2022-05-24T19:50:40.367" v="207"/>
        <pc:sldMkLst>
          <pc:docMk/>
          <pc:sldMk cId="2900683451" sldId="268"/>
        </pc:sldMkLst>
        <pc:spChg chg="mod">
          <ac:chgData name="Prateek Gupta" userId="3a13c84d7a395a0c" providerId="LiveId" clId="{EF9D737D-1156-44F3-B0A7-EDEE4E9F1895}" dt="2022-05-24T19:46:03.710" v="161" actId="26606"/>
          <ac:spMkLst>
            <pc:docMk/>
            <pc:sldMk cId="2900683451" sldId="268"/>
            <ac:spMk id="2" creationId="{8307911D-76CD-DC69-232C-22E5B036114F}"/>
          </ac:spMkLst>
        </pc:spChg>
        <pc:spChg chg="add">
          <ac:chgData name="Prateek Gupta" userId="3a13c84d7a395a0c" providerId="LiveId" clId="{EF9D737D-1156-44F3-B0A7-EDEE4E9F1895}" dt="2022-05-24T19:46:03.710" v="161" actId="26606"/>
          <ac:spMkLst>
            <pc:docMk/>
            <pc:sldMk cId="2900683451" sldId="268"/>
            <ac:spMk id="7" creationId="{943CAA20-3569-4189-9E48-239A229A86CA}"/>
          </ac:spMkLst>
        </pc:spChg>
        <pc:spChg chg="add">
          <ac:chgData name="Prateek Gupta" userId="3a13c84d7a395a0c" providerId="LiveId" clId="{EF9D737D-1156-44F3-B0A7-EDEE4E9F1895}" dt="2022-05-24T19:46:03.710" v="161" actId="26606"/>
          <ac:spMkLst>
            <pc:docMk/>
            <pc:sldMk cId="2900683451" sldId="268"/>
            <ac:spMk id="9" creationId="{DA542B6D-E775-4832-91DC-2D20F857813A}"/>
          </ac:spMkLst>
        </pc:spChg>
      </pc:sldChg>
      <pc:sldChg chg="modTransition">
        <pc:chgData name="Prateek Gupta" userId="3a13c84d7a395a0c" providerId="LiveId" clId="{EF9D737D-1156-44F3-B0A7-EDEE4E9F1895}" dt="2022-05-24T19:49:48.194" v="195"/>
        <pc:sldMkLst>
          <pc:docMk/>
          <pc:sldMk cId="3308889679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32C6-7F50-7D4B-92BF-C02077606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3B4DD-632B-90BA-2FD3-4297DF22E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D1A56-1B52-032E-9B75-338837B8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44534-8DE0-DDFA-C24A-F70C43D8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4A94-EAE2-4BCD-3386-7A1AF1D9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33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9028-4FC5-E77E-9197-CCF1983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77956-9473-D665-402F-5EE6FE396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3E936-477C-141B-2871-CDC8AB2F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68AB-AEFA-B81C-8CF8-B5145F99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69234-5A49-5508-15E4-2158446A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29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CAC55-4DC3-5620-102B-2CC77D971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0F98E-F4DB-0E10-A95E-99C889A3F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1BFB7-A884-094D-3A0C-C3FC1753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2D38-295F-14AD-507B-8B1077C0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21582-CF4D-2E2F-90D0-EF059BDF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5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21DB-2F35-1FC8-F09B-89D210D3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6AD7-CA4A-2341-2C3B-87A1E582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1E252-D811-BA4E-F6F5-C87F011C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18ABB-D5AC-4EF8-DD50-D9884316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A23E0-9C8D-2647-D1CA-27828647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33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D467-ACE9-A3D3-9662-3393B3FD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7D7B1-96B4-E855-4001-8F7A5A46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7BB9-DAB2-24DE-DBE6-DDEC2A8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3B9-D527-F995-4CDF-0D952A3A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3354-FB2F-1F06-3E00-A2D62AB2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09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85E8-0A0F-5241-C27F-0A21E60F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939A-4166-1679-870D-E4AB33352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56F7C-0318-84D1-CF9D-F44A466A6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18136-7CEC-7765-76A1-62AF75D3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EFE6B-92A3-3551-76F1-18BF465E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0E744-988B-51C8-0F14-7ACB45F2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9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4CDE-52E7-4B0D-320A-CAE5BC13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83BF9-949D-E64C-888C-A7DE3F4BC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8BF7-2734-1089-42EC-3DA611189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77A9B-5B94-BD09-8B2F-59C09B02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05636-C93A-A89F-DF1F-49AAC60F0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409CC-AA0A-8DD0-C798-AD4AA167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BDDEC-991F-C8CB-0A75-DA3CCA27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B0055-A345-05D7-29CF-BB6AC1EB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3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983E-D149-E950-9AF3-1711D1B0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359A1-9082-331E-9146-A615DCD6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C6011-29B1-53A3-03D6-57299780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ACFDC-A62D-6317-8E30-38F5ADB1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29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77E50-D9F6-3735-95DD-56A2BDC4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87C75-05A3-0EA5-482A-5993ECFD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E5CA1-E6B7-C1A1-6B3D-0EDB806B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62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2FD3-12BE-9DD4-301C-63BB7D0E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8824-0AD9-9D43-629F-634570419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1C24-FE84-AC23-C92B-BFDDA18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B5390-B4C6-B18D-8D1A-27CC0E83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0E89-F3A3-DE20-7CAF-A5CC80F1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233E4-8733-878C-D1DE-A7E9DE84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54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AF18-AC9B-5488-3567-509115D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3DF99-564F-44E1-4DFB-712B53F3B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5CF2D-1E1D-4414-0FED-A0349A373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12D7E-4302-D560-4B55-79DE3E2E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056BC-1527-1306-3651-38A4789C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B3D9D-41D9-25EE-9747-3976A855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8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AAF5B-DE73-0C68-D931-09D736DE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F9083-B76F-8498-B345-0EB003045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A8470-B4F3-CEFE-410F-B9736EBD2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9364-0675-4737-906B-DFC9C42D32D1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D50D-6D0F-5F37-42BE-D23DEDC34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39B4C-A4A9-52A4-1D88-CB27A1BF1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8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D0662-5CEB-0F75-C8FF-377186337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2Market Marketing Data Analytics Project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9F5F9-D4FB-F04B-BA3F-D05386351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b="1" dirty="0"/>
              <a:t>Project Aim: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Know Our Customers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Best Selling Products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Best Advertising Channel</a:t>
            </a:r>
          </a:p>
        </p:txBody>
      </p:sp>
    </p:spTree>
    <p:extLst>
      <p:ext uri="{BB962C8B-B14F-4D97-AF65-F5344CB8AC3E}">
        <p14:creationId xmlns:p14="http://schemas.microsoft.com/office/powerpoint/2010/main" val="119795824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B9EF6-5B9B-5128-0821-D36D0F57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 b="1" dirty="0"/>
              <a:t>Lead Conversion by Age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2F034-D852-04BC-71A0-1CB73606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5 age groups prefer Instagram</a:t>
            </a:r>
          </a:p>
          <a:p>
            <a:r>
              <a:rPr lang="en-US" sz="2200" dirty="0"/>
              <a:t>2 votes for Facebook</a:t>
            </a:r>
          </a:p>
          <a:p>
            <a:r>
              <a:rPr lang="en-US" sz="2200" dirty="0"/>
              <a:t>3 age groups like Bulk mail</a:t>
            </a:r>
          </a:p>
          <a:p>
            <a:r>
              <a:rPr lang="en-US" sz="2200" dirty="0"/>
              <a:t>5 votes for Twitter as well</a:t>
            </a:r>
          </a:p>
          <a:p>
            <a:r>
              <a:rPr lang="en-US" sz="2200" dirty="0"/>
              <a:t>25-29 years old like Insta, FB and Bulk mail equally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248F263D-8736-B232-4F04-E15A3E251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09143"/>
            <a:ext cx="6903720" cy="50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1884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6B64D-B81C-3900-1B9C-770B75CF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 b="1" dirty="0"/>
              <a:t>Lead Conversion by Country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56DCBD5-56DA-098A-D0A1-8204F2AA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Australia and Spain like Instagram</a:t>
            </a:r>
          </a:p>
          <a:p>
            <a:r>
              <a:rPr lang="en-US" sz="2200" dirty="0"/>
              <a:t>Canada and Germany Tweet a lot</a:t>
            </a:r>
          </a:p>
          <a:p>
            <a:r>
              <a:rPr lang="en-US" sz="2200" dirty="0"/>
              <a:t>Bulk mail is popular in India and US</a:t>
            </a:r>
          </a:p>
          <a:p>
            <a:r>
              <a:rPr lang="en-US" sz="2200" dirty="0"/>
              <a:t>Saudi Arabia is partial towards Brochure channel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73A248A3-06EE-3BE8-AE19-041E59DA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30" y="640080"/>
            <a:ext cx="645736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9565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99EEF-D0D8-8111-BB0E-E071F506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 b="1" dirty="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0B728-AAC3-2029-5B9D-126411EB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2200" b="1" dirty="0"/>
              <a:t>Different advertising channels do well in different countries for different customers based on marital status and age group.</a:t>
            </a:r>
          </a:p>
          <a:p>
            <a:r>
              <a:rPr lang="en-GB" sz="2200" b="1" dirty="0"/>
              <a:t>Every customer buys every product group product with every order placed.</a:t>
            </a:r>
          </a:p>
          <a:p>
            <a:r>
              <a:rPr lang="en-GB" sz="2200" b="1" dirty="0"/>
              <a:t>Age group between 45-65 spend the most with us.</a:t>
            </a:r>
          </a:p>
        </p:txBody>
      </p:sp>
    </p:spTree>
    <p:extLst>
      <p:ext uri="{BB962C8B-B14F-4D97-AF65-F5344CB8AC3E}">
        <p14:creationId xmlns:p14="http://schemas.microsoft.com/office/powerpoint/2010/main" val="267700936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7911D-76CD-DC69-232C-22E5B036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QUESTIONS??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3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C5B-C4E7-056C-9E9B-0BDC7AE4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42476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spends the most?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7F232-9055-24F5-7933-0FFF5840551E}"/>
              </a:ext>
            </a:extLst>
          </p:cNvPr>
          <p:cNvSpPr txBox="1"/>
          <p:nvPr/>
        </p:nvSpPr>
        <p:spPr>
          <a:xfrm>
            <a:off x="643278" y="3204024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Married people spend the most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Followed by Together, Single and Divorced respectively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A1B14-8726-8274-C78E-850ACA0D7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8286" y="1215815"/>
            <a:ext cx="5710686" cy="5173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2F756-D9FD-E6E9-7AC0-6CF3AABBB97C}"/>
              </a:ext>
            </a:extLst>
          </p:cNvPr>
          <p:cNvSpPr txBox="1"/>
          <p:nvPr/>
        </p:nvSpPr>
        <p:spPr>
          <a:xfrm flipH="1">
            <a:off x="3492347" y="233518"/>
            <a:ext cx="6003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Customers</a:t>
            </a:r>
            <a:endParaRPr lang="en-GB" sz="5000" dirty="0"/>
          </a:p>
        </p:txBody>
      </p:sp>
    </p:spTree>
    <p:extLst>
      <p:ext uri="{BB962C8B-B14F-4D97-AF65-F5344CB8AC3E}">
        <p14:creationId xmlns:p14="http://schemas.microsoft.com/office/powerpoint/2010/main" val="329260611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9BA37-9A8D-A3FC-A0D4-19A15571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980554"/>
            <a:ext cx="3429000" cy="2122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Customer by Marital Status</a:t>
            </a:r>
            <a:br>
              <a:rPr lang="en-US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25924-A5BF-56DC-1556-D546591C26A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‘Married’ customers make just under 40% of total customers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Followed again by Together, Single and Divorced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A55F3-F92C-D82F-C3EA-65B1BC172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77455"/>
            <a:ext cx="740874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3197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DA48B-EB62-D2F0-B11A-BFAD49F1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Spend by Age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1DBD4B3-C073-7B0A-9453-1BE00282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45-54 years old are our favorite!</a:t>
            </a:r>
          </a:p>
        </p:txBody>
      </p:sp>
      <p:pic>
        <p:nvPicPr>
          <p:cNvPr id="13" name="Content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BD5121A3-62AF-AD2F-CE5B-226FEF4B0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21" y="460552"/>
            <a:ext cx="6120510" cy="59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1886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68320-A570-AA13-2DF9-3D69907E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Where are our Customers based?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214F6-02EE-F652-F94E-258A4B3B2F0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Spain gives us the highest sales turnover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Montenegro the least</a:t>
            </a:r>
          </a:p>
        </p:txBody>
      </p:sp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4F42B044-948E-52C3-BD6D-A8A136B9A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24" y="639520"/>
            <a:ext cx="7645283" cy="496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8967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21B52-839C-E32A-9F24-A6E18628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854684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product group our different aged customers like?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5A067-6D5A-9712-69AE-7B2832FFDC67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‘Liquor’ rules by sales turnover!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0A7894F7-5418-6E23-A639-204AED68E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06" y="1423877"/>
            <a:ext cx="7262645" cy="4794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72F7F1-75EA-4EA5-9938-E29E3DB302A1}"/>
              </a:ext>
            </a:extLst>
          </p:cNvPr>
          <p:cNvSpPr txBox="1"/>
          <p:nvPr/>
        </p:nvSpPr>
        <p:spPr>
          <a:xfrm>
            <a:off x="3898373" y="214604"/>
            <a:ext cx="660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1" dirty="0">
                <a:latin typeface="+mj-lt"/>
                <a:ea typeface="+mj-ea"/>
                <a:cs typeface="+mj-cs"/>
              </a:rPr>
              <a:t>Product Sales</a:t>
            </a:r>
            <a:endParaRPr lang="en-GB" sz="5000" b="1" dirty="0"/>
          </a:p>
        </p:txBody>
      </p:sp>
    </p:spTree>
    <p:extLst>
      <p:ext uri="{BB962C8B-B14F-4D97-AF65-F5344CB8AC3E}">
        <p14:creationId xmlns:p14="http://schemas.microsoft.com/office/powerpoint/2010/main" val="122384500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02A11-63A6-27AC-711A-F8DAC4EC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400" b="1" dirty="0"/>
              <a:t>Does demand differ in different countries?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2476746-CEFD-5ADE-3663-0A47D738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Everyone loves Liquor!</a:t>
            </a:r>
          </a:p>
          <a:p>
            <a:r>
              <a:rPr lang="en-US" sz="2200" dirty="0"/>
              <a:t>Non-Veg is the 2nd Best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43021F4B-1347-821C-E1DC-B4292BA0C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71068"/>
            <a:ext cx="6903720" cy="53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6715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4AFF8-6B55-9744-CF83-02D4A6F8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 b="1" dirty="0"/>
              <a:t>Do we get more orders for Liquor?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E838D8-C04F-7A35-2DCD-BE89BF3F8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All </a:t>
            </a:r>
            <a:r>
              <a:rPr lang="en-US" sz="2200" b="1" dirty="0"/>
              <a:t>SAME???</a:t>
            </a:r>
          </a:p>
          <a:p>
            <a:r>
              <a:rPr lang="en-US" sz="2200" dirty="0"/>
              <a:t>Average Unit Price?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0A7BEA69-4558-5B25-F0B3-25540A995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4" y="640080"/>
            <a:ext cx="621486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2990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588DD-F163-73A5-91D6-2967D5C1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GB" sz="5400" b="1" dirty="0"/>
              <a:t>Lead Conversion by Marital Status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C1D5B87C-1960-B365-AF9D-4FD50C187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13064"/>
            <a:ext cx="6894576" cy="2660172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B0B7CC8-B92B-116E-275F-0941DC36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 dirty="0"/>
              <a:t>Widows prefer Twitter</a:t>
            </a:r>
          </a:p>
          <a:p>
            <a:r>
              <a:rPr lang="en-US" sz="2200" dirty="0"/>
              <a:t>Together and Married like Instagram</a:t>
            </a:r>
          </a:p>
          <a:p>
            <a:r>
              <a:rPr lang="en-US" sz="2200" dirty="0"/>
              <a:t>Single and Divorced prefer Bulk mail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069D3E-8C33-1F1E-53F2-E09470211149}"/>
              </a:ext>
            </a:extLst>
          </p:cNvPr>
          <p:cNvSpPr txBox="1"/>
          <p:nvPr/>
        </p:nvSpPr>
        <p:spPr>
          <a:xfrm>
            <a:off x="3210833" y="-61509"/>
            <a:ext cx="65176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Best Advertising Channel</a:t>
            </a:r>
          </a:p>
        </p:txBody>
      </p:sp>
    </p:spTree>
    <p:extLst>
      <p:ext uri="{BB962C8B-B14F-4D97-AF65-F5344CB8AC3E}">
        <p14:creationId xmlns:p14="http://schemas.microsoft.com/office/powerpoint/2010/main" val="128818067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276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2Market Marketing Data Analytics Project</vt:lpstr>
      <vt:lpstr> Who spends the most?</vt:lpstr>
      <vt:lpstr>  Number of Customer by Marital Status  </vt:lpstr>
      <vt:lpstr>Spend by Age</vt:lpstr>
      <vt:lpstr>Where are our Customers based?</vt:lpstr>
      <vt:lpstr>Which product group our different aged customers like?</vt:lpstr>
      <vt:lpstr>Does demand differ in different countries?</vt:lpstr>
      <vt:lpstr>Do we get more orders for Liquor?</vt:lpstr>
      <vt:lpstr>Lead Conversion by Marital Status</vt:lpstr>
      <vt:lpstr>Lead Conversion by Age</vt:lpstr>
      <vt:lpstr>Lead Conversion by Country</vt:lpstr>
      <vt:lpstr>Conclusion</vt:lpstr>
      <vt:lpstr>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2Market Marketing Data Analytics Project</dc:title>
  <dc:creator>Prateek Gupta</dc:creator>
  <cp:lastModifiedBy>Prateek Gupta</cp:lastModifiedBy>
  <cp:revision>1</cp:revision>
  <dcterms:created xsi:type="dcterms:W3CDTF">2022-05-23T15:19:48Z</dcterms:created>
  <dcterms:modified xsi:type="dcterms:W3CDTF">2022-07-15T14:06:56Z</dcterms:modified>
</cp:coreProperties>
</file>