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High</a:t>
            </a:r>
            <a:r>
              <a:rPr lang="en-US" baseline="0" dirty="0"/>
              <a:t> strike rate batters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854139591254367"/>
          <c:y val="3.7240431882682869E-2"/>
          <c:w val="0.8335306012528555"/>
          <c:h val="0.66123891448907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total_runs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AB de Villiers</c:v>
                </c:pt>
                <c:pt idx="1">
                  <c:v>AM Rahane</c:v>
                </c:pt>
                <c:pt idx="2">
                  <c:v>AT Rayudu</c:v>
                </c:pt>
                <c:pt idx="3">
                  <c:v>AC Gilchrist</c:v>
                </c:pt>
                <c:pt idx="4">
                  <c:v>AJ Finch</c:v>
                </c:pt>
                <c:pt idx="5">
                  <c:v>AD Russell</c:v>
                </c:pt>
                <c:pt idx="6">
                  <c:v>A Symonds</c:v>
                </c:pt>
                <c:pt idx="7">
                  <c:v>AR Patel</c:v>
                </c:pt>
                <c:pt idx="8">
                  <c:v>AD Mathews</c:v>
                </c:pt>
                <c:pt idx="9">
                  <c:v>AM Nayar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4849</c:v>
                </c:pt>
                <c:pt idx="1">
                  <c:v>3933</c:v>
                </c:pt>
                <c:pt idx="2">
                  <c:v>3659</c:v>
                </c:pt>
                <c:pt idx="3">
                  <c:v>2069</c:v>
                </c:pt>
                <c:pt idx="4">
                  <c:v>2005</c:v>
                </c:pt>
                <c:pt idx="5">
                  <c:v>1517</c:v>
                </c:pt>
                <c:pt idx="6">
                  <c:v>974</c:v>
                </c:pt>
                <c:pt idx="7">
                  <c:v>913</c:v>
                </c:pt>
                <c:pt idx="8">
                  <c:v>724</c:v>
                </c:pt>
                <c:pt idx="9">
                  <c:v>672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E4-4F7E-BEFF-9514C17CED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ball_faced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AB de Villiers</c:v>
                </c:pt>
                <c:pt idx="1">
                  <c:v>AM Rahane</c:v>
                </c:pt>
                <c:pt idx="2">
                  <c:v>AT Rayudu</c:v>
                </c:pt>
                <c:pt idx="3">
                  <c:v>AC Gilchrist</c:v>
                </c:pt>
                <c:pt idx="4">
                  <c:v>AJ Finch</c:v>
                </c:pt>
                <c:pt idx="5">
                  <c:v>AD Russell</c:v>
                </c:pt>
                <c:pt idx="6">
                  <c:v>A Symonds</c:v>
                </c:pt>
                <c:pt idx="7">
                  <c:v>AR Patel</c:v>
                </c:pt>
                <c:pt idx="8">
                  <c:v>AD Mathews</c:v>
                </c:pt>
                <c:pt idx="9">
                  <c:v>AM Nayar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3192</c:v>
                </c:pt>
                <c:pt idx="1">
                  <c:v>3240</c:v>
                </c:pt>
                <c:pt idx="2">
                  <c:v>2902</c:v>
                </c:pt>
                <c:pt idx="3">
                  <c:v>1495</c:v>
                </c:pt>
                <c:pt idx="4">
                  <c:v>1570</c:v>
                </c:pt>
                <c:pt idx="5">
                  <c:v>832</c:v>
                </c:pt>
                <c:pt idx="6">
                  <c:v>750</c:v>
                </c:pt>
                <c:pt idx="7">
                  <c:v>715</c:v>
                </c:pt>
                <c:pt idx="8">
                  <c:v>575</c:v>
                </c:pt>
                <c:pt idx="9">
                  <c:v>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E4-4F7E-BEFF-9514C17CED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1394231040"/>
        <c:axId val="1481741616"/>
      </c:barChart>
      <c:catAx>
        <c:axId val="1394231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741616"/>
        <c:crosses val="autoZero"/>
        <c:auto val="1"/>
        <c:lblAlgn val="ctr"/>
        <c:lblOffset val="100"/>
        <c:noMultiLvlLbl val="0"/>
      </c:catAx>
      <c:valAx>
        <c:axId val="14817416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2310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BATSMAN</a:t>
            </a:r>
            <a:r>
              <a:rPr lang="en-US" baseline="0" dirty="0"/>
              <a:t> WITH GOOD AVERAGE </a:t>
            </a:r>
            <a:endParaRPr lang="en-IN" dirty="0"/>
          </a:p>
        </c:rich>
      </c:tx>
      <c:layout>
        <c:manualLayout>
          <c:xMode val="edge"/>
          <c:yMode val="edge"/>
          <c:x val="0.3915990118247640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709078833688194"/>
          <c:y val="9.7106814385676046E-2"/>
          <c:w val="0.62748654221225675"/>
          <c:h val="0.6500860644286742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no_of_seasons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00000"/>
                  </a:schemeClr>
                </a:gs>
                <a:gs pos="100000">
                  <a:schemeClr val="accent1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cat>
            <c:strRef>
              <c:f>Sheet1!$A$2:$A$11</c:f>
              <c:strCache>
                <c:ptCount val="10"/>
                <c:pt idx="0">
                  <c:v>AB de Villiers</c:v>
                </c:pt>
                <c:pt idx="1">
                  <c:v>AM Rahane</c:v>
                </c:pt>
                <c:pt idx="2">
                  <c:v>KD Karthik</c:v>
                </c:pt>
                <c:pt idx="3">
                  <c:v>MK Pandey</c:v>
                </c:pt>
                <c:pt idx="4">
                  <c:v>MS Dhoni</c:v>
                </c:pt>
                <c:pt idx="5">
                  <c:v>RG Sharma</c:v>
                </c:pt>
                <c:pt idx="6">
                  <c:v>RV Uthappa</c:v>
                </c:pt>
                <c:pt idx="7">
                  <c:v>S Dhawan</c:v>
                </c:pt>
                <c:pt idx="8">
                  <c:v>V Kohli</c:v>
                </c:pt>
                <c:pt idx="9">
                  <c:v>WP Saha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13</c:v>
                </c:pt>
                <c:pt idx="1">
                  <c:v>12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  <c:pt idx="5">
                  <c:v>13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FD-4689-A509-801CA67610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total_runs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00000"/>
                  </a:schemeClr>
                </a:gs>
                <a:gs pos="100000">
                  <a:schemeClr val="accent2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cat>
            <c:strRef>
              <c:f>Sheet1!$A$2:$A$11</c:f>
              <c:strCache>
                <c:ptCount val="10"/>
                <c:pt idx="0">
                  <c:v>AB de Villiers</c:v>
                </c:pt>
                <c:pt idx="1">
                  <c:v>AM Rahane</c:v>
                </c:pt>
                <c:pt idx="2">
                  <c:v>KD Karthik</c:v>
                </c:pt>
                <c:pt idx="3">
                  <c:v>MK Pandey</c:v>
                </c:pt>
                <c:pt idx="4">
                  <c:v>MS Dhoni</c:v>
                </c:pt>
                <c:pt idx="5">
                  <c:v>RG Sharma</c:v>
                </c:pt>
                <c:pt idx="6">
                  <c:v>RV Uthappa</c:v>
                </c:pt>
                <c:pt idx="7">
                  <c:v>S Dhawan</c:v>
                </c:pt>
                <c:pt idx="8">
                  <c:v>V Kohli</c:v>
                </c:pt>
                <c:pt idx="9">
                  <c:v>WP Saha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4849</c:v>
                </c:pt>
                <c:pt idx="1">
                  <c:v>3933</c:v>
                </c:pt>
                <c:pt idx="2">
                  <c:v>3823</c:v>
                </c:pt>
                <c:pt idx="3">
                  <c:v>3268</c:v>
                </c:pt>
                <c:pt idx="4">
                  <c:v>4632</c:v>
                </c:pt>
                <c:pt idx="5">
                  <c:v>5230</c:v>
                </c:pt>
                <c:pt idx="6">
                  <c:v>4607</c:v>
                </c:pt>
                <c:pt idx="7">
                  <c:v>5197</c:v>
                </c:pt>
                <c:pt idx="8">
                  <c:v>5878</c:v>
                </c:pt>
                <c:pt idx="9">
                  <c:v>1979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FD-4689-A509-801CA67610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597822304"/>
        <c:axId val="1594527152"/>
      </c:barChart>
      <c:catAx>
        <c:axId val="1597822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527152"/>
        <c:crosses val="autoZero"/>
        <c:auto val="1"/>
        <c:lblAlgn val="ctr"/>
        <c:lblOffset val="100"/>
        <c:noMultiLvlLbl val="0"/>
      </c:catAx>
      <c:valAx>
        <c:axId val="159452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78223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HARD HITTING BATSMAN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boundries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CH Gayle</c:v>
                </c:pt>
                <c:pt idx="1">
                  <c:v>DA Warner</c:v>
                </c:pt>
                <c:pt idx="2">
                  <c:v>S Dhawan</c:v>
                </c:pt>
                <c:pt idx="3">
                  <c:v>V Kohli</c:v>
                </c:pt>
                <c:pt idx="4">
                  <c:v>SK Raina</c:v>
                </c:pt>
                <c:pt idx="5">
                  <c:v>RG Sharma</c:v>
                </c:pt>
                <c:pt idx="6">
                  <c:v>RV Uthappa</c:v>
                </c:pt>
                <c:pt idx="7">
                  <c:v>AB de Villiers</c:v>
                </c:pt>
                <c:pt idx="8">
                  <c:v>SR Watson</c:v>
                </c:pt>
                <c:pt idx="9">
                  <c:v>G Gambhir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753</c:v>
                </c:pt>
                <c:pt idx="1">
                  <c:v>722</c:v>
                </c:pt>
                <c:pt idx="2">
                  <c:v>717</c:v>
                </c:pt>
                <c:pt idx="3">
                  <c:v>715</c:v>
                </c:pt>
                <c:pt idx="4">
                  <c:v>695</c:v>
                </c:pt>
                <c:pt idx="5">
                  <c:v>677</c:v>
                </c:pt>
                <c:pt idx="6">
                  <c:v>638</c:v>
                </c:pt>
                <c:pt idx="7">
                  <c:v>631</c:v>
                </c:pt>
                <c:pt idx="8">
                  <c:v>574</c:v>
                </c:pt>
                <c:pt idx="9">
                  <c:v>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B5-458A-9C53-2D8DBFA9FC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no_of_seasons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CH Gayle</c:v>
                </c:pt>
                <c:pt idx="1">
                  <c:v>DA Warner</c:v>
                </c:pt>
                <c:pt idx="2">
                  <c:v>S Dhawan</c:v>
                </c:pt>
                <c:pt idx="3">
                  <c:v>V Kohli</c:v>
                </c:pt>
                <c:pt idx="4">
                  <c:v>SK Raina</c:v>
                </c:pt>
                <c:pt idx="5">
                  <c:v>RG Sharma</c:v>
                </c:pt>
                <c:pt idx="6">
                  <c:v>RV Uthappa</c:v>
                </c:pt>
                <c:pt idx="7">
                  <c:v>AB de Villiers</c:v>
                </c:pt>
                <c:pt idx="8">
                  <c:v>SR Watson</c:v>
                </c:pt>
                <c:pt idx="9">
                  <c:v>G Gambhir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11</c:v>
                </c:pt>
                <c:pt idx="2">
                  <c:v>13</c:v>
                </c:pt>
                <c:pt idx="3">
                  <c:v>13</c:v>
                </c:pt>
                <c:pt idx="4">
                  <c:v>12</c:v>
                </c:pt>
                <c:pt idx="5">
                  <c:v>13</c:v>
                </c:pt>
                <c:pt idx="6">
                  <c:v>13</c:v>
                </c:pt>
                <c:pt idx="7">
                  <c:v>13</c:v>
                </c:pt>
                <c:pt idx="8">
                  <c:v>12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B5-458A-9C53-2D8DBFA9FC7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1493571104"/>
        <c:axId val="1493971776"/>
        <c:axId val="0"/>
      </c:bar3DChart>
      <c:catAx>
        <c:axId val="14935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971776"/>
        <c:crosses val="autoZero"/>
        <c:auto val="1"/>
        <c:lblAlgn val="ctr"/>
        <c:lblOffset val="100"/>
        <c:noMultiLvlLbl val="0"/>
      </c:catAx>
      <c:valAx>
        <c:axId val="1493971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5711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BOWLERS WITH BEST ECONOMY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balls_balled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A Mishra</c:v>
                </c:pt>
                <c:pt idx="1">
                  <c:v>AR Patel</c:v>
                </c:pt>
                <c:pt idx="2">
                  <c:v>A Nehra</c:v>
                </c:pt>
                <c:pt idx="3">
                  <c:v>AB Dinda</c:v>
                </c:pt>
                <c:pt idx="4">
                  <c:v>AD Russell</c:v>
                </c:pt>
                <c:pt idx="5">
                  <c:v>A Kumble</c:v>
                </c:pt>
                <c:pt idx="6">
                  <c:v>AD Mathews</c:v>
                </c:pt>
                <c:pt idx="7">
                  <c:v>AB Agarkar</c:v>
                </c:pt>
                <c:pt idx="8">
                  <c:v>AJ Tye</c:v>
                </c:pt>
                <c:pt idx="9">
                  <c:v>A Symonds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3182</c:v>
                </c:pt>
                <c:pt idx="1">
                  <c:v>2019</c:v>
                </c:pt>
                <c:pt idx="2">
                  <c:v>1917</c:v>
                </c:pt>
                <c:pt idx="3">
                  <c:v>1530</c:v>
                </c:pt>
                <c:pt idx="4">
                  <c:v>1153</c:v>
                </c:pt>
                <c:pt idx="5">
                  <c:v>970</c:v>
                </c:pt>
                <c:pt idx="6">
                  <c:v>792</c:v>
                </c:pt>
                <c:pt idx="7">
                  <c:v>784</c:v>
                </c:pt>
                <c:pt idx="8">
                  <c:v>621</c:v>
                </c:pt>
                <c:pt idx="9">
                  <c:v>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5-4251-ABA2-31212DA699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economy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A Mishra</c:v>
                </c:pt>
                <c:pt idx="1">
                  <c:v>AR Patel</c:v>
                </c:pt>
                <c:pt idx="2">
                  <c:v>A Nehra</c:v>
                </c:pt>
                <c:pt idx="3">
                  <c:v>AB Dinda</c:v>
                </c:pt>
                <c:pt idx="4">
                  <c:v>AD Russell</c:v>
                </c:pt>
                <c:pt idx="5">
                  <c:v>A Kumble</c:v>
                </c:pt>
                <c:pt idx="6">
                  <c:v>AD Mathews</c:v>
                </c:pt>
                <c:pt idx="7">
                  <c:v>AB Agarkar</c:v>
                </c:pt>
                <c:pt idx="8">
                  <c:v>AJ Tye</c:v>
                </c:pt>
                <c:pt idx="9">
                  <c:v>A Symonds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A5-4251-ABA2-31212DA69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7822704"/>
        <c:axId val="1410055856"/>
      </c:barChart>
      <c:catAx>
        <c:axId val="159782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055856"/>
        <c:crosses val="autoZero"/>
        <c:auto val="1"/>
        <c:lblAlgn val="ctr"/>
        <c:lblOffset val="100"/>
        <c:noMultiLvlLbl val="0"/>
      </c:catAx>
      <c:valAx>
        <c:axId val="141005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78227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BEST WICKET TAKING </a:t>
            </a:r>
            <a:r>
              <a:rPr lang="en-IN" baseline="0" dirty="0"/>
              <a:t> BOWLERS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balls_balled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70000"/>
                    <a:lumMod val="110000"/>
                  </a:schemeClr>
                </a:gs>
                <a:gs pos="100000">
                  <a:schemeClr val="accent1">
                    <a:tint val="82000"/>
                    <a:alpha val="74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SL Malinga</c:v>
                </c:pt>
                <c:pt idx="1">
                  <c:v>DJ Bravo</c:v>
                </c:pt>
                <c:pt idx="2">
                  <c:v>A Mishra</c:v>
                </c:pt>
                <c:pt idx="3">
                  <c:v>PP Chawla</c:v>
                </c:pt>
                <c:pt idx="4">
                  <c:v>Harbhajan Singh</c:v>
                </c:pt>
                <c:pt idx="5">
                  <c:v>R Ashwin</c:v>
                </c:pt>
                <c:pt idx="6">
                  <c:v>B Kumar</c:v>
                </c:pt>
                <c:pt idx="7">
                  <c:v>SP Narine</c:v>
                </c:pt>
                <c:pt idx="8">
                  <c:v>UT Yadav</c:v>
                </c:pt>
                <c:pt idx="9">
                  <c:v>R Vinay Kumar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2846</c:v>
                </c:pt>
                <c:pt idx="1">
                  <c:v>2718</c:v>
                </c:pt>
                <c:pt idx="2">
                  <c:v>3182</c:v>
                </c:pt>
                <c:pt idx="3">
                  <c:v>3252</c:v>
                </c:pt>
                <c:pt idx="4">
                  <c:v>3377</c:v>
                </c:pt>
                <c:pt idx="5">
                  <c:v>3232</c:v>
                </c:pt>
                <c:pt idx="6">
                  <c:v>2706</c:v>
                </c:pt>
                <c:pt idx="7">
                  <c:v>2787</c:v>
                </c:pt>
                <c:pt idx="8">
                  <c:v>2541</c:v>
                </c:pt>
                <c:pt idx="9">
                  <c:v>2131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F-494A-ABDA-92C8CF15BD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wickets_taken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70000"/>
                    <a:lumMod val="110000"/>
                  </a:schemeClr>
                </a:gs>
                <a:gs pos="100000">
                  <a:schemeClr val="accent2">
                    <a:tint val="82000"/>
                    <a:alpha val="74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SL Malinga</c:v>
                </c:pt>
                <c:pt idx="1">
                  <c:v>DJ Bravo</c:v>
                </c:pt>
                <c:pt idx="2">
                  <c:v>A Mishra</c:v>
                </c:pt>
                <c:pt idx="3">
                  <c:v>PP Chawla</c:v>
                </c:pt>
                <c:pt idx="4">
                  <c:v>Harbhajan Singh</c:v>
                </c:pt>
                <c:pt idx="5">
                  <c:v>R Ashwin</c:v>
                </c:pt>
                <c:pt idx="6">
                  <c:v>B Kumar</c:v>
                </c:pt>
                <c:pt idx="7">
                  <c:v>SP Narine</c:v>
                </c:pt>
                <c:pt idx="8">
                  <c:v>UT Yadav</c:v>
                </c:pt>
                <c:pt idx="9">
                  <c:v>R Vinay Kumar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186</c:v>
                </c:pt>
                <c:pt idx="1">
                  <c:v>174</c:v>
                </c:pt>
                <c:pt idx="2">
                  <c:v>168</c:v>
                </c:pt>
                <c:pt idx="3">
                  <c:v>163</c:v>
                </c:pt>
                <c:pt idx="4">
                  <c:v>157</c:v>
                </c:pt>
                <c:pt idx="5">
                  <c:v>150</c:v>
                </c:pt>
                <c:pt idx="6">
                  <c:v>146</c:v>
                </c:pt>
                <c:pt idx="7">
                  <c:v>143</c:v>
                </c:pt>
                <c:pt idx="8">
                  <c:v>137</c:v>
                </c:pt>
                <c:pt idx="9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2F-494A-ABDA-92C8CF15B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97814704"/>
        <c:axId val="1594523824"/>
      </c:barChart>
      <c:catAx>
        <c:axId val="159781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523824"/>
        <c:crosses val="autoZero"/>
        <c:auto val="1"/>
        <c:lblAlgn val="ctr"/>
        <c:lblOffset val="100"/>
        <c:noMultiLvlLbl val="0"/>
      </c:catAx>
      <c:valAx>
        <c:axId val="1594523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78147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ALLROUNDERS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total_runs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SK Raina</c:v>
                </c:pt>
                <c:pt idx="1">
                  <c:v>RG Sharma</c:v>
                </c:pt>
                <c:pt idx="2">
                  <c:v>CH Gayle</c:v>
                </c:pt>
                <c:pt idx="3">
                  <c:v>SR Watson</c:v>
                </c:pt>
                <c:pt idx="4">
                  <c:v>YK Pathan</c:v>
                </c:pt>
                <c:pt idx="5">
                  <c:v>KA Pollard</c:v>
                </c:pt>
                <c:pt idx="6">
                  <c:v>Yuvraj Singh</c:v>
                </c:pt>
                <c:pt idx="7">
                  <c:v>JH Kallis</c:v>
                </c:pt>
                <c:pt idx="8">
                  <c:v>DR Smith</c:v>
                </c:pt>
                <c:pt idx="9">
                  <c:v>RA Jadeja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5368</c:v>
                </c:pt>
                <c:pt idx="1">
                  <c:v>5230</c:v>
                </c:pt>
                <c:pt idx="2">
                  <c:v>4772</c:v>
                </c:pt>
                <c:pt idx="3">
                  <c:v>3874</c:v>
                </c:pt>
                <c:pt idx="4">
                  <c:v>3204</c:v>
                </c:pt>
                <c:pt idx="5">
                  <c:v>3023</c:v>
                </c:pt>
                <c:pt idx="6">
                  <c:v>2750</c:v>
                </c:pt>
                <c:pt idx="7">
                  <c:v>2427</c:v>
                </c:pt>
                <c:pt idx="8">
                  <c:v>2385</c:v>
                </c:pt>
                <c:pt idx="9">
                  <c:v>2159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57-4E8F-A355-AD80707D3E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balls_balled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SK Raina</c:v>
                </c:pt>
                <c:pt idx="1">
                  <c:v>RG Sharma</c:v>
                </c:pt>
                <c:pt idx="2">
                  <c:v>CH Gayle</c:v>
                </c:pt>
                <c:pt idx="3">
                  <c:v>SR Watson</c:v>
                </c:pt>
                <c:pt idx="4">
                  <c:v>YK Pathan</c:v>
                </c:pt>
                <c:pt idx="5">
                  <c:v>KA Pollard</c:v>
                </c:pt>
                <c:pt idx="6">
                  <c:v>Yuvraj Singh</c:v>
                </c:pt>
                <c:pt idx="7">
                  <c:v>JH Kallis</c:v>
                </c:pt>
                <c:pt idx="8">
                  <c:v>DR Smith</c:v>
                </c:pt>
                <c:pt idx="9">
                  <c:v>RA Jadeja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908</c:v>
                </c:pt>
                <c:pt idx="1">
                  <c:v>332</c:v>
                </c:pt>
                <c:pt idx="2">
                  <c:v>557</c:v>
                </c:pt>
                <c:pt idx="3">
                  <c:v>2042</c:v>
                </c:pt>
                <c:pt idx="4">
                  <c:v>1147</c:v>
                </c:pt>
                <c:pt idx="5">
                  <c:v>1332</c:v>
                </c:pt>
                <c:pt idx="6">
                  <c:v>870</c:v>
                </c:pt>
                <c:pt idx="7">
                  <c:v>1751</c:v>
                </c:pt>
                <c:pt idx="8">
                  <c:v>543</c:v>
                </c:pt>
                <c:pt idx="9">
                  <c:v>2715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57-4E8F-A355-AD80707D3E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1198031"/>
        <c:axId val="1172347471"/>
      </c:barChart>
      <c:catAx>
        <c:axId val="1021198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2347471"/>
        <c:crosses val="autoZero"/>
        <c:auto val="1"/>
        <c:lblAlgn val="ctr"/>
        <c:lblOffset val="100"/>
        <c:noMultiLvlLbl val="0"/>
      </c:catAx>
      <c:valAx>
        <c:axId val="117234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11980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24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 advTm="7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0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71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7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63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10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28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 advTm="7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 advTm="7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 advTm="7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4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 advTm="7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3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 advTm="7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 advTm="7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4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 advTm="7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 advTm="7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4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 advTm="7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 advTm="7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61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 advTm="7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CAD3-5454-4416-B9AC-419DB4367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IPL Auction Player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49F3E-94A7-4E1C-BA38-72AFFF337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900" dirty="0"/>
              <a:t>Insights for Team Management  </a:t>
            </a:r>
          </a:p>
          <a:p>
            <a:r>
              <a:rPr lang="en-US" sz="2600" dirty="0"/>
              <a:t>F</a:t>
            </a:r>
            <a:r>
              <a:rPr lang="en-IN" sz="2600" dirty="0"/>
              <a:t>rom-PRATEEK DEO </a:t>
            </a:r>
          </a:p>
          <a:p>
            <a:r>
              <a:rPr lang="en-US" dirty="0"/>
              <a:t>DATE 19.11.23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1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 advTm="7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012A-3D5B-4B8D-BDF0-04F842FD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405" y="1476304"/>
            <a:ext cx="5532328" cy="192229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The presentation aims to leverage insights to assist in the strategic selection of players for the upcoming IPL auction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07D170-03A8-4A5E-8C06-B08C0D6292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0275" r="2027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DA1C7-F6EE-4431-B33F-F4D2C21CF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2405" y="3480355"/>
            <a:ext cx="5524404" cy="209013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Objective: Identifying key players based on specific criteria, maximizing the team's chances of success.</a:t>
            </a:r>
            <a:br>
              <a:rPr lang="en-US" sz="2000" dirty="0">
                <a:solidFill>
                  <a:schemeClr val="accent6"/>
                </a:solidFill>
              </a:rPr>
            </a:br>
            <a:endParaRPr lang="en-IN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9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 advTm="7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45CA-2C16-4A94-A1C1-F82AAE47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63" y="225287"/>
            <a:ext cx="3796928" cy="242514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QUE 1-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get 2-3 players with high S.R who have faced at least 500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balls.And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to do that you have to make a list of 10 players you want to bid in the auction.</a:t>
            </a:r>
            <a:endParaRPr lang="en-IN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E1AE8E5-6C92-4A06-893C-D4ED7D3F2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283229"/>
              </p:ext>
            </p:extLst>
          </p:nvPr>
        </p:nvGraphicFramePr>
        <p:xfrm>
          <a:off x="4406638" y="225288"/>
          <a:ext cx="7493814" cy="447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1498C-7A49-4F04-B823-D97092D5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463" y="2756453"/>
            <a:ext cx="4294175" cy="31010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ANSWER -SELECT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batsman,sum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(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batsman_runs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) as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total_runs,count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(*)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ball_faced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,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(sum(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batsman_runs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)/count(*))*100 as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strk_rate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from ball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where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extras_type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&lt;&gt; '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wides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'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group by batsman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having count(*) &gt;= 500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order by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strk_rate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desc limit 10 </a:t>
            </a:r>
            <a:endParaRPr lang="en-IN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46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 advTm="7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76F3-3A55-49B5-866C-CC345727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4698"/>
            <a:ext cx="2961967" cy="240651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QUE2- get 2-3 players with good Average who have played more the 2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ipl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seasons.And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to do that you have to make a list of 10 players </a:t>
            </a:r>
            <a:endParaRPr lang="en-IN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1A10D7D-4E6C-4019-941E-79D722038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709653"/>
              </p:ext>
            </p:extLst>
          </p:nvPr>
        </p:nvGraphicFramePr>
        <p:xfrm>
          <a:off x="4585252" y="1"/>
          <a:ext cx="7606748" cy="5883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C788F-AC06-4ED5-9C66-59243F574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2523" y="2478157"/>
            <a:ext cx="4274116" cy="340580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ANSWER -select batsman, count(distinct year)as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no_of_seasons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 ,</a:t>
            </a: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avg(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batsman_runs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) as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avg_runs,sum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batsman_runs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) as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total_runs</a:t>
            </a:r>
            <a:endParaRPr lang="en-US" sz="1800" b="1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from deliveries_v02 group by batsman</a:t>
            </a: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having count(distinct year) &gt; 2</a:t>
            </a: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order by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no_of_seasons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 desc limit 10 </a:t>
            </a:r>
          </a:p>
          <a:p>
            <a:endParaRPr lang="en-IN" sz="1800" dirty="0">
              <a:solidFill>
                <a:schemeClr val="accent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 advTm="7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CEC1-8F94-41DA-9D72-3296CDD7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61967" cy="2406518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QUE 3-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get 2-3 Hard-hitting players who have scored most runs in boundaries and have played more the 2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ipl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season.</a:t>
            </a:r>
            <a:endParaRPr lang="en-IN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CD7EC33-FEF4-4290-BB9D-B2D0754D7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818184"/>
              </p:ext>
            </p:extLst>
          </p:nvPr>
        </p:nvGraphicFramePr>
        <p:xfrm>
          <a:off x="4134678" y="0"/>
          <a:ext cx="6607935" cy="5457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531ED-A511-4554-8EDC-039BFC0A7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06518"/>
            <a:ext cx="2961967" cy="224818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Answer- select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batsman,count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ball_result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) as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boundries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 ,count(distinct year)as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no_of_seasons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from deliveries_v03 where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ball_result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 = 'boundary'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group by batsman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having count(distinct year ) &gt; 2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order by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boundries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 desc limit 10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6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 advTm="7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AE6C-4E95-4D56-AB80-67D3D9EE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313" y="-22661"/>
            <a:ext cx="2961967" cy="2406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QUE 4 -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get 2-3 bowlers with good economy who have bowled at least 500 balls in IPL so far.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3573D3D-1159-45EB-A3D9-41E49EAEA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932687"/>
              </p:ext>
            </p:extLst>
          </p:nvPr>
        </p:nvGraphicFramePr>
        <p:xfrm>
          <a:off x="4028661" y="251791"/>
          <a:ext cx="7832035" cy="5208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657AA-E911-4FB8-AAEC-3684B38F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662718"/>
            <a:ext cx="2961967" cy="224818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select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bowler,count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(*) as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balls_balled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 ,sum(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total_runs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) as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runs_given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,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sum(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total_runs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)/count(*) as economy from deliveries_v03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where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extras_type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 &lt;&gt; '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wides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'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group by bowler having count(*) &gt;= 500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order by economy desc 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limit 10 </a:t>
            </a: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omy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 desc limit 10 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 advTm="7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038C-E6AA-4FF6-A60E-34B26821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313" y="-274452"/>
            <a:ext cx="2961967" cy="2406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QUE 5-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get 2-3 bowlers with the best wicket taking and who have bowled at least 500 balls in IPL so far.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2301602-7DFA-44CB-8FBB-B00ED7C9D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304458"/>
              </p:ext>
            </p:extLst>
          </p:nvPr>
        </p:nvGraphicFramePr>
        <p:xfrm>
          <a:off x="3737112" y="106017"/>
          <a:ext cx="8454887" cy="5446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8CFAC-F2C2-45A5-9A8F-1B98AD64A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66679"/>
            <a:ext cx="2961967" cy="224818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Answer- select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bowler,count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(*) as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balls_balled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 ,sum(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total_runs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) as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runs_given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,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sum(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total_runs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)/count(*) as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economy,sum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(case when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is_wicket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 then 1 else 0 end) AS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wickets_taken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 from deliveries_v03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where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extras_type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 &lt;&gt; '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wides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’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group by bowler having count(*) &gt;= 500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order by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wickets_taken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 desc 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limit 10 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5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 advTm="7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F19F-7072-4250-94CC-EF00AF31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03259"/>
            <a:ext cx="2961967" cy="2406518"/>
          </a:xfrm>
        </p:spPr>
        <p:txBody>
          <a:bodyPr>
            <a:noAutofit/>
          </a:bodyPr>
          <a:lstStyle/>
          <a:p>
            <a:r>
              <a:rPr lang="en-US" sz="1100" dirty="0"/>
              <a:t>Que 6- </a:t>
            </a:r>
            <a:r>
              <a:rPr lang="en-US" sz="1100" b="1" dirty="0"/>
              <a:t>you need to get 2-3 </a:t>
            </a:r>
            <a:r>
              <a:rPr lang="en-US" sz="1100" b="1" dirty="0" err="1"/>
              <a:t>All_rounders</a:t>
            </a:r>
            <a:r>
              <a:rPr lang="en-US" sz="1100" b="1" dirty="0"/>
              <a:t> with the best batting as well as bowling strike rate and who have faced at least 500 balls in IPL so far and have bowled minimum 300 balls.</a:t>
            </a:r>
            <a:endParaRPr lang="en-IN" sz="11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88073A0-50DA-4B6F-81A1-B781EEFE2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126073"/>
              </p:ext>
            </p:extLst>
          </p:nvPr>
        </p:nvGraphicFramePr>
        <p:xfrm>
          <a:off x="4200939" y="318052"/>
          <a:ext cx="7593496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8E6CD-621C-4076-AA34-012665C12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180819"/>
            <a:ext cx="2961967" cy="2248181"/>
          </a:xfrm>
        </p:spPr>
        <p:txBody>
          <a:bodyPr>
            <a:normAutofit fontScale="25000" lnSpcReduction="20000"/>
          </a:bodyPr>
          <a:lstStyle/>
          <a:p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Answer-</a:t>
            </a:r>
            <a:r>
              <a:rPr lang="en-US" sz="4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wITH</a:t>
            </a:r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BATSMAN AS (SELECT </a:t>
            </a:r>
            <a:r>
              <a:rPr lang="en-US" sz="4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batsman,sum</a:t>
            </a:r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4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batsman_runs</a:t>
            </a:r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as </a:t>
            </a:r>
            <a:r>
              <a:rPr lang="en-US" sz="4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total_runs,count</a:t>
            </a:r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(*) </a:t>
            </a:r>
            <a:r>
              <a:rPr lang="en-US" sz="4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ball_faced</a:t>
            </a:r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(sum(</a:t>
            </a:r>
            <a:r>
              <a:rPr lang="en-US" sz="4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batsman_runs</a:t>
            </a:r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)/count(*))*100 as </a:t>
            </a:r>
            <a:r>
              <a:rPr lang="en-US" sz="4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strk_rate</a:t>
            </a:r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from ball</a:t>
            </a:r>
          </a:p>
          <a:p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4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extras_type</a:t>
            </a:r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&lt;&gt; '</a:t>
            </a:r>
            <a:r>
              <a:rPr lang="en-US" sz="4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wides</a:t>
            </a:r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'</a:t>
            </a:r>
          </a:p>
          <a:p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group by batsman</a:t>
            </a:r>
          </a:p>
          <a:p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having count(*) &gt;= 500</a:t>
            </a:r>
          </a:p>
          <a:p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-- order by </a:t>
            </a:r>
            <a:r>
              <a:rPr lang="en-US" sz="4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total_runs</a:t>
            </a:r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desc limit 10</a:t>
            </a:r>
          </a:p>
          <a:p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		),</a:t>
            </a:r>
          </a:p>
          <a:p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BOWLER AS (select </a:t>
            </a:r>
            <a:r>
              <a:rPr lang="en-US" sz="4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bowler,count</a:t>
            </a:r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(*) as </a:t>
            </a:r>
            <a:r>
              <a:rPr lang="en-US" sz="4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balls_balled</a:t>
            </a:r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,sum(</a:t>
            </a:r>
            <a:r>
              <a:rPr lang="en-US" sz="4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total_runs</a:t>
            </a:r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as </a:t>
            </a:r>
            <a:r>
              <a:rPr lang="en-US" sz="4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runs_given</a:t>
            </a:r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sum(</a:t>
            </a:r>
            <a:r>
              <a:rPr lang="en-US" sz="4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total_runs</a:t>
            </a:r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)/count(*) as economy from deliveries_v03</a:t>
            </a:r>
          </a:p>
          <a:p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4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extras_type</a:t>
            </a:r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&lt;&gt; '</a:t>
            </a:r>
            <a:r>
              <a:rPr lang="en-US" sz="4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wides</a:t>
            </a:r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'</a:t>
            </a:r>
          </a:p>
          <a:p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group by bowler   having count(*) &gt;= 300</a:t>
            </a:r>
          </a:p>
          <a:p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-- order by </a:t>
            </a:r>
            <a:r>
              <a:rPr lang="en-US" sz="4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balls_balled</a:t>
            </a:r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desc </a:t>
            </a:r>
          </a:p>
          <a:p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--limit 10</a:t>
            </a:r>
          </a:p>
          <a:p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   )</a:t>
            </a:r>
          </a:p>
          <a:p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 * FROM BATSMAN B, BOWLER BOWL</a:t>
            </a:r>
          </a:p>
          <a:p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4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B.batsman</a:t>
            </a:r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BOWL.BOWLER</a:t>
            </a:r>
          </a:p>
          <a:p>
            <a:r>
              <a:rPr lang="en-US" sz="4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en-IN" sz="4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07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 advTm="7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59F3AD-D280-46AD-B7C1-082C1AB2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wicketkeeper AND </a:t>
            </a:r>
            <a:r>
              <a:rPr lang="en-US" dirty="0" err="1"/>
              <a:t>CAPTain</a:t>
            </a:r>
            <a:r>
              <a:rPr lang="en-US" dirty="0"/>
              <a:t> of the team 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dhoni</a:t>
            </a:r>
            <a:r>
              <a:rPr lang="en-US" dirty="0"/>
              <a:t> AS NO STATS REQ FOR </a:t>
            </a:r>
            <a:r>
              <a:rPr lang="en-US" dirty="0" err="1"/>
              <a:t>ms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F60A44-DA00-491B-8627-2396D9758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3787" y="2618581"/>
            <a:ext cx="1695450" cy="2695575"/>
          </a:xfrm>
        </p:spPr>
      </p:pic>
    </p:spTree>
    <p:extLst>
      <p:ext uri="{BB962C8B-B14F-4D97-AF65-F5344CB8AC3E}">
        <p14:creationId xmlns:p14="http://schemas.microsoft.com/office/powerpoint/2010/main" val="41849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 advTm="7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120</TotalTime>
  <Words>730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Times New Roman</vt:lpstr>
      <vt:lpstr>Celestial</vt:lpstr>
      <vt:lpstr>IPL Auction Player Analysis</vt:lpstr>
      <vt:lpstr>Purpose: The presentation aims to leverage insights to assist in the strategic selection of players for the upcoming IPL auction. </vt:lpstr>
      <vt:lpstr>QUE 1-get 2-3 players with high S.R who have faced at least 500 balls.And to do that you have to make a list of 10 players you want to bid in the auction.</vt:lpstr>
      <vt:lpstr>QUE2- get 2-3 players with good Average who have played more the 2 ipl seasons.And to do that you have to make a list of 10 players </vt:lpstr>
      <vt:lpstr>QUE 3- get 2-3 Hard-hitting players who have scored most runs in boundaries and have played more the 2 ipl season.</vt:lpstr>
      <vt:lpstr>QUE 4 - get 2-3 bowlers with good economy who have bowled at least 500 balls in IPL so far.</vt:lpstr>
      <vt:lpstr>QUE 5- get 2-3 bowlers with the best wicket taking and who have bowled at least 500 balls in IPL so far.</vt:lpstr>
      <vt:lpstr>Que 6- you need to get 2-3 All_rounders with the best batting as well as bowling strike rate and who have faced at least 500 balls in IPL so far and have bowled minimum 300 balls.</vt:lpstr>
      <vt:lpstr>FOR wicketkeeper AND CAPTain of the team  ms dhoni AS NO STATS REQ FOR 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Auction Player Analysis</dc:title>
  <dc:creator>hp</dc:creator>
  <cp:lastModifiedBy>hp</cp:lastModifiedBy>
  <cp:revision>16</cp:revision>
  <dcterms:created xsi:type="dcterms:W3CDTF">2023-11-19T05:21:07Z</dcterms:created>
  <dcterms:modified xsi:type="dcterms:W3CDTF">2023-11-20T06:53:53Z</dcterms:modified>
</cp:coreProperties>
</file>