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Roboto Medium"/>
      <p:regular r:id="rId21"/>
      <p:bold r:id="rId22"/>
      <p:italic r:id="rId23"/>
      <p:boldItalic r:id="rId24"/>
    </p:embeddedFon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obotoMedium-bold.fntdata"/><Relationship Id="rId21" Type="http://schemas.openxmlformats.org/officeDocument/2006/relationships/font" Target="fonts/RobotoMedium-regular.fntdata"/><Relationship Id="rId24" Type="http://schemas.openxmlformats.org/officeDocument/2006/relationships/font" Target="fonts/RobotoMedium-boldItalic.fntdata"/><Relationship Id="rId23" Type="http://schemas.openxmlformats.org/officeDocument/2006/relationships/font" Target="fonts/Robot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404dddb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404dddb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43e02de90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43e02de90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3db37d5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3db37d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40f9091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40f9091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43e02de90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43e02de90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3db37d5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3db37d5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43e02de90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43e02de90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3db37d5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3db37d5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404dddb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404dddb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43e02de90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43e02de90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chemeClr val="dk2"/>
                </a:solidFill>
              </a:rPr>
              <a:t>Matplotlib and Seaborn</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2"/>
          <p:cNvSpPr txBox="1"/>
          <p:nvPr>
            <p:ph idx="1" type="body"/>
          </p:nvPr>
        </p:nvSpPr>
        <p:spPr>
          <a:xfrm>
            <a:off x="0" y="1522700"/>
            <a:ext cx="8520600" cy="362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u="sng">
                <a:latin typeface="Roboto"/>
                <a:ea typeface="Roboto"/>
                <a:cs typeface="Roboto"/>
                <a:sym typeface="Roboto"/>
              </a:rPr>
              <a:t>Violinplot:</a:t>
            </a:r>
            <a:r>
              <a:rPr lang="en" sz="1400">
                <a:latin typeface="Roboto Medium"/>
                <a:ea typeface="Roboto Medium"/>
                <a:cs typeface="Roboto Medium"/>
                <a:sym typeface="Roboto Medium"/>
              </a:rPr>
              <a:t> </a:t>
            </a:r>
            <a:r>
              <a:rPr lang="en" sz="1400">
                <a:latin typeface="Roboto Medium"/>
                <a:ea typeface="Roboto Medium"/>
                <a:cs typeface="Roboto Medium"/>
                <a:sym typeface="Roboto Medium"/>
              </a:rPr>
              <a:t>Draw a combination of boxplot and kernel density estimate. It shows the distribution of quantitative data across several levels of categorical variables. the violin plot features a kernel density estimation of the underlying distribution.</a:t>
            </a:r>
            <a:endParaRPr sz="1400">
              <a:latin typeface="Roboto Medium"/>
              <a:ea typeface="Roboto Medium"/>
              <a:cs typeface="Roboto Medium"/>
              <a:sym typeface="Roboto Medium"/>
            </a:endParaRPr>
          </a:p>
          <a:p>
            <a:pPr indent="0" lvl="0" marL="0" rtl="0" algn="l">
              <a:spcBef>
                <a:spcPts val="1600"/>
              </a:spcBef>
              <a:spcAft>
                <a:spcPts val="0"/>
              </a:spcAft>
              <a:buNone/>
            </a:pPr>
            <a:r>
              <a:rPr lang="en" sz="1400">
                <a:latin typeface="Roboto Medium"/>
                <a:ea typeface="Roboto Medium"/>
                <a:cs typeface="Roboto Medium"/>
                <a:sym typeface="Roboto Medium"/>
              </a:rPr>
              <a:t>The violin plots can be inferred as a combination of Box plot at the middle and distribution plots (Kernel Density Estimation ) on both side of the data. This can give us the details of distribution like whether the distribution is </a:t>
            </a:r>
            <a:r>
              <a:rPr lang="en" sz="1400">
                <a:latin typeface="Roboto Medium"/>
                <a:ea typeface="Roboto Medium"/>
                <a:cs typeface="Roboto Medium"/>
                <a:sym typeface="Roboto Medium"/>
              </a:rPr>
              <a:t>multimodal(distribution with two or more peaks)</a:t>
            </a:r>
            <a:r>
              <a:rPr lang="en" sz="1400">
                <a:latin typeface="Roboto Medium"/>
                <a:ea typeface="Roboto Medium"/>
                <a:cs typeface="Roboto Medium"/>
                <a:sym typeface="Roboto Medium"/>
              </a:rPr>
              <a:t>, Skewness etc.</a:t>
            </a:r>
            <a:endParaRPr sz="1400">
              <a:latin typeface="Roboto Medium"/>
              <a:ea typeface="Roboto Medium"/>
              <a:cs typeface="Roboto Medium"/>
              <a:sym typeface="Roboto Medium"/>
            </a:endParaRPr>
          </a:p>
          <a:p>
            <a:pPr indent="-317500" lvl="0" marL="457200" rtl="0" algn="l">
              <a:spcBef>
                <a:spcPts val="1600"/>
              </a:spcBef>
              <a:spcAft>
                <a:spcPts val="0"/>
              </a:spcAft>
              <a:buSzPts val="1400"/>
              <a:buFont typeface="Roboto Medium"/>
              <a:buChar char="●"/>
            </a:pPr>
            <a:r>
              <a:rPr b="1" lang="en" sz="1400" u="sng">
                <a:latin typeface="Roboto"/>
                <a:ea typeface="Roboto"/>
                <a:cs typeface="Roboto"/>
                <a:sym typeface="Roboto"/>
              </a:rPr>
              <a:t>KDE: </a:t>
            </a:r>
            <a:r>
              <a:rPr lang="en" sz="1400">
                <a:latin typeface="Roboto Medium"/>
                <a:ea typeface="Roboto Medium"/>
                <a:cs typeface="Roboto Medium"/>
                <a:sym typeface="Roboto Medium"/>
              </a:rPr>
              <a:t>KDE stands for </a:t>
            </a:r>
            <a:r>
              <a:rPr lang="en" sz="1400">
                <a:latin typeface="Roboto Medium"/>
                <a:ea typeface="Roboto Medium"/>
                <a:cs typeface="Roboto Medium"/>
                <a:sym typeface="Roboto Medium"/>
              </a:rPr>
              <a:t>Kernel</a:t>
            </a:r>
            <a:r>
              <a:rPr lang="en" sz="1400">
                <a:latin typeface="Roboto Medium"/>
                <a:ea typeface="Roboto Medium"/>
                <a:cs typeface="Roboto Medium"/>
                <a:sym typeface="Roboto Medium"/>
              </a:rPr>
              <a:t> Density Estimate. Kernel Density Function is the non-parametric way of representing the probability distribution function of a random variable. It is used when the parametric distribution of the data doesn’t make much sense, and you want to avoid making assumptions about the data.</a:t>
            </a:r>
            <a:endParaRPr sz="1400">
              <a:latin typeface="Roboto Medium"/>
              <a:ea typeface="Roboto Medium"/>
              <a:cs typeface="Roboto Medium"/>
              <a:sym typeface="Roboto Medium"/>
            </a:endParaRPr>
          </a:p>
          <a:p>
            <a:pPr indent="0" lvl="0" marL="457200" rtl="0" algn="l">
              <a:spcBef>
                <a:spcPts val="1600"/>
              </a:spcBef>
              <a:spcAft>
                <a:spcPts val="16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3"/>
          <p:cNvSpPr txBox="1"/>
          <p:nvPr>
            <p:ph idx="1" type="body"/>
          </p:nvPr>
        </p:nvSpPr>
        <p:spPr>
          <a:xfrm>
            <a:off x="370850" y="1386650"/>
            <a:ext cx="8303700" cy="359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Medium"/>
              <a:buChar char="●"/>
            </a:pPr>
            <a:r>
              <a:rPr b="1" lang="en" sz="1400" u="sng">
                <a:latin typeface="Roboto"/>
                <a:ea typeface="Roboto"/>
                <a:cs typeface="Roboto"/>
                <a:sym typeface="Roboto"/>
              </a:rPr>
              <a:t>Heatmap:</a:t>
            </a:r>
            <a:r>
              <a:rPr lang="en" sz="1400">
                <a:latin typeface="Roboto Medium"/>
                <a:ea typeface="Roboto Medium"/>
                <a:cs typeface="Roboto Medium"/>
                <a:sym typeface="Roboto Medium"/>
              </a:rPr>
              <a:t> This heat map works by correlation. This shows you which variables are correlated to each other from a scale of 1 being the most correlated and -1 is not correlated at all.</a:t>
            </a:r>
            <a:endParaRPr sz="1400">
              <a:latin typeface="Roboto Medium"/>
              <a:ea typeface="Roboto Medium"/>
              <a:cs typeface="Roboto Medium"/>
              <a:sym typeface="Roboto Medium"/>
            </a:endParaRPr>
          </a:p>
          <a:p>
            <a:pPr indent="-317500" lvl="0" marL="457200" rtl="0" algn="l">
              <a:spcBef>
                <a:spcPts val="1600"/>
              </a:spcBef>
              <a:spcAft>
                <a:spcPts val="0"/>
              </a:spcAft>
              <a:buSzPts val="1400"/>
              <a:buFont typeface="Roboto Medium"/>
              <a:buChar char="●"/>
            </a:pPr>
            <a:r>
              <a:rPr b="1" lang="en" sz="1400" u="sng">
                <a:latin typeface="Roboto"/>
                <a:ea typeface="Roboto"/>
                <a:cs typeface="Roboto"/>
                <a:sym typeface="Roboto"/>
              </a:rPr>
              <a:t>Lmplot:</a:t>
            </a:r>
            <a:r>
              <a:rPr lang="en" sz="1400">
                <a:latin typeface="Roboto Medium"/>
                <a:ea typeface="Roboto Medium"/>
                <a:cs typeface="Roboto Medium"/>
                <a:sym typeface="Roboto Medium"/>
              </a:rPr>
              <a:t> Plot data and regression model fits across a FacetGrid. (FacetGrid is an object that forms the row, column or hue dimension of the grid). It  is a 2D scatterplot with an optional overlaid regression line.</a:t>
            </a:r>
            <a:endParaRPr sz="1400">
              <a:latin typeface="Roboto Medium"/>
              <a:ea typeface="Roboto Medium"/>
              <a:cs typeface="Roboto Medium"/>
              <a:sym typeface="Roboto Medium"/>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0" y="0"/>
            <a:ext cx="8520600" cy="8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Matplotlib</a:t>
            </a:r>
            <a:endParaRPr/>
          </a:p>
        </p:txBody>
      </p:sp>
      <p:sp>
        <p:nvSpPr>
          <p:cNvPr id="283" name="Google Shape;283;p14"/>
          <p:cNvSpPr txBox="1"/>
          <p:nvPr>
            <p:ph idx="1" type="body"/>
          </p:nvPr>
        </p:nvSpPr>
        <p:spPr>
          <a:xfrm>
            <a:off x="0" y="1176000"/>
            <a:ext cx="7883100" cy="374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Matplotlib is a library in Python that is used for data visualization.</a:t>
            </a:r>
            <a:endParaRPr sz="1400"/>
          </a:p>
          <a:p>
            <a:pPr indent="-317500" lvl="0" marL="457200" rtl="0" algn="l">
              <a:spcBef>
                <a:spcPts val="1600"/>
              </a:spcBef>
              <a:spcAft>
                <a:spcPts val="0"/>
              </a:spcAft>
              <a:buSzPts val="1400"/>
              <a:buChar char="●"/>
            </a:pPr>
            <a:r>
              <a:rPr lang="en" sz="1400"/>
              <a:t>Data visualization is a process of describing information in a graphical or pictorial format which helps the decision makers to analyze the data in an easier way.</a:t>
            </a:r>
            <a:endParaRPr sz="1400"/>
          </a:p>
          <a:p>
            <a:pPr indent="-317500" lvl="0" marL="457200" rtl="0" algn="l">
              <a:spcBef>
                <a:spcPts val="1600"/>
              </a:spcBef>
              <a:spcAft>
                <a:spcPts val="0"/>
              </a:spcAft>
              <a:buSzPts val="1400"/>
              <a:buChar char="●"/>
            </a:pPr>
            <a:r>
              <a:rPr lang="en" sz="1400"/>
              <a:t>It was introduced by John Hunter in the year 2002.</a:t>
            </a:r>
            <a:endParaRPr sz="1400"/>
          </a:p>
          <a:p>
            <a:pPr indent="-317500" lvl="0" marL="457200" rtl="0" algn="l">
              <a:spcBef>
                <a:spcPts val="1600"/>
              </a:spcBef>
              <a:spcAft>
                <a:spcPts val="0"/>
              </a:spcAft>
              <a:buSzPts val="1400"/>
              <a:buChar char="●"/>
            </a:pPr>
            <a:r>
              <a:rPr lang="en" sz="1400"/>
              <a:t>‘Matplotlib makes easy things easy and hard things possible.’</a:t>
            </a:r>
            <a:endParaRPr sz="1400"/>
          </a:p>
          <a:p>
            <a:pPr indent="-317500" lvl="0" marL="457200" rtl="0" algn="l">
              <a:spcBef>
                <a:spcPts val="1600"/>
              </a:spcBef>
              <a:spcAft>
                <a:spcPts val="0"/>
              </a:spcAft>
              <a:buSzPts val="1400"/>
              <a:buChar char="●"/>
            </a:pPr>
            <a:r>
              <a:rPr lang="en" sz="1400"/>
              <a:t>It consists of several plots like line, bar, scatter, histogram, etc.</a:t>
            </a:r>
            <a:endParaRPr sz="1400"/>
          </a:p>
          <a:p>
            <a:pPr indent="-317500" lvl="0" marL="457200" rtl="0" algn="l">
              <a:spcBef>
                <a:spcPts val="1600"/>
              </a:spcBef>
              <a:spcAft>
                <a:spcPts val="0"/>
              </a:spcAft>
              <a:buSzPts val="1400"/>
              <a:buChar char="●"/>
            </a:pPr>
            <a:r>
              <a:rPr lang="en" sz="1400"/>
              <a:t>Plots helps to understand patterns and to make correlations.</a:t>
            </a:r>
            <a:endParaRPr sz="1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Charts</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4325" lvl="0" marL="457200" rtl="0" algn="l">
              <a:spcBef>
                <a:spcPts val="1800"/>
              </a:spcBef>
              <a:spcAft>
                <a:spcPts val="0"/>
              </a:spcAft>
              <a:buClr>
                <a:srgbClr val="222222"/>
              </a:buClr>
              <a:buSzPts val="1350"/>
              <a:buChar char="●"/>
            </a:pPr>
            <a:r>
              <a:rPr lang="en" sz="1350">
                <a:solidFill>
                  <a:srgbClr val="222222"/>
                </a:solidFill>
                <a:highlight>
                  <a:srgbClr val="FFFFFF"/>
                </a:highlight>
              </a:rPr>
              <a:t>Allows you to visualize data graphically</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It's easier to analyse trends and patterns in the charts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Easy to interpret compared to data in cells</a:t>
            </a:r>
            <a:endParaRPr sz="1350">
              <a:solidFill>
                <a:srgbClr val="222222"/>
              </a:solidFill>
              <a:highlight>
                <a:srgbClr val="FFFFFF"/>
              </a:highlight>
            </a:endParaRPr>
          </a:p>
          <a:p>
            <a:pPr indent="0" lvl="0" marL="0" rtl="0" algn="l">
              <a:spcBef>
                <a:spcPts val="1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Types of Analysis</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sz="1400"/>
              <a:t>Univariate (U) : </a:t>
            </a:r>
            <a:r>
              <a:rPr lang="en" sz="1400"/>
              <a:t>In univariate analysis we use a single feature to analyze its properties.</a:t>
            </a:r>
            <a:endParaRPr sz="1400"/>
          </a:p>
          <a:p>
            <a:pPr indent="-317500" lvl="0" marL="457200" rtl="0" algn="l">
              <a:spcBef>
                <a:spcPts val="1600"/>
              </a:spcBef>
              <a:spcAft>
                <a:spcPts val="0"/>
              </a:spcAft>
              <a:buSzPts val="1400"/>
              <a:buAutoNum type="arabicPeriod"/>
            </a:pPr>
            <a:r>
              <a:rPr b="1" lang="en" sz="1400"/>
              <a:t>Bivariate (B):</a:t>
            </a:r>
            <a:r>
              <a:rPr lang="en" sz="1400"/>
              <a:t> When we compare the data between exactly 2 features then its called bivariate analysis.</a:t>
            </a:r>
            <a:endParaRPr sz="1400"/>
          </a:p>
          <a:p>
            <a:pPr indent="-317500" lvl="0" marL="457200" rtl="0" algn="l">
              <a:spcBef>
                <a:spcPts val="1600"/>
              </a:spcBef>
              <a:spcAft>
                <a:spcPts val="0"/>
              </a:spcAft>
              <a:buSzPts val="1400"/>
              <a:buAutoNum type="arabicPeriod"/>
            </a:pPr>
            <a:r>
              <a:rPr b="1" lang="en" sz="1400"/>
              <a:t>Multivariate (M)</a:t>
            </a:r>
            <a:r>
              <a:rPr lang="en" sz="1400"/>
              <a:t>: Comparing more than 2 variables is called as Multivariate analysis.</a:t>
            </a:r>
            <a:endParaRPr sz="1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Matplotlib</a:t>
            </a:r>
            <a:endParaRPr/>
          </a:p>
        </p:txBody>
      </p:sp>
      <p:sp>
        <p:nvSpPr>
          <p:cNvPr id="301" name="Google Shape;301;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mport matplotlib.pyplot as plt</a:t>
            </a:r>
            <a:endParaRPr/>
          </a:p>
          <a:p>
            <a:pPr indent="0" lvl="0" marL="0" rtl="0" algn="l">
              <a:spcBef>
                <a:spcPts val="0"/>
              </a:spcBef>
              <a:spcAft>
                <a:spcPts val="0"/>
              </a:spcAft>
              <a:buNone/>
            </a:pPr>
            <a:r>
              <a:rPr lang="en"/>
              <a:t>%matplotlib inline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~pyplot is an important interface of matplotlib which provides features to control line styles, font properties, formatting axes, etc and makes plotting easy.</a:t>
            </a:r>
            <a:endParaRPr/>
          </a:p>
          <a:p>
            <a:pPr indent="0" lvl="0" marL="0" rtl="0" algn="l">
              <a:spcBef>
                <a:spcPts val="1600"/>
              </a:spcBef>
              <a:spcAft>
                <a:spcPts val="0"/>
              </a:spcAft>
              <a:buNone/>
            </a:pPr>
            <a:r>
              <a:rPr lang="en"/>
              <a:t>~</a:t>
            </a:r>
            <a:r>
              <a:rPr lang="en"/>
              <a:t>The %matplotlib inline is a jupyter notebook specific command that lets you see the plots in the notebook itself.</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Graphs</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Line chart</a:t>
            </a:r>
            <a:endParaRPr b="1" sz="1800"/>
          </a:p>
          <a:p>
            <a:pPr indent="-342900" lvl="0" marL="457200" rtl="0" algn="l">
              <a:spcBef>
                <a:spcPts val="0"/>
              </a:spcBef>
              <a:spcAft>
                <a:spcPts val="0"/>
              </a:spcAft>
              <a:buSzPts val="1800"/>
              <a:buChar char="●"/>
            </a:pPr>
            <a:r>
              <a:rPr b="1" lang="en" sz="1800"/>
              <a:t>Bar Chart</a:t>
            </a:r>
            <a:endParaRPr b="1" sz="1800"/>
          </a:p>
          <a:p>
            <a:pPr indent="-342900" lvl="0" marL="457200" rtl="0" algn="l">
              <a:spcBef>
                <a:spcPts val="0"/>
              </a:spcBef>
              <a:spcAft>
                <a:spcPts val="0"/>
              </a:spcAft>
              <a:buSzPts val="1800"/>
              <a:buChar char="●"/>
            </a:pPr>
            <a:r>
              <a:rPr b="1" lang="en" sz="1800"/>
              <a:t>Histograms</a:t>
            </a:r>
            <a:endParaRPr b="1" sz="1800"/>
          </a:p>
          <a:p>
            <a:pPr indent="-342900" lvl="0" marL="457200" rtl="0" algn="l">
              <a:spcBef>
                <a:spcPts val="0"/>
              </a:spcBef>
              <a:spcAft>
                <a:spcPts val="0"/>
              </a:spcAft>
              <a:buSzPts val="1800"/>
              <a:buChar char="●"/>
            </a:pPr>
            <a:r>
              <a:rPr b="1" lang="en" sz="1800"/>
              <a:t>Scatterplot</a:t>
            </a:r>
            <a:endParaRPr b="1" sz="1800"/>
          </a:p>
          <a:p>
            <a:pPr indent="-342900" lvl="0" marL="457200" rtl="0" algn="l">
              <a:spcBef>
                <a:spcPts val="0"/>
              </a:spcBef>
              <a:spcAft>
                <a:spcPts val="0"/>
              </a:spcAft>
              <a:buSzPts val="1800"/>
              <a:buChar char="●"/>
            </a:pPr>
            <a:r>
              <a:rPr b="1" lang="en" sz="1800"/>
              <a:t>Pie chart</a:t>
            </a:r>
            <a:endParaRPr b="1" sz="1800"/>
          </a:p>
          <a:p>
            <a:pPr indent="-342900" lvl="0" marL="457200" rtl="0" algn="l">
              <a:spcBef>
                <a:spcPts val="0"/>
              </a:spcBef>
              <a:spcAft>
                <a:spcPts val="0"/>
              </a:spcAft>
              <a:buSzPts val="1800"/>
              <a:buChar char="●"/>
            </a:pPr>
            <a:r>
              <a:rPr b="1" lang="en" sz="1800"/>
              <a:t>Stack plot</a:t>
            </a:r>
            <a:endParaRPr b="1" sz="1800"/>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311700" y="290225"/>
            <a:ext cx="8520600" cy="8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Seaborn</a:t>
            </a:r>
            <a:endParaRPr/>
          </a:p>
        </p:txBody>
      </p:sp>
      <p:sp>
        <p:nvSpPr>
          <p:cNvPr id="313" name="Google Shape;313;p19"/>
          <p:cNvSpPr txBox="1"/>
          <p:nvPr>
            <p:ph idx="1" type="body"/>
          </p:nvPr>
        </p:nvSpPr>
        <p:spPr>
          <a:xfrm>
            <a:off x="0" y="1918725"/>
            <a:ext cx="8520600" cy="322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Seaborn is a Python library for Data visualization that is used for making statistical graphs.</a:t>
            </a:r>
            <a:endParaRPr/>
          </a:p>
          <a:p>
            <a:pPr indent="-311150" lvl="0" marL="457200" rtl="0" algn="l">
              <a:spcBef>
                <a:spcPts val="0"/>
              </a:spcBef>
              <a:spcAft>
                <a:spcPts val="0"/>
              </a:spcAft>
              <a:buSzPts val="1300"/>
              <a:buChar char="●"/>
            </a:pPr>
            <a:r>
              <a:rPr lang="en"/>
              <a:t>It is built on top of Matplotlib and is closely integrated with pandas data structures</a:t>
            </a:r>
            <a:endParaRPr/>
          </a:p>
          <a:p>
            <a:pPr indent="-311150" lvl="0" marL="457200" rtl="0" algn="l">
              <a:spcBef>
                <a:spcPts val="0"/>
              </a:spcBef>
              <a:spcAft>
                <a:spcPts val="0"/>
              </a:spcAft>
              <a:buSzPts val="1300"/>
              <a:buChar char="●"/>
            </a:pPr>
            <a:r>
              <a:rPr lang="en"/>
              <a:t>Seaborn is a complement and not a substitute for matplotlib</a:t>
            </a:r>
            <a:endParaRPr/>
          </a:p>
          <a:p>
            <a:pPr indent="-311150" lvl="0" marL="457200" rtl="0" algn="l">
              <a:spcBef>
                <a:spcPts val="0"/>
              </a:spcBef>
              <a:spcAft>
                <a:spcPts val="0"/>
              </a:spcAft>
              <a:buSzPts val="1300"/>
              <a:buChar char="●"/>
            </a:pPr>
            <a:r>
              <a:rPr lang="en"/>
              <a:t>Seaborn provides a high-level interface for drawing attractive and informative statistical graphics.</a:t>
            </a:r>
            <a:endParaRPr/>
          </a:p>
          <a:p>
            <a:pPr indent="0" lvl="0" marL="0" rtl="0" algn="l">
              <a:spcBef>
                <a:spcPts val="1600"/>
              </a:spcBef>
              <a:spcAft>
                <a:spcPts val="0"/>
              </a:spcAft>
              <a:buNone/>
            </a:pPr>
            <a:r>
              <a:rPr b="1" lang="en" sz="2400"/>
              <a:t>Importing Seaborn</a:t>
            </a:r>
            <a:endParaRPr b="1" sz="2400"/>
          </a:p>
          <a:p>
            <a:pPr indent="0" lvl="0" marL="0" rtl="0" algn="l">
              <a:spcBef>
                <a:spcPts val="1600"/>
              </a:spcBef>
              <a:spcAft>
                <a:spcPts val="1600"/>
              </a:spcAft>
              <a:buNone/>
            </a:pPr>
            <a:r>
              <a:rPr lang="en"/>
              <a:t>i</a:t>
            </a:r>
            <a:r>
              <a:rPr lang="en"/>
              <a:t>mport seaborn as sns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298850" y="773950"/>
            <a:ext cx="654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Plot in Seaborn</a:t>
            </a:r>
            <a:endParaRPr/>
          </a:p>
        </p:txBody>
      </p:sp>
      <p:sp>
        <p:nvSpPr>
          <p:cNvPr id="319" name="Google Shape;319;p20"/>
          <p:cNvSpPr txBox="1"/>
          <p:nvPr>
            <p:ph idx="1" type="body"/>
          </p:nvPr>
        </p:nvSpPr>
        <p:spPr>
          <a:xfrm>
            <a:off x="0" y="2070900"/>
            <a:ext cx="9144000" cy="307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Medium"/>
              <a:buChar char="●"/>
            </a:pPr>
            <a:r>
              <a:rPr b="1" lang="en" sz="1400" u="sng">
                <a:latin typeface="Roboto"/>
                <a:ea typeface="Roboto"/>
                <a:cs typeface="Roboto"/>
                <a:sym typeface="Roboto"/>
              </a:rPr>
              <a:t>Distplot</a:t>
            </a:r>
            <a:r>
              <a:rPr b="1" lang="en" sz="1400">
                <a:latin typeface="Roboto"/>
                <a:ea typeface="Roboto"/>
                <a:cs typeface="Roboto"/>
                <a:sym typeface="Roboto"/>
              </a:rPr>
              <a:t>:</a:t>
            </a:r>
            <a:r>
              <a:rPr lang="en" sz="1400">
                <a:latin typeface="Roboto Medium"/>
                <a:ea typeface="Roboto Medium"/>
                <a:cs typeface="Roboto Medium"/>
                <a:sym typeface="Roboto Medium"/>
              </a:rPr>
              <a:t> This function combines the matplotlib hist function to visualize the distributions of a single variable. It is plotted using to distplot() function.</a:t>
            </a:r>
            <a:endParaRPr sz="1400">
              <a:latin typeface="Roboto Medium"/>
              <a:ea typeface="Roboto Medium"/>
              <a:cs typeface="Roboto Medium"/>
              <a:sym typeface="Roboto Medium"/>
            </a:endParaRPr>
          </a:p>
          <a:p>
            <a:pPr indent="-317500" lvl="0" marL="457200" rtl="0" algn="l">
              <a:spcBef>
                <a:spcPts val="1600"/>
              </a:spcBef>
              <a:spcAft>
                <a:spcPts val="0"/>
              </a:spcAft>
              <a:buSzPts val="1400"/>
              <a:buFont typeface="Roboto Medium"/>
              <a:buChar char="●"/>
            </a:pPr>
            <a:r>
              <a:rPr b="1" lang="en" sz="1400" u="sng">
                <a:latin typeface="Roboto"/>
                <a:ea typeface="Roboto"/>
                <a:cs typeface="Roboto"/>
                <a:sym typeface="Roboto"/>
              </a:rPr>
              <a:t>Barplot:</a:t>
            </a:r>
            <a:r>
              <a:rPr lang="en" sz="1400" u="sng">
                <a:latin typeface="Roboto Medium"/>
                <a:ea typeface="Roboto Medium"/>
                <a:cs typeface="Roboto Medium"/>
                <a:sym typeface="Roboto Medium"/>
              </a:rPr>
              <a:t> </a:t>
            </a:r>
            <a:r>
              <a:rPr lang="en" sz="1400">
                <a:latin typeface="Roboto Medium"/>
                <a:ea typeface="Roboto Medium"/>
                <a:cs typeface="Roboto Medium"/>
                <a:sym typeface="Roboto Medium"/>
              </a:rPr>
              <a:t>A bar plot represents an estimate of central tendency for a numeric variable with the height.</a:t>
            </a:r>
            <a:endParaRPr sz="1400">
              <a:latin typeface="Roboto Medium"/>
              <a:ea typeface="Roboto Medium"/>
              <a:cs typeface="Roboto Medium"/>
              <a:sym typeface="Roboto Medium"/>
            </a:endParaRPr>
          </a:p>
          <a:p>
            <a:pPr indent="-317500" lvl="0" marL="457200" rtl="0" algn="l">
              <a:spcBef>
                <a:spcPts val="1600"/>
              </a:spcBef>
              <a:spcAft>
                <a:spcPts val="0"/>
              </a:spcAft>
              <a:buSzPts val="1400"/>
              <a:buFont typeface="Roboto Medium"/>
              <a:buChar char="●"/>
            </a:pPr>
            <a:r>
              <a:rPr b="1" lang="en" sz="1400" u="sng">
                <a:latin typeface="Roboto"/>
                <a:ea typeface="Roboto"/>
                <a:cs typeface="Roboto"/>
                <a:sym typeface="Roboto"/>
              </a:rPr>
              <a:t>CountPlot:</a:t>
            </a:r>
            <a:r>
              <a:rPr lang="en" sz="1400" u="sng">
                <a:latin typeface="Roboto Medium"/>
                <a:ea typeface="Roboto Medium"/>
                <a:cs typeface="Roboto Medium"/>
                <a:sym typeface="Roboto Medium"/>
              </a:rPr>
              <a:t> </a:t>
            </a:r>
            <a:r>
              <a:rPr lang="en" sz="1400">
                <a:latin typeface="Roboto Medium"/>
                <a:ea typeface="Roboto Medium"/>
                <a:cs typeface="Roboto Medium"/>
                <a:sym typeface="Roboto Medium"/>
              </a:rPr>
              <a:t>Show the counts of observations in each categorical bin using bars.</a:t>
            </a:r>
            <a:endParaRPr sz="1400">
              <a:latin typeface="Roboto Medium"/>
              <a:ea typeface="Roboto Medium"/>
              <a:cs typeface="Roboto Medium"/>
              <a:sym typeface="Roboto Medium"/>
            </a:endParaRPr>
          </a:p>
          <a:p>
            <a:pPr indent="-317500" lvl="0" marL="457200" rtl="0" algn="l">
              <a:spcBef>
                <a:spcPts val="1600"/>
              </a:spcBef>
              <a:spcAft>
                <a:spcPts val="0"/>
              </a:spcAft>
              <a:buSzPts val="1400"/>
              <a:buFont typeface="Roboto Medium"/>
              <a:buChar char="●"/>
            </a:pPr>
            <a:r>
              <a:rPr b="1" lang="en" sz="1400" u="sng">
                <a:latin typeface="Roboto"/>
                <a:ea typeface="Roboto"/>
                <a:cs typeface="Roboto"/>
                <a:sym typeface="Roboto"/>
              </a:rPr>
              <a:t>Jointplot:</a:t>
            </a:r>
            <a:r>
              <a:rPr lang="en" sz="1400" u="sng">
                <a:latin typeface="Roboto Medium"/>
                <a:ea typeface="Roboto Medium"/>
                <a:cs typeface="Roboto Medium"/>
                <a:sym typeface="Roboto Medium"/>
              </a:rPr>
              <a:t> </a:t>
            </a:r>
            <a:r>
              <a:rPr lang="en" sz="1400">
                <a:latin typeface="Roboto Medium"/>
                <a:ea typeface="Roboto Medium"/>
                <a:cs typeface="Roboto Medium"/>
                <a:sym typeface="Roboto Medium"/>
              </a:rPr>
              <a:t>Join plots can do both univariate as well as bivariate analysis. The main plot will give us a bivariate analysis, whereas on the top and right side we will get univariate plots of both the variables that were considered. It makes our job easy by getting both scatter plots for bivariate and Distribution plot for univariate, both in a single plot.</a:t>
            </a:r>
            <a:endParaRPr sz="1400">
              <a:latin typeface="Roboto Medium"/>
              <a:ea typeface="Roboto Medium"/>
              <a:cs typeface="Roboto Medium"/>
              <a:sym typeface="Roboto Medium"/>
            </a:endParaRPr>
          </a:p>
          <a:p>
            <a:pPr indent="0" lvl="0" marL="457200" rtl="0" algn="l">
              <a:spcBef>
                <a:spcPts val="1600"/>
              </a:spcBef>
              <a:spcAft>
                <a:spcPts val="16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1"/>
          <p:cNvSpPr txBox="1"/>
          <p:nvPr>
            <p:ph idx="1" type="body"/>
          </p:nvPr>
        </p:nvSpPr>
        <p:spPr>
          <a:xfrm>
            <a:off x="452875" y="1310125"/>
            <a:ext cx="7881300" cy="383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Medium"/>
              <a:buChar char="●"/>
            </a:pPr>
            <a:r>
              <a:rPr b="1" lang="en" sz="1400">
                <a:latin typeface="Roboto"/>
                <a:ea typeface="Roboto"/>
                <a:cs typeface="Roboto"/>
                <a:sym typeface="Roboto"/>
              </a:rPr>
              <a:t>Pairplot:  </a:t>
            </a:r>
            <a:r>
              <a:rPr lang="en" sz="1400">
                <a:latin typeface="Roboto Medium"/>
                <a:ea typeface="Roboto Medium"/>
                <a:cs typeface="Roboto Medium"/>
                <a:sym typeface="Roboto Medium"/>
              </a:rPr>
              <a:t>A pairs plot allows us to see both distribution of single variables and relationships between two variables. It creates a matrix and plots the relationship for each pair of columns. It also draws a univariate distribution for each variable on the diagonal axes.</a:t>
            </a:r>
            <a:endParaRPr sz="1400">
              <a:latin typeface="Roboto Medium"/>
              <a:ea typeface="Roboto Medium"/>
              <a:cs typeface="Roboto Medium"/>
              <a:sym typeface="Roboto Medium"/>
            </a:endParaRPr>
          </a:p>
          <a:p>
            <a:pPr indent="-317500" lvl="0" marL="457200" rtl="0" algn="l">
              <a:spcBef>
                <a:spcPts val="1600"/>
              </a:spcBef>
              <a:spcAft>
                <a:spcPts val="0"/>
              </a:spcAft>
              <a:buSzPts val="1400"/>
              <a:buFont typeface="Roboto Medium"/>
              <a:buChar char="●"/>
            </a:pPr>
            <a:r>
              <a:rPr b="1" lang="en" sz="1400">
                <a:latin typeface="Roboto"/>
                <a:ea typeface="Roboto"/>
                <a:cs typeface="Roboto"/>
                <a:sym typeface="Roboto"/>
              </a:rPr>
              <a:t>Rugplot: </a:t>
            </a:r>
            <a:r>
              <a:rPr lang="en" sz="1400">
                <a:latin typeface="Roboto Medium"/>
                <a:ea typeface="Roboto Medium"/>
                <a:cs typeface="Roboto Medium"/>
                <a:sym typeface="Roboto Medium"/>
              </a:rPr>
              <a:t>A rugplot is a graph that places a dash horizontally with each occurrence of an item in a dataset i.e., the density of feature.</a:t>
            </a:r>
            <a:endParaRPr sz="1400">
              <a:latin typeface="Roboto Medium"/>
              <a:ea typeface="Roboto Medium"/>
              <a:cs typeface="Roboto Medium"/>
              <a:sym typeface="Roboto Medium"/>
            </a:endParaRPr>
          </a:p>
          <a:p>
            <a:pPr indent="-317500" lvl="0" marL="457200" rtl="0" algn="l">
              <a:spcBef>
                <a:spcPts val="1600"/>
              </a:spcBef>
              <a:spcAft>
                <a:spcPts val="0"/>
              </a:spcAft>
              <a:buSzPts val="1400"/>
              <a:buFont typeface="Roboto Medium"/>
              <a:buChar char="●"/>
            </a:pPr>
            <a:r>
              <a:rPr b="1" lang="en" sz="1400">
                <a:latin typeface="Roboto"/>
                <a:ea typeface="Roboto"/>
                <a:cs typeface="Roboto"/>
                <a:sym typeface="Roboto"/>
              </a:rPr>
              <a:t>Boxplot(Whisker Plot):</a:t>
            </a:r>
            <a:r>
              <a:rPr lang="en" sz="1400">
                <a:latin typeface="Roboto Medium"/>
                <a:ea typeface="Roboto Medium"/>
                <a:cs typeface="Roboto Medium"/>
                <a:sym typeface="Roboto Medium"/>
              </a:rPr>
              <a:t> Boxplots are used to visualize distributions. It summarizes a sample data using 25th, 50th and 75th percentiles.</a:t>
            </a:r>
            <a:endParaRPr sz="1400">
              <a:latin typeface="Roboto Medium"/>
              <a:ea typeface="Roboto Medium"/>
              <a:cs typeface="Roboto Medium"/>
              <a:sym typeface="Roboto Medium"/>
            </a:endParaRPr>
          </a:p>
          <a:p>
            <a:pPr indent="0" lvl="0" marL="0" rtl="0" algn="l">
              <a:spcBef>
                <a:spcPts val="1600"/>
              </a:spcBef>
              <a:spcAft>
                <a:spcPts val="0"/>
              </a:spcAft>
              <a:buNone/>
            </a:pPr>
            <a:r>
              <a:rPr lang="en" sz="1400">
                <a:latin typeface="Roboto Medium"/>
                <a:ea typeface="Roboto Medium"/>
                <a:cs typeface="Roboto Medium"/>
                <a:sym typeface="Roboto Medium"/>
              </a:rPr>
              <a:t>A box plot (or box-and-whisker plot) shows the distribution of quantitative data in a way that facilitates comparisons between variables or across levels of a categorical variable. The box shows the quartiles of the dataset while the whiskers extend to show the rest of the distribution.</a:t>
            </a:r>
            <a:endParaRPr sz="1400">
              <a:latin typeface="Roboto Medium"/>
              <a:ea typeface="Roboto Medium"/>
              <a:cs typeface="Roboto Medium"/>
              <a:sym typeface="Roboto Medium"/>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