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54" roundtripDataSignature="AMtx7mg4T+WdXzDFl6GM2BQGWVFGMA43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B4541B-0931-45DD-A3AC-019B84F92F90}">
  <a:tblStyle styleId="{57B4541B-0931-45DD-A3AC-019B84F92F9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3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3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4" name="Google Shape;484;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3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8" name="Google Shape;518;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4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7" name="Google Shape;537;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4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4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4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3" name="Google Shape;593;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4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4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6" name="Google Shape;616;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4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7" name="Google Shape;627;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4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5" name="Google Shape;645;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83"/>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3600">
                <a:solidFill>
                  <a:srgbClr val="0F243E"/>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83"/>
          <p:cNvSpPr txBox="1"/>
          <p:nvPr>
            <p:ph idx="1" type="body"/>
          </p:nvPr>
        </p:nvSpPr>
        <p:spPr>
          <a:xfrm>
            <a:off x="402437" y="1142746"/>
            <a:ext cx="8084184" cy="139763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chemeClr val="dk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8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84"/>
          <p:cNvSpPr/>
          <p:nvPr/>
        </p:nvSpPr>
        <p:spPr>
          <a:xfrm>
            <a:off x="344420" y="1023449"/>
            <a:ext cx="8382006" cy="10203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8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84"/>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3600">
                <a:solidFill>
                  <a:srgbClr val="0F243E"/>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25" name="Shape 25"/>
        <p:cNvGrpSpPr/>
        <p:nvPr/>
      </p:nvGrpSpPr>
      <p:grpSpPr>
        <a:xfrm>
          <a:off x="0" y="0"/>
          <a:ext cx="0" cy="0"/>
          <a:chOff x="0" y="0"/>
          <a:chExt cx="0" cy="0"/>
        </a:xfrm>
      </p:grpSpPr>
      <p:sp>
        <p:nvSpPr>
          <p:cNvPr id="26" name="Google Shape;26;p85"/>
          <p:cNvSpPr/>
          <p:nvPr/>
        </p:nvSpPr>
        <p:spPr>
          <a:xfrm>
            <a:off x="905255" y="3648455"/>
            <a:ext cx="7315200" cy="1280160"/>
          </a:xfrm>
          <a:custGeom>
            <a:rect b="b" l="l" r="r" t="t"/>
            <a:pathLst>
              <a:path extrusionOk="0" h="1280160" w="7315200">
                <a:moveTo>
                  <a:pt x="0" y="1280159"/>
                </a:moveTo>
                <a:lnTo>
                  <a:pt x="7315200" y="1280159"/>
                </a:lnTo>
                <a:lnTo>
                  <a:pt x="7315200" y="0"/>
                </a:lnTo>
                <a:lnTo>
                  <a:pt x="0" y="0"/>
                </a:lnTo>
                <a:lnTo>
                  <a:pt x="0" y="1280159"/>
                </a:lnTo>
                <a:close/>
              </a:path>
            </a:pathLst>
          </a:custGeom>
          <a:noFill/>
          <a:ln cap="flat" cmpd="sng" w="9525">
            <a:solidFill>
              <a:srgbClr val="717BA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85"/>
          <p:cNvSpPr/>
          <p:nvPr/>
        </p:nvSpPr>
        <p:spPr>
          <a:xfrm>
            <a:off x="914400" y="5049011"/>
            <a:ext cx="7315200" cy="685800"/>
          </a:xfrm>
          <a:custGeom>
            <a:rect b="b" l="l" r="r" t="t"/>
            <a:pathLst>
              <a:path extrusionOk="0" h="685800" w="7315200">
                <a:moveTo>
                  <a:pt x="0" y="685800"/>
                </a:moveTo>
                <a:lnTo>
                  <a:pt x="7315200" y="685800"/>
                </a:lnTo>
                <a:lnTo>
                  <a:pt x="7315200" y="0"/>
                </a:lnTo>
                <a:lnTo>
                  <a:pt x="0" y="0"/>
                </a:lnTo>
                <a:lnTo>
                  <a:pt x="0" y="685800"/>
                </a:lnTo>
                <a:close/>
              </a:path>
            </a:pathLst>
          </a:custGeom>
          <a:noFill/>
          <a:ln cap="flat" cmpd="sng" w="9525">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8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1" name="Shape 31"/>
        <p:cNvGrpSpPr/>
        <p:nvPr/>
      </p:nvGrpSpPr>
      <p:grpSpPr>
        <a:xfrm>
          <a:off x="0" y="0"/>
          <a:ext cx="0" cy="0"/>
          <a:chOff x="0" y="0"/>
          <a:chExt cx="0" cy="0"/>
        </a:xfrm>
      </p:grpSpPr>
      <p:sp>
        <p:nvSpPr>
          <p:cNvPr id="32" name="Google Shape;32;p8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87"/>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3600">
                <a:solidFill>
                  <a:srgbClr val="0F243E"/>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8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8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2"/>
          <p:cNvSpPr/>
          <p:nvPr/>
        </p:nvSpPr>
        <p:spPr>
          <a:xfrm>
            <a:off x="344420" y="1023449"/>
            <a:ext cx="8382006" cy="10203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82"/>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1" sz="3600" u="none" cap="none" strike="noStrike">
                <a:solidFill>
                  <a:srgbClr val="0F243E"/>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82"/>
          <p:cNvSpPr txBox="1"/>
          <p:nvPr>
            <p:ph idx="1" type="body"/>
          </p:nvPr>
        </p:nvSpPr>
        <p:spPr>
          <a:xfrm>
            <a:off x="402437" y="1142746"/>
            <a:ext cx="8084184" cy="139763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8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8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3.png"/><Relationship Id="rId13" Type="http://schemas.openxmlformats.org/officeDocument/2006/relationships/image" Target="../media/image35.png"/><Relationship Id="rId12"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4.png"/><Relationship Id="rId9" Type="http://schemas.openxmlformats.org/officeDocument/2006/relationships/image" Target="../media/image30.png"/><Relationship Id="rId14" Type="http://schemas.openxmlformats.org/officeDocument/2006/relationships/image" Target="../media/image37.png"/><Relationship Id="rId5" Type="http://schemas.openxmlformats.org/officeDocument/2006/relationships/image" Target="../media/image25.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2.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0.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7.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43.png"/><Relationship Id="rId5" Type="http://schemas.openxmlformats.org/officeDocument/2006/relationships/image" Target="../media/image5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2.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0.png"/><Relationship Id="rId4" Type="http://schemas.openxmlformats.org/officeDocument/2006/relationships/image" Target="../media/image6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9.jpg"/><Relationship Id="rId4" Type="http://schemas.openxmlformats.org/officeDocument/2006/relationships/image" Target="../media/image5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3.jpg"/><Relationship Id="rId4" Type="http://schemas.openxmlformats.org/officeDocument/2006/relationships/image" Target="../media/image6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4.jpg"/><Relationship Id="rId4" Type="http://schemas.openxmlformats.org/officeDocument/2006/relationships/image" Target="../media/image62.jpg"/></Relationships>
</file>

<file path=ppt/slides/_rels/slide3.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7.jpg"/><Relationship Id="rId4" Type="http://schemas.openxmlformats.org/officeDocument/2006/relationships/image" Target="../media/image61.png"/><Relationship Id="rId5"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8.jpg"/><Relationship Id="rId4" Type="http://schemas.openxmlformats.org/officeDocument/2006/relationships/image" Target="../media/image7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9.jpg"/><Relationship Id="rId4" Type="http://schemas.openxmlformats.org/officeDocument/2006/relationships/image" Target="../media/image7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9.jpg"/><Relationship Id="rId4" Type="http://schemas.openxmlformats.org/officeDocument/2006/relationships/image" Target="../media/image71.jp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image" Target="../media/image76.jpg"/><Relationship Id="rId8" Type="http://schemas.openxmlformats.org/officeDocument/2006/relationships/image" Target="../media/image7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7.jpg"/><Relationship Id="rId4" Type="http://schemas.openxmlformats.org/officeDocument/2006/relationships/image" Target="../media/image82.jpg"/><Relationship Id="rId5" Type="http://schemas.openxmlformats.org/officeDocument/2006/relationships/image" Target="../media/image84.jpg"/><Relationship Id="rId6" Type="http://schemas.openxmlformats.org/officeDocument/2006/relationships/image" Target="../media/image8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8.png"/><Relationship Id="rId4" Type="http://schemas.openxmlformats.org/officeDocument/2006/relationships/image" Target="../media/image89.jpg"/><Relationship Id="rId5" Type="http://schemas.openxmlformats.org/officeDocument/2006/relationships/image" Target="../media/image8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6.png"/><Relationship Id="rId4" Type="http://schemas.openxmlformats.org/officeDocument/2006/relationships/image" Target="../media/image80.png"/><Relationship Id="rId5" Type="http://schemas.openxmlformats.org/officeDocument/2006/relationships/image" Target="../media/image8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4.jpg"/><Relationship Id="rId4" Type="http://schemas.openxmlformats.org/officeDocument/2006/relationships/image" Target="../media/image97.jpg"/><Relationship Id="rId5" Type="http://schemas.openxmlformats.org/officeDocument/2006/relationships/image" Target="../media/image9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93.jpg"/><Relationship Id="rId4" Type="http://schemas.openxmlformats.org/officeDocument/2006/relationships/image" Target="../media/image9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9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5.jp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hyperlink" Target="http://stattrek.com/Help/Glossary.aspx?Target=Probability_sampl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
          <p:cNvSpPr txBox="1"/>
          <p:nvPr>
            <p:ph type="title"/>
          </p:nvPr>
        </p:nvSpPr>
        <p:spPr>
          <a:xfrm>
            <a:off x="416763" y="373760"/>
            <a:ext cx="22002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Statistics</a:t>
            </a:r>
            <a:endParaRPr/>
          </a:p>
        </p:txBody>
      </p:sp>
      <p:sp>
        <p:nvSpPr>
          <p:cNvPr id="49" name="Google Shape;49;p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txBox="1"/>
          <p:nvPr/>
        </p:nvSpPr>
        <p:spPr>
          <a:xfrm>
            <a:off x="402437" y="1142746"/>
            <a:ext cx="8124825" cy="1397635"/>
          </a:xfrm>
          <a:prstGeom prst="rect">
            <a:avLst/>
          </a:prstGeom>
          <a:noFill/>
          <a:ln>
            <a:noFill/>
          </a:ln>
        </p:spPr>
        <p:txBody>
          <a:bodyPr anchorCtr="0" anchor="t" bIns="0" lIns="0" spcFirstLastPara="1" rIns="0" wrap="square" tIns="12700">
            <a:spAutoFit/>
          </a:bodyPr>
          <a:lstStyle/>
          <a:p>
            <a:pPr indent="-12700" lvl="0" marL="12700"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Statistics	is	the	science	of	collecting,	organizing,	presenting,	analyzing,	and  interpreting data to assist in making more effective decisions.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12700" lvl="0" marL="12700" marR="571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Statistical Analysis is used to manipulate, summarize, and investigate data, so as to  get useful informative results.</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1123128" y="3073848"/>
            <a:ext cx="1543149" cy="15431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
          <p:cNvSpPr/>
          <p:nvPr/>
        </p:nvSpPr>
        <p:spPr>
          <a:xfrm>
            <a:off x="1109472" y="4539996"/>
            <a:ext cx="1565910" cy="15659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p:nvPr/>
        </p:nvSpPr>
        <p:spPr>
          <a:xfrm>
            <a:off x="2589276" y="4539996"/>
            <a:ext cx="1565910" cy="156590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
          <p:cNvSpPr/>
          <p:nvPr/>
        </p:nvSpPr>
        <p:spPr>
          <a:xfrm>
            <a:off x="2589276" y="3060192"/>
            <a:ext cx="1565910" cy="156591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p:nvPr/>
        </p:nvSpPr>
        <p:spPr>
          <a:xfrm>
            <a:off x="1908048" y="3858767"/>
            <a:ext cx="1448562" cy="144856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1"/>
          <p:cNvSpPr txBox="1"/>
          <p:nvPr/>
        </p:nvSpPr>
        <p:spPr>
          <a:xfrm>
            <a:off x="2166620" y="4365497"/>
            <a:ext cx="9340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alibri"/>
                <a:ea typeface="Calibri"/>
                <a:cs typeface="Calibri"/>
                <a:sym typeface="Calibri"/>
              </a:rPr>
              <a:t>Statistics</a:t>
            </a:r>
            <a:endParaRPr b="0" i="0" sz="2000" u="none" cap="none" strike="noStrike">
              <a:solidFill>
                <a:schemeClr val="dk1"/>
              </a:solidFill>
              <a:latin typeface="Calibri"/>
              <a:ea typeface="Calibri"/>
              <a:cs typeface="Calibri"/>
              <a:sym typeface="Calibri"/>
            </a:endParaRPr>
          </a:p>
        </p:txBody>
      </p:sp>
      <p:sp>
        <p:nvSpPr>
          <p:cNvPr id="57" name="Google Shape;57;p1"/>
          <p:cNvSpPr/>
          <p:nvPr/>
        </p:nvSpPr>
        <p:spPr>
          <a:xfrm>
            <a:off x="1900427" y="2616695"/>
            <a:ext cx="1463802" cy="104014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
          <p:cNvSpPr txBox="1"/>
          <p:nvPr/>
        </p:nvSpPr>
        <p:spPr>
          <a:xfrm>
            <a:off x="2225167" y="2910078"/>
            <a:ext cx="817244" cy="375920"/>
          </a:xfrm>
          <a:prstGeom prst="rect">
            <a:avLst/>
          </a:prstGeom>
          <a:noFill/>
          <a:ln>
            <a:noFill/>
          </a:ln>
        </p:spPr>
        <p:txBody>
          <a:bodyPr anchorCtr="0" anchor="t" bIns="0" lIns="0" spcFirstLastPara="1" rIns="0" wrap="square" tIns="30475">
            <a:spAutoFit/>
          </a:bodyPr>
          <a:lstStyle/>
          <a:p>
            <a:pPr indent="251459" lvl="0" marL="12700" marR="5080" rtl="0" algn="l">
              <a:lnSpc>
                <a:spcPct val="110000"/>
              </a:lnSpc>
              <a:spcBef>
                <a:spcPts val="0"/>
              </a:spcBef>
              <a:spcAft>
                <a:spcPts val="0"/>
              </a:spcAft>
              <a:buClr>
                <a:srgbClr val="000000"/>
              </a:buClr>
              <a:buSzPts val="1200"/>
              <a:buFont typeface="Arial"/>
              <a:buNone/>
            </a:pPr>
            <a:r>
              <a:rPr b="0" i="0" lang="en-US" sz="1200" u="none" cap="none" strike="noStrike">
                <a:solidFill>
                  <a:srgbClr val="FFFFFF"/>
                </a:solidFill>
                <a:latin typeface="Calibri"/>
                <a:ea typeface="Calibri"/>
                <a:cs typeface="Calibri"/>
                <a:sym typeface="Calibri"/>
              </a:rPr>
              <a:t>Data  Presentation</a:t>
            </a:r>
            <a:endParaRPr b="0" i="0" sz="1200" u="none" cap="none" strike="noStrike">
              <a:solidFill>
                <a:schemeClr val="dk1"/>
              </a:solidFill>
              <a:latin typeface="Calibri"/>
              <a:ea typeface="Calibri"/>
              <a:cs typeface="Calibri"/>
              <a:sym typeface="Calibri"/>
            </a:endParaRPr>
          </a:p>
        </p:txBody>
      </p:sp>
      <p:sp>
        <p:nvSpPr>
          <p:cNvPr id="59" name="Google Shape;59;p1"/>
          <p:cNvSpPr/>
          <p:nvPr/>
        </p:nvSpPr>
        <p:spPr>
          <a:xfrm>
            <a:off x="3410711" y="4062971"/>
            <a:ext cx="1334262" cy="104014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txBox="1"/>
          <p:nvPr/>
        </p:nvSpPr>
        <p:spPr>
          <a:xfrm>
            <a:off x="3817365" y="4273041"/>
            <a:ext cx="523875" cy="492125"/>
          </a:xfrm>
          <a:prstGeom prst="rect">
            <a:avLst/>
          </a:prstGeom>
          <a:noFill/>
          <a:ln>
            <a:noFill/>
          </a:ln>
        </p:spPr>
        <p:txBody>
          <a:bodyPr anchorCtr="0" anchor="t" bIns="0" lIns="0" spcFirstLastPara="1" rIns="0" wrap="square" tIns="12700">
            <a:spAutoFit/>
          </a:bodyPr>
          <a:lstStyle/>
          <a:p>
            <a:pPr indent="104775" lvl="0" marL="12700" marR="5080" rtl="0" algn="l">
              <a:lnSpc>
                <a:spcPct val="127499"/>
              </a:lnSpc>
              <a:spcBef>
                <a:spcPts val="0"/>
              </a:spcBef>
              <a:spcAft>
                <a:spcPts val="0"/>
              </a:spcAft>
              <a:buClr>
                <a:srgbClr val="000000"/>
              </a:buClr>
              <a:buSzPts val="1200"/>
              <a:buFont typeface="Arial"/>
              <a:buNone/>
            </a:pPr>
            <a:r>
              <a:rPr b="0" i="0" lang="en-US" sz="1200" u="none" cap="none" strike="noStrike">
                <a:solidFill>
                  <a:srgbClr val="FFFFFF"/>
                </a:solidFill>
                <a:latin typeface="Calibri"/>
                <a:ea typeface="Calibri"/>
                <a:cs typeface="Calibri"/>
                <a:sym typeface="Calibri"/>
              </a:rPr>
              <a:t>Data  Analysis</a:t>
            </a:r>
            <a:endParaRPr b="0" i="0" sz="1200" u="none" cap="none" strike="noStrike">
              <a:solidFill>
                <a:schemeClr val="dk1"/>
              </a:solidFill>
              <a:latin typeface="Calibri"/>
              <a:ea typeface="Calibri"/>
              <a:cs typeface="Calibri"/>
              <a:sym typeface="Calibri"/>
            </a:endParaRPr>
          </a:p>
        </p:txBody>
      </p:sp>
      <p:sp>
        <p:nvSpPr>
          <p:cNvPr id="61" name="Google Shape;61;p1"/>
          <p:cNvSpPr/>
          <p:nvPr/>
        </p:nvSpPr>
        <p:spPr>
          <a:xfrm>
            <a:off x="1911095" y="5507735"/>
            <a:ext cx="1442466" cy="104014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txBox="1"/>
          <p:nvPr/>
        </p:nvSpPr>
        <p:spPr>
          <a:xfrm>
            <a:off x="2184273" y="5801664"/>
            <a:ext cx="899160" cy="375920"/>
          </a:xfrm>
          <a:prstGeom prst="rect">
            <a:avLst/>
          </a:prstGeom>
          <a:noFill/>
          <a:ln>
            <a:noFill/>
          </a:ln>
        </p:spPr>
        <p:txBody>
          <a:bodyPr anchorCtr="0" anchor="t" bIns="0" lIns="0" spcFirstLastPara="1" rIns="0" wrap="square" tIns="30475">
            <a:spAutoFit/>
          </a:bodyPr>
          <a:lstStyle/>
          <a:p>
            <a:pPr indent="290830" lvl="0" marL="12700" marR="5080" rtl="0" algn="l">
              <a:lnSpc>
                <a:spcPct val="110000"/>
              </a:lnSpc>
              <a:spcBef>
                <a:spcPts val="0"/>
              </a:spcBef>
              <a:spcAft>
                <a:spcPts val="0"/>
              </a:spcAft>
              <a:buClr>
                <a:srgbClr val="000000"/>
              </a:buClr>
              <a:buSzPts val="1200"/>
              <a:buFont typeface="Arial"/>
              <a:buNone/>
            </a:pPr>
            <a:r>
              <a:rPr b="0" i="0" lang="en-US" sz="1200" u="none" cap="none" strike="noStrike">
                <a:solidFill>
                  <a:srgbClr val="FFFFFF"/>
                </a:solidFill>
                <a:latin typeface="Calibri"/>
                <a:ea typeface="Calibri"/>
                <a:cs typeface="Calibri"/>
                <a:sym typeface="Calibri"/>
              </a:rPr>
              <a:t>Data  Interpretation</a:t>
            </a:r>
            <a:endParaRPr b="0" i="0" sz="1200" u="none" cap="none" strike="noStrike">
              <a:solidFill>
                <a:schemeClr val="dk1"/>
              </a:solidFill>
              <a:latin typeface="Calibri"/>
              <a:ea typeface="Calibri"/>
              <a:cs typeface="Calibri"/>
              <a:sym typeface="Calibri"/>
            </a:endParaRPr>
          </a:p>
        </p:txBody>
      </p:sp>
      <p:sp>
        <p:nvSpPr>
          <p:cNvPr id="63" name="Google Shape;63;p1"/>
          <p:cNvSpPr/>
          <p:nvPr/>
        </p:nvSpPr>
        <p:spPr>
          <a:xfrm>
            <a:off x="507491" y="4062971"/>
            <a:ext cx="1358645" cy="104014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1"/>
          <p:cNvSpPr txBox="1"/>
          <p:nvPr/>
        </p:nvSpPr>
        <p:spPr>
          <a:xfrm>
            <a:off x="864514" y="4355972"/>
            <a:ext cx="644525" cy="375920"/>
          </a:xfrm>
          <a:prstGeom prst="rect">
            <a:avLst/>
          </a:prstGeom>
          <a:noFill/>
          <a:ln>
            <a:noFill/>
          </a:ln>
        </p:spPr>
        <p:txBody>
          <a:bodyPr anchorCtr="0" anchor="t" bIns="0" lIns="0" spcFirstLastPara="1" rIns="0" wrap="square" tIns="30475">
            <a:spAutoFit/>
          </a:bodyPr>
          <a:lstStyle/>
          <a:p>
            <a:pPr indent="165735" lvl="0" marL="12700" marR="5080" rtl="0" algn="l">
              <a:lnSpc>
                <a:spcPct val="110000"/>
              </a:lnSpc>
              <a:spcBef>
                <a:spcPts val="0"/>
              </a:spcBef>
              <a:spcAft>
                <a:spcPts val="0"/>
              </a:spcAft>
              <a:buClr>
                <a:srgbClr val="000000"/>
              </a:buClr>
              <a:buSzPts val="1200"/>
              <a:buFont typeface="Arial"/>
              <a:buNone/>
            </a:pPr>
            <a:r>
              <a:rPr b="0" i="0" lang="en-US" sz="1200" u="none" cap="none" strike="noStrike">
                <a:solidFill>
                  <a:srgbClr val="FFFFFF"/>
                </a:solidFill>
                <a:latin typeface="Calibri"/>
                <a:ea typeface="Calibri"/>
                <a:cs typeface="Calibri"/>
                <a:sym typeface="Calibri"/>
              </a:rPr>
              <a:t>Data  Collection</a:t>
            </a:r>
            <a:endParaRPr b="0" i="0" sz="1200" u="none" cap="none" strike="noStrike">
              <a:solidFill>
                <a:schemeClr val="dk1"/>
              </a:solidFill>
              <a:latin typeface="Calibri"/>
              <a:ea typeface="Calibri"/>
              <a:cs typeface="Calibri"/>
              <a:sym typeface="Calibri"/>
            </a:endParaRPr>
          </a:p>
        </p:txBody>
      </p:sp>
      <p:sp>
        <p:nvSpPr>
          <p:cNvPr id="65" name="Google Shape;65;p1"/>
          <p:cNvSpPr/>
          <p:nvPr/>
        </p:nvSpPr>
        <p:spPr>
          <a:xfrm>
            <a:off x="5364479" y="3788664"/>
            <a:ext cx="1556003" cy="15575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
          <p:cNvSpPr/>
          <p:nvPr/>
        </p:nvSpPr>
        <p:spPr>
          <a:xfrm>
            <a:off x="6527292" y="3534155"/>
            <a:ext cx="623341" cy="2135124"/>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
          <p:cNvSpPr/>
          <p:nvPr/>
        </p:nvSpPr>
        <p:spPr>
          <a:xfrm>
            <a:off x="6589014" y="3573017"/>
            <a:ext cx="504825" cy="2016760"/>
          </a:xfrm>
          <a:custGeom>
            <a:rect b="b" l="l" r="r" t="t"/>
            <a:pathLst>
              <a:path extrusionOk="0" h="2016760" w="504825">
                <a:moveTo>
                  <a:pt x="0" y="0"/>
                </a:moveTo>
                <a:lnTo>
                  <a:pt x="81833" y="549"/>
                </a:lnTo>
                <a:lnTo>
                  <a:pt x="159459" y="2140"/>
                </a:lnTo>
                <a:lnTo>
                  <a:pt x="231839" y="4687"/>
                </a:lnTo>
                <a:lnTo>
                  <a:pt x="297935" y="8103"/>
                </a:lnTo>
                <a:lnTo>
                  <a:pt x="356711" y="12303"/>
                </a:lnTo>
                <a:lnTo>
                  <a:pt x="407127" y="17199"/>
                </a:lnTo>
                <a:lnTo>
                  <a:pt x="448146" y="22707"/>
                </a:lnTo>
                <a:lnTo>
                  <a:pt x="497842" y="35212"/>
                </a:lnTo>
                <a:lnTo>
                  <a:pt x="504443" y="42037"/>
                </a:lnTo>
                <a:lnTo>
                  <a:pt x="504443" y="1974215"/>
                </a:lnTo>
                <a:lnTo>
                  <a:pt x="448146" y="1993544"/>
                </a:lnTo>
                <a:lnTo>
                  <a:pt x="407127" y="1999052"/>
                </a:lnTo>
                <a:lnTo>
                  <a:pt x="356711" y="2003948"/>
                </a:lnTo>
                <a:lnTo>
                  <a:pt x="297935" y="2008148"/>
                </a:lnTo>
                <a:lnTo>
                  <a:pt x="231839" y="2011564"/>
                </a:lnTo>
                <a:lnTo>
                  <a:pt x="159459" y="2014111"/>
                </a:lnTo>
                <a:lnTo>
                  <a:pt x="81833" y="2015702"/>
                </a:lnTo>
                <a:lnTo>
                  <a:pt x="0" y="2016252"/>
                </a:lnTo>
              </a:path>
            </a:pathLst>
          </a:custGeom>
          <a:noFill/>
          <a:ln cap="flat" cmpd="sng" w="381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
          <p:cNvSpPr/>
          <p:nvPr/>
        </p:nvSpPr>
        <p:spPr>
          <a:xfrm>
            <a:off x="7092695" y="3860291"/>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
          <p:cNvSpPr/>
          <p:nvPr/>
        </p:nvSpPr>
        <p:spPr>
          <a:xfrm>
            <a:off x="7092695" y="4652771"/>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
          <p:cNvSpPr/>
          <p:nvPr/>
        </p:nvSpPr>
        <p:spPr>
          <a:xfrm>
            <a:off x="7092695" y="5373623"/>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
          <p:cNvSpPr txBox="1"/>
          <p:nvPr/>
        </p:nvSpPr>
        <p:spPr>
          <a:xfrm>
            <a:off x="7388097" y="3669919"/>
            <a:ext cx="128143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Summarize /Analyze  the data</a:t>
            </a:r>
            <a:endParaRPr b="0" i="0" sz="1200" u="none" cap="none" strike="noStrike">
              <a:solidFill>
                <a:schemeClr val="dk1"/>
              </a:solidFill>
              <a:latin typeface="Calibri"/>
              <a:ea typeface="Calibri"/>
              <a:cs typeface="Calibri"/>
              <a:sym typeface="Calibri"/>
            </a:endParaRPr>
          </a:p>
        </p:txBody>
      </p:sp>
      <p:sp>
        <p:nvSpPr>
          <p:cNvPr id="72" name="Google Shape;72;p1"/>
          <p:cNvSpPr txBox="1"/>
          <p:nvPr/>
        </p:nvSpPr>
        <p:spPr>
          <a:xfrm>
            <a:off x="7388097" y="4432554"/>
            <a:ext cx="96520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Build Statistical  Model</a:t>
            </a:r>
            <a:endParaRPr b="0" i="0" sz="1200" u="none" cap="none" strike="noStrike">
              <a:solidFill>
                <a:schemeClr val="dk1"/>
              </a:solidFill>
              <a:latin typeface="Calibri"/>
              <a:ea typeface="Calibri"/>
              <a:cs typeface="Calibri"/>
              <a:sym typeface="Calibri"/>
            </a:endParaRPr>
          </a:p>
        </p:txBody>
      </p:sp>
      <p:sp>
        <p:nvSpPr>
          <p:cNvPr id="73" name="Google Shape;73;p1"/>
          <p:cNvSpPr txBox="1"/>
          <p:nvPr/>
        </p:nvSpPr>
        <p:spPr>
          <a:xfrm>
            <a:off x="7388097" y="5254244"/>
            <a:ext cx="11233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Predict the future</a:t>
            </a:r>
            <a:endParaRPr b="0" i="0" sz="1200" u="none" cap="none" strike="noStrike">
              <a:solidFill>
                <a:schemeClr val="dk1"/>
              </a:solidFill>
              <a:latin typeface="Calibri"/>
              <a:ea typeface="Calibri"/>
              <a:cs typeface="Calibri"/>
              <a:sym typeface="Calibri"/>
            </a:endParaRPr>
          </a:p>
        </p:txBody>
      </p:sp>
      <p:sp>
        <p:nvSpPr>
          <p:cNvPr id="74" name="Google Shape;74;p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1"/>
          <p:cNvSpPr txBox="1"/>
          <p:nvPr>
            <p:ph type="title"/>
          </p:nvPr>
        </p:nvSpPr>
        <p:spPr>
          <a:xfrm>
            <a:off x="416763" y="373760"/>
            <a:ext cx="485521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Descriptive Statistics</a:t>
            </a:r>
            <a:endParaRPr/>
          </a:p>
        </p:txBody>
      </p:sp>
      <p:sp>
        <p:nvSpPr>
          <p:cNvPr id="170" name="Google Shape;170;p1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1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1"/>
          <p:cNvSpPr txBox="1"/>
          <p:nvPr/>
        </p:nvSpPr>
        <p:spPr>
          <a:xfrm>
            <a:off x="402437" y="1070864"/>
            <a:ext cx="8083550" cy="16719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Descriptive statistics </a:t>
            </a:r>
            <a:r>
              <a:rPr b="0" i="0" lang="en-US" sz="1800" u="none" cap="none" strike="noStrike">
                <a:solidFill>
                  <a:schemeClr val="dk1"/>
                </a:solidFill>
                <a:latin typeface="Calibri"/>
                <a:ea typeface="Calibri"/>
                <a:cs typeface="Calibri"/>
                <a:sym typeface="Calibri"/>
              </a:rPr>
              <a:t>are numbers that are used to summarize and describe data.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 example, in the survey cited earlier, descriptive statistics can be used to answer the</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following questions:</a:t>
            </a:r>
            <a:endParaRPr b="0" i="0" sz="1800" u="none" cap="none" strike="noStrike">
              <a:solidFill>
                <a:schemeClr val="dk1"/>
              </a:solidFill>
              <a:latin typeface="Calibri"/>
              <a:ea typeface="Calibri"/>
              <a:cs typeface="Calibri"/>
              <a:sym typeface="Calibri"/>
            </a:endParaRPr>
          </a:p>
          <a:p>
            <a:pPr indent="-231775" lvl="0" marL="243840" marR="0" rtl="0" algn="l">
              <a:lnSpc>
                <a:spcPct val="100000"/>
              </a:lnSpc>
              <a:spcBef>
                <a:spcPts val="5"/>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What is the average income of households in the city?</a:t>
            </a:r>
            <a:endParaRPr b="0" i="0" sz="1800" u="none" cap="none" strike="noStrike">
              <a:solidFill>
                <a:schemeClr val="dk1"/>
              </a:solidFill>
              <a:latin typeface="Calibri"/>
              <a:ea typeface="Calibri"/>
              <a:cs typeface="Calibri"/>
              <a:sym typeface="Calibri"/>
            </a:endParaRPr>
          </a:p>
          <a:p>
            <a:pPr indent="-231775" lvl="0" marL="24384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Which is the most common disease in a given area?</a:t>
            </a:r>
            <a:endParaRPr b="0" i="0" sz="1800" u="none" cap="none" strike="noStrike">
              <a:solidFill>
                <a:schemeClr val="dk1"/>
              </a:solidFill>
              <a:latin typeface="Calibri"/>
              <a:ea typeface="Calibri"/>
              <a:cs typeface="Calibri"/>
              <a:sym typeface="Calibri"/>
            </a:endParaRPr>
          </a:p>
        </p:txBody>
      </p:sp>
      <p:sp>
        <p:nvSpPr>
          <p:cNvPr id="173" name="Google Shape;173;p11"/>
          <p:cNvSpPr/>
          <p:nvPr/>
        </p:nvSpPr>
        <p:spPr>
          <a:xfrm>
            <a:off x="4987290" y="4191761"/>
            <a:ext cx="161925" cy="1261110"/>
          </a:xfrm>
          <a:custGeom>
            <a:rect b="b" l="l" r="r" t="t"/>
            <a:pathLst>
              <a:path extrusionOk="0" h="1261110" w="161925">
                <a:moveTo>
                  <a:pt x="0" y="0"/>
                </a:moveTo>
                <a:lnTo>
                  <a:pt x="0" y="1260983"/>
                </a:lnTo>
                <a:lnTo>
                  <a:pt x="161671" y="1260983"/>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1"/>
          <p:cNvSpPr/>
          <p:nvPr/>
        </p:nvSpPr>
        <p:spPr>
          <a:xfrm>
            <a:off x="4987290" y="4191761"/>
            <a:ext cx="161925" cy="495934"/>
          </a:xfrm>
          <a:custGeom>
            <a:rect b="b" l="l" r="r" t="t"/>
            <a:pathLst>
              <a:path extrusionOk="0" h="495935" w="161925">
                <a:moveTo>
                  <a:pt x="0" y="0"/>
                </a:moveTo>
                <a:lnTo>
                  <a:pt x="0" y="495807"/>
                </a:lnTo>
                <a:lnTo>
                  <a:pt x="161671" y="495807"/>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1"/>
          <p:cNvSpPr/>
          <p:nvPr/>
        </p:nvSpPr>
        <p:spPr>
          <a:xfrm>
            <a:off x="4114038" y="3425190"/>
            <a:ext cx="1304290" cy="226695"/>
          </a:xfrm>
          <a:custGeom>
            <a:rect b="b" l="l" r="r" t="t"/>
            <a:pathLst>
              <a:path extrusionOk="0" h="226695" w="1304289">
                <a:moveTo>
                  <a:pt x="0" y="0"/>
                </a:moveTo>
                <a:lnTo>
                  <a:pt x="0" y="113157"/>
                </a:lnTo>
                <a:lnTo>
                  <a:pt x="1304036" y="113157"/>
                </a:lnTo>
                <a:lnTo>
                  <a:pt x="1304036" y="226314"/>
                </a:lnTo>
              </a:path>
            </a:pathLst>
          </a:custGeom>
          <a:noFill/>
          <a:ln cap="flat" cmpd="sng" w="259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1"/>
          <p:cNvSpPr/>
          <p:nvPr/>
        </p:nvSpPr>
        <p:spPr>
          <a:xfrm>
            <a:off x="3682746" y="4191761"/>
            <a:ext cx="161925" cy="2026285"/>
          </a:xfrm>
          <a:custGeom>
            <a:rect b="b" l="l" r="r" t="t"/>
            <a:pathLst>
              <a:path extrusionOk="0" h="2026285" w="161925">
                <a:moveTo>
                  <a:pt x="0" y="0"/>
                </a:moveTo>
                <a:lnTo>
                  <a:pt x="0" y="2026158"/>
                </a:lnTo>
                <a:lnTo>
                  <a:pt x="161670" y="2026158"/>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1"/>
          <p:cNvSpPr/>
          <p:nvPr/>
        </p:nvSpPr>
        <p:spPr>
          <a:xfrm>
            <a:off x="3682746" y="4191761"/>
            <a:ext cx="161925" cy="1261110"/>
          </a:xfrm>
          <a:custGeom>
            <a:rect b="b" l="l" r="r" t="t"/>
            <a:pathLst>
              <a:path extrusionOk="0" h="1261110" w="161925">
                <a:moveTo>
                  <a:pt x="0" y="0"/>
                </a:moveTo>
                <a:lnTo>
                  <a:pt x="0" y="1260983"/>
                </a:lnTo>
                <a:lnTo>
                  <a:pt x="161670" y="1260983"/>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11"/>
          <p:cNvSpPr/>
          <p:nvPr/>
        </p:nvSpPr>
        <p:spPr>
          <a:xfrm>
            <a:off x="3682746" y="4191761"/>
            <a:ext cx="161925" cy="495934"/>
          </a:xfrm>
          <a:custGeom>
            <a:rect b="b" l="l" r="r" t="t"/>
            <a:pathLst>
              <a:path extrusionOk="0" h="495935" w="161925">
                <a:moveTo>
                  <a:pt x="0" y="0"/>
                </a:moveTo>
                <a:lnTo>
                  <a:pt x="0" y="495807"/>
                </a:lnTo>
                <a:lnTo>
                  <a:pt x="161670" y="495807"/>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1"/>
          <p:cNvSpPr/>
          <p:nvPr/>
        </p:nvSpPr>
        <p:spPr>
          <a:xfrm>
            <a:off x="4114038" y="3425190"/>
            <a:ext cx="0" cy="226695"/>
          </a:xfrm>
          <a:custGeom>
            <a:rect b="b" l="l" r="r" t="t"/>
            <a:pathLst>
              <a:path extrusionOk="0" h="226695" w="120000">
                <a:moveTo>
                  <a:pt x="0" y="0"/>
                </a:moveTo>
                <a:lnTo>
                  <a:pt x="0" y="226314"/>
                </a:lnTo>
              </a:path>
            </a:pathLst>
          </a:custGeom>
          <a:noFill/>
          <a:ln cap="flat" cmpd="sng" w="259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1"/>
          <p:cNvSpPr/>
          <p:nvPr/>
        </p:nvSpPr>
        <p:spPr>
          <a:xfrm>
            <a:off x="2378201" y="4191761"/>
            <a:ext cx="161925" cy="2026285"/>
          </a:xfrm>
          <a:custGeom>
            <a:rect b="b" l="l" r="r" t="t"/>
            <a:pathLst>
              <a:path extrusionOk="0" h="2026285" w="161925">
                <a:moveTo>
                  <a:pt x="0" y="0"/>
                </a:moveTo>
                <a:lnTo>
                  <a:pt x="0" y="2026158"/>
                </a:lnTo>
                <a:lnTo>
                  <a:pt x="161671" y="2026158"/>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11"/>
          <p:cNvSpPr/>
          <p:nvPr/>
        </p:nvSpPr>
        <p:spPr>
          <a:xfrm>
            <a:off x="2378201" y="4191761"/>
            <a:ext cx="161925" cy="1261110"/>
          </a:xfrm>
          <a:custGeom>
            <a:rect b="b" l="l" r="r" t="t"/>
            <a:pathLst>
              <a:path extrusionOk="0" h="1261110" w="161925">
                <a:moveTo>
                  <a:pt x="0" y="0"/>
                </a:moveTo>
                <a:lnTo>
                  <a:pt x="0" y="1260983"/>
                </a:lnTo>
                <a:lnTo>
                  <a:pt x="161671" y="1260983"/>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11"/>
          <p:cNvSpPr/>
          <p:nvPr/>
        </p:nvSpPr>
        <p:spPr>
          <a:xfrm>
            <a:off x="2378201" y="4191761"/>
            <a:ext cx="161925" cy="495934"/>
          </a:xfrm>
          <a:custGeom>
            <a:rect b="b" l="l" r="r" t="t"/>
            <a:pathLst>
              <a:path extrusionOk="0" h="495935" w="161925">
                <a:moveTo>
                  <a:pt x="0" y="0"/>
                </a:moveTo>
                <a:lnTo>
                  <a:pt x="0" y="495807"/>
                </a:lnTo>
                <a:lnTo>
                  <a:pt x="161671" y="495807"/>
                </a:lnTo>
              </a:path>
            </a:pathLst>
          </a:custGeom>
          <a:noFill/>
          <a:ln cap="flat" cmpd="sng" w="259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1"/>
          <p:cNvSpPr/>
          <p:nvPr/>
        </p:nvSpPr>
        <p:spPr>
          <a:xfrm>
            <a:off x="2809494" y="3425190"/>
            <a:ext cx="1304290" cy="226695"/>
          </a:xfrm>
          <a:custGeom>
            <a:rect b="b" l="l" r="r" t="t"/>
            <a:pathLst>
              <a:path extrusionOk="0" h="226695" w="1304289">
                <a:moveTo>
                  <a:pt x="1304035" y="0"/>
                </a:moveTo>
                <a:lnTo>
                  <a:pt x="1304035" y="113157"/>
                </a:lnTo>
                <a:lnTo>
                  <a:pt x="0" y="113157"/>
                </a:lnTo>
                <a:lnTo>
                  <a:pt x="0" y="226314"/>
                </a:lnTo>
              </a:path>
            </a:pathLst>
          </a:custGeom>
          <a:noFill/>
          <a:ln cap="flat" cmpd="sng" w="259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1"/>
          <p:cNvSpPr/>
          <p:nvPr/>
        </p:nvSpPr>
        <p:spPr>
          <a:xfrm>
            <a:off x="3529584" y="2862072"/>
            <a:ext cx="1165098" cy="6240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1"/>
          <p:cNvSpPr txBox="1"/>
          <p:nvPr/>
        </p:nvSpPr>
        <p:spPr>
          <a:xfrm>
            <a:off x="3754373" y="2950209"/>
            <a:ext cx="718820" cy="375920"/>
          </a:xfrm>
          <a:prstGeom prst="rect">
            <a:avLst/>
          </a:prstGeom>
          <a:noFill/>
          <a:ln>
            <a:noFill/>
          </a:ln>
        </p:spPr>
        <p:txBody>
          <a:bodyPr anchorCtr="0" anchor="t" bIns="0" lIns="0" spcFirstLastPara="1" rIns="0" wrap="square" tIns="30475">
            <a:spAutoFit/>
          </a:bodyPr>
          <a:lstStyle/>
          <a:p>
            <a:pPr indent="-73660" lvl="0" marL="85725" marR="5080" rtl="0" algn="l">
              <a:lnSpc>
                <a:spcPct val="11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Descriptive  Statistics</a:t>
            </a:r>
            <a:endParaRPr b="0" i="0" sz="1200" u="none" cap="none" strike="noStrike">
              <a:solidFill>
                <a:schemeClr val="dk1"/>
              </a:solidFill>
              <a:latin typeface="Calibri"/>
              <a:ea typeface="Calibri"/>
              <a:cs typeface="Calibri"/>
              <a:sym typeface="Calibri"/>
            </a:endParaRPr>
          </a:p>
        </p:txBody>
      </p:sp>
      <p:sp>
        <p:nvSpPr>
          <p:cNvPr id="186" name="Google Shape;186;p11"/>
          <p:cNvSpPr/>
          <p:nvPr/>
        </p:nvSpPr>
        <p:spPr>
          <a:xfrm>
            <a:off x="2226564" y="3581400"/>
            <a:ext cx="1163574" cy="745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1"/>
          <p:cNvSpPr txBox="1"/>
          <p:nvPr/>
        </p:nvSpPr>
        <p:spPr>
          <a:xfrm>
            <a:off x="2492755" y="3632072"/>
            <a:ext cx="633095" cy="543560"/>
          </a:xfrm>
          <a:prstGeom prst="rect">
            <a:avLst/>
          </a:prstGeom>
          <a:noFill/>
          <a:ln>
            <a:noFill/>
          </a:ln>
        </p:spPr>
        <p:txBody>
          <a:bodyPr anchorCtr="0" anchor="t" bIns="0" lIns="0" spcFirstLastPara="1" rIns="0" wrap="square" tIns="30475">
            <a:spAutoFit/>
          </a:bodyPr>
          <a:lstStyle/>
          <a:p>
            <a:pPr indent="80645" lvl="0" marL="12700" marR="5080" rtl="0" algn="l">
              <a:lnSpc>
                <a:spcPct val="11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Central  Tendency  Measures</a:t>
            </a:r>
            <a:endParaRPr b="0" i="0" sz="1200" u="none" cap="none" strike="noStrike">
              <a:solidFill>
                <a:schemeClr val="dk1"/>
              </a:solidFill>
              <a:latin typeface="Calibri"/>
              <a:ea typeface="Calibri"/>
              <a:cs typeface="Calibri"/>
              <a:sym typeface="Calibri"/>
            </a:endParaRPr>
          </a:p>
        </p:txBody>
      </p:sp>
      <p:sp>
        <p:nvSpPr>
          <p:cNvPr id="188" name="Google Shape;188;p11"/>
          <p:cNvSpPr/>
          <p:nvPr/>
        </p:nvSpPr>
        <p:spPr>
          <a:xfrm>
            <a:off x="2494788" y="4392155"/>
            <a:ext cx="1165098" cy="62561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11"/>
          <p:cNvSpPr txBox="1"/>
          <p:nvPr/>
        </p:nvSpPr>
        <p:spPr>
          <a:xfrm>
            <a:off x="2885694" y="4564760"/>
            <a:ext cx="3860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Mean</a:t>
            </a:r>
            <a:endParaRPr b="0" i="0" sz="1200" u="none" cap="none" strike="noStrike">
              <a:solidFill>
                <a:schemeClr val="dk1"/>
              </a:solidFill>
              <a:latin typeface="Calibri"/>
              <a:ea typeface="Calibri"/>
              <a:cs typeface="Calibri"/>
              <a:sym typeface="Calibri"/>
            </a:endParaRPr>
          </a:p>
        </p:txBody>
      </p:sp>
      <p:sp>
        <p:nvSpPr>
          <p:cNvPr id="190" name="Google Shape;190;p11"/>
          <p:cNvSpPr/>
          <p:nvPr/>
        </p:nvSpPr>
        <p:spPr>
          <a:xfrm>
            <a:off x="2494788" y="5157215"/>
            <a:ext cx="1165098" cy="62561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11"/>
          <p:cNvSpPr txBox="1"/>
          <p:nvPr/>
        </p:nvSpPr>
        <p:spPr>
          <a:xfrm>
            <a:off x="2827782" y="5330190"/>
            <a:ext cx="5016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Median</a:t>
            </a:r>
            <a:endParaRPr b="0" i="0" sz="1200" u="none" cap="none" strike="noStrike">
              <a:solidFill>
                <a:schemeClr val="dk1"/>
              </a:solidFill>
              <a:latin typeface="Calibri"/>
              <a:ea typeface="Calibri"/>
              <a:cs typeface="Calibri"/>
              <a:sym typeface="Calibri"/>
            </a:endParaRPr>
          </a:p>
        </p:txBody>
      </p:sp>
      <p:sp>
        <p:nvSpPr>
          <p:cNvPr id="192" name="Google Shape;192;p11"/>
          <p:cNvSpPr/>
          <p:nvPr/>
        </p:nvSpPr>
        <p:spPr>
          <a:xfrm>
            <a:off x="2494788" y="5922264"/>
            <a:ext cx="1165098" cy="62561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11"/>
          <p:cNvSpPr txBox="1"/>
          <p:nvPr/>
        </p:nvSpPr>
        <p:spPr>
          <a:xfrm>
            <a:off x="2881122" y="6095491"/>
            <a:ext cx="3937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Mode</a:t>
            </a:r>
            <a:endParaRPr b="0" i="0" sz="1200" u="none" cap="none" strike="noStrike">
              <a:solidFill>
                <a:schemeClr val="dk1"/>
              </a:solidFill>
              <a:latin typeface="Calibri"/>
              <a:ea typeface="Calibri"/>
              <a:cs typeface="Calibri"/>
              <a:sym typeface="Calibri"/>
            </a:endParaRPr>
          </a:p>
        </p:txBody>
      </p:sp>
      <p:sp>
        <p:nvSpPr>
          <p:cNvPr id="194" name="Google Shape;194;p11"/>
          <p:cNvSpPr/>
          <p:nvPr/>
        </p:nvSpPr>
        <p:spPr>
          <a:xfrm>
            <a:off x="3529584" y="3627107"/>
            <a:ext cx="1165098" cy="62561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1"/>
          <p:cNvSpPr txBox="1"/>
          <p:nvPr/>
        </p:nvSpPr>
        <p:spPr>
          <a:xfrm>
            <a:off x="3821429" y="3715639"/>
            <a:ext cx="583565" cy="376555"/>
          </a:xfrm>
          <a:prstGeom prst="rect">
            <a:avLst/>
          </a:prstGeom>
          <a:noFill/>
          <a:ln>
            <a:noFill/>
          </a:ln>
        </p:spPr>
        <p:txBody>
          <a:bodyPr anchorCtr="0" anchor="t" bIns="0" lIns="0" spcFirstLastPara="1" rIns="0" wrap="square" tIns="12700">
            <a:spAutoFit/>
          </a:bodyPr>
          <a:lstStyle/>
          <a:p>
            <a:pPr indent="0" lvl="0" marL="127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Variation</a:t>
            </a:r>
            <a:endParaRPr b="0" i="0" sz="1200" u="none" cap="none" strike="noStrike">
              <a:solidFill>
                <a:schemeClr val="dk1"/>
              </a:solidFill>
              <a:latin typeface="Calibri"/>
              <a:ea typeface="Calibri"/>
              <a:cs typeface="Calibri"/>
              <a:sym typeface="Calibri"/>
            </a:endParaRPr>
          </a:p>
          <a:p>
            <a:pPr indent="0" lvl="0" marL="17145"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Measure</a:t>
            </a:r>
            <a:endParaRPr b="0" i="0" sz="1200" u="none" cap="none" strike="noStrike">
              <a:solidFill>
                <a:schemeClr val="dk1"/>
              </a:solidFill>
              <a:latin typeface="Calibri"/>
              <a:ea typeface="Calibri"/>
              <a:cs typeface="Calibri"/>
              <a:sym typeface="Calibri"/>
            </a:endParaRPr>
          </a:p>
        </p:txBody>
      </p:sp>
      <p:sp>
        <p:nvSpPr>
          <p:cNvPr id="196" name="Google Shape;196;p11"/>
          <p:cNvSpPr/>
          <p:nvPr/>
        </p:nvSpPr>
        <p:spPr>
          <a:xfrm>
            <a:off x="3799332" y="4392155"/>
            <a:ext cx="1163574" cy="62561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1"/>
          <p:cNvSpPr txBox="1"/>
          <p:nvPr/>
        </p:nvSpPr>
        <p:spPr>
          <a:xfrm>
            <a:off x="4102989" y="4564760"/>
            <a:ext cx="5581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Variance</a:t>
            </a:r>
            <a:endParaRPr b="0" i="0" sz="1200" u="none" cap="none" strike="noStrike">
              <a:solidFill>
                <a:schemeClr val="dk1"/>
              </a:solidFill>
              <a:latin typeface="Calibri"/>
              <a:ea typeface="Calibri"/>
              <a:cs typeface="Calibri"/>
              <a:sym typeface="Calibri"/>
            </a:endParaRPr>
          </a:p>
        </p:txBody>
      </p:sp>
      <p:sp>
        <p:nvSpPr>
          <p:cNvPr id="198" name="Google Shape;198;p11"/>
          <p:cNvSpPr/>
          <p:nvPr/>
        </p:nvSpPr>
        <p:spPr>
          <a:xfrm>
            <a:off x="3799332" y="5157215"/>
            <a:ext cx="1163574" cy="62561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1"/>
          <p:cNvSpPr txBox="1"/>
          <p:nvPr/>
        </p:nvSpPr>
        <p:spPr>
          <a:xfrm>
            <a:off x="4072509" y="5246370"/>
            <a:ext cx="619125" cy="376555"/>
          </a:xfrm>
          <a:prstGeom prst="rect">
            <a:avLst/>
          </a:prstGeom>
          <a:noFill/>
          <a:ln>
            <a:noFill/>
          </a:ln>
        </p:spPr>
        <p:txBody>
          <a:bodyPr anchorCtr="0" anchor="t" bIns="0" lIns="0" spcFirstLastPara="1" rIns="0" wrap="square" tIns="30475">
            <a:spAutoFit/>
          </a:bodyPr>
          <a:lstStyle/>
          <a:p>
            <a:pPr indent="16510" lvl="0" marL="12700" marR="5080" rtl="0" algn="l">
              <a:lnSpc>
                <a:spcPct val="11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Standard  Deviation</a:t>
            </a:r>
            <a:endParaRPr b="0" i="0" sz="1200" u="none" cap="none" strike="noStrike">
              <a:solidFill>
                <a:schemeClr val="dk1"/>
              </a:solidFill>
              <a:latin typeface="Calibri"/>
              <a:ea typeface="Calibri"/>
              <a:cs typeface="Calibri"/>
              <a:sym typeface="Calibri"/>
            </a:endParaRPr>
          </a:p>
        </p:txBody>
      </p:sp>
      <p:sp>
        <p:nvSpPr>
          <p:cNvPr id="200" name="Google Shape;200;p11"/>
          <p:cNvSpPr/>
          <p:nvPr/>
        </p:nvSpPr>
        <p:spPr>
          <a:xfrm>
            <a:off x="3799332" y="5922264"/>
            <a:ext cx="1174241" cy="62561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1"/>
          <p:cNvSpPr txBox="1"/>
          <p:nvPr/>
        </p:nvSpPr>
        <p:spPr>
          <a:xfrm>
            <a:off x="3944492" y="6011367"/>
            <a:ext cx="877569" cy="376555"/>
          </a:xfrm>
          <a:prstGeom prst="rect">
            <a:avLst/>
          </a:prstGeom>
          <a:noFill/>
          <a:ln>
            <a:noFill/>
          </a:ln>
        </p:spPr>
        <p:txBody>
          <a:bodyPr anchorCtr="0" anchor="t" bIns="0" lIns="0" spcFirstLastPara="1" rIns="0" wrap="square" tIns="12700">
            <a:sp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Inter-Quartile</a:t>
            </a:r>
            <a:endParaRPr b="0" i="0" sz="1200" u="none"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Range</a:t>
            </a:r>
            <a:endParaRPr b="0" i="0" sz="1200" u="none" cap="none" strike="noStrike">
              <a:solidFill>
                <a:schemeClr val="dk1"/>
              </a:solidFill>
              <a:latin typeface="Calibri"/>
              <a:ea typeface="Calibri"/>
              <a:cs typeface="Calibri"/>
              <a:sym typeface="Calibri"/>
            </a:endParaRPr>
          </a:p>
        </p:txBody>
      </p:sp>
      <p:sp>
        <p:nvSpPr>
          <p:cNvPr id="202" name="Google Shape;202;p11"/>
          <p:cNvSpPr/>
          <p:nvPr/>
        </p:nvSpPr>
        <p:spPr>
          <a:xfrm>
            <a:off x="4799076" y="3627107"/>
            <a:ext cx="1233677" cy="62561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1"/>
          <p:cNvSpPr txBox="1"/>
          <p:nvPr/>
        </p:nvSpPr>
        <p:spPr>
          <a:xfrm>
            <a:off x="4924425" y="3799458"/>
            <a:ext cx="9861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Shape Measure</a:t>
            </a:r>
            <a:endParaRPr b="0" i="0" sz="1200" u="none" cap="none" strike="noStrike">
              <a:solidFill>
                <a:schemeClr val="dk1"/>
              </a:solidFill>
              <a:latin typeface="Calibri"/>
              <a:ea typeface="Calibri"/>
              <a:cs typeface="Calibri"/>
              <a:sym typeface="Calibri"/>
            </a:endParaRPr>
          </a:p>
        </p:txBody>
      </p:sp>
      <p:sp>
        <p:nvSpPr>
          <p:cNvPr id="204" name="Google Shape;204;p11"/>
          <p:cNvSpPr/>
          <p:nvPr/>
        </p:nvSpPr>
        <p:spPr>
          <a:xfrm>
            <a:off x="5103876" y="4392155"/>
            <a:ext cx="1163586" cy="625614"/>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1"/>
          <p:cNvSpPr txBox="1"/>
          <p:nvPr/>
        </p:nvSpPr>
        <p:spPr>
          <a:xfrm>
            <a:off x="5376798" y="4564760"/>
            <a:ext cx="6203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Skewness</a:t>
            </a:r>
            <a:endParaRPr b="0" i="0" sz="1200" u="none" cap="none" strike="noStrike">
              <a:solidFill>
                <a:schemeClr val="dk1"/>
              </a:solidFill>
              <a:latin typeface="Calibri"/>
              <a:ea typeface="Calibri"/>
              <a:cs typeface="Calibri"/>
              <a:sym typeface="Calibri"/>
            </a:endParaRPr>
          </a:p>
        </p:txBody>
      </p:sp>
      <p:sp>
        <p:nvSpPr>
          <p:cNvPr id="206" name="Google Shape;206;p11"/>
          <p:cNvSpPr/>
          <p:nvPr/>
        </p:nvSpPr>
        <p:spPr>
          <a:xfrm>
            <a:off x="5103876" y="5157215"/>
            <a:ext cx="1163586" cy="6256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1"/>
          <p:cNvSpPr txBox="1"/>
          <p:nvPr/>
        </p:nvSpPr>
        <p:spPr>
          <a:xfrm>
            <a:off x="5427345" y="5330190"/>
            <a:ext cx="5207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Kurtosis</a:t>
            </a:r>
            <a:endParaRPr b="0" i="0" sz="1200" u="none" cap="none" strike="noStrike">
              <a:solidFill>
                <a:schemeClr val="dk1"/>
              </a:solidFill>
              <a:latin typeface="Calibri"/>
              <a:ea typeface="Calibri"/>
              <a:cs typeface="Calibri"/>
              <a:sym typeface="Calibri"/>
            </a:endParaRPr>
          </a:p>
        </p:txBody>
      </p:sp>
      <p:sp>
        <p:nvSpPr>
          <p:cNvPr id="208" name="Google Shape;208;p1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1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12"/>
          <p:cNvSpPr txBox="1"/>
          <p:nvPr>
            <p:ph type="title"/>
          </p:nvPr>
        </p:nvSpPr>
        <p:spPr>
          <a:xfrm>
            <a:off x="416763" y="373760"/>
            <a:ext cx="63068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Central Tendency Measures</a:t>
            </a:r>
            <a:endParaRPr/>
          </a:p>
        </p:txBody>
      </p:sp>
      <p:sp>
        <p:nvSpPr>
          <p:cNvPr id="217" name="Google Shape;217;p12"/>
          <p:cNvSpPr txBox="1"/>
          <p:nvPr/>
        </p:nvSpPr>
        <p:spPr>
          <a:xfrm>
            <a:off x="402437" y="1142746"/>
            <a:ext cx="7616825" cy="22205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data collected from the survey, we can use measures of central tendency to  answer the following questions: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What is the educational qualification of people of this city?</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How much water does a household use in a month?</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How many patients does a doctor see in a day?</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Which is the most common disease prevalent in this city?</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What is the monthly income of a middle-class family in this city?</a:t>
            </a:r>
            <a:endParaRPr b="0" i="0" sz="1800" u="none" cap="none" strike="noStrike">
              <a:solidFill>
                <a:schemeClr val="dk1"/>
              </a:solidFill>
              <a:latin typeface="Calibri"/>
              <a:ea typeface="Calibri"/>
              <a:cs typeface="Calibri"/>
              <a:sym typeface="Calibri"/>
            </a:endParaRPr>
          </a:p>
        </p:txBody>
      </p:sp>
      <p:sp>
        <p:nvSpPr>
          <p:cNvPr id="218" name="Google Shape;218;p1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1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3"/>
          <p:cNvSpPr txBox="1"/>
          <p:nvPr>
            <p:ph type="title"/>
          </p:nvPr>
        </p:nvSpPr>
        <p:spPr>
          <a:xfrm>
            <a:off x="416763" y="373760"/>
            <a:ext cx="38677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Arithmetic Mean</a:t>
            </a:r>
            <a:endParaRPr/>
          </a:p>
        </p:txBody>
      </p:sp>
      <p:sp>
        <p:nvSpPr>
          <p:cNvPr id="226" name="Google Shape;226;p13"/>
          <p:cNvSpPr/>
          <p:nvPr/>
        </p:nvSpPr>
        <p:spPr>
          <a:xfrm>
            <a:off x="1763267" y="1581911"/>
            <a:ext cx="4762500" cy="1342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3"/>
          <p:cNvSpPr/>
          <p:nvPr/>
        </p:nvSpPr>
        <p:spPr>
          <a:xfrm>
            <a:off x="1844039" y="3520901"/>
            <a:ext cx="4371975" cy="19631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1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1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4"/>
          <p:cNvSpPr txBox="1"/>
          <p:nvPr>
            <p:ph type="title"/>
          </p:nvPr>
        </p:nvSpPr>
        <p:spPr>
          <a:xfrm>
            <a:off x="416763" y="373760"/>
            <a:ext cx="16922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Median</a:t>
            </a:r>
            <a:endParaRPr/>
          </a:p>
        </p:txBody>
      </p:sp>
      <p:sp>
        <p:nvSpPr>
          <p:cNvPr id="237" name="Google Shape;237;p14"/>
          <p:cNvSpPr txBox="1"/>
          <p:nvPr/>
        </p:nvSpPr>
        <p:spPr>
          <a:xfrm>
            <a:off x="474370" y="1142746"/>
            <a:ext cx="7971790" cy="1946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01F5F"/>
                </a:solidFill>
                <a:latin typeface="Calibri"/>
                <a:ea typeface="Calibri"/>
                <a:cs typeface="Calibri"/>
                <a:sym typeface="Calibri"/>
              </a:rPr>
              <a:t>Need of Median:</a:t>
            </a:r>
            <a:endParaRPr b="0" i="0" sz="1800" u="none" cap="none" strike="noStrike">
              <a:solidFill>
                <a:schemeClr val="dk1"/>
              </a:solidFill>
              <a:latin typeface="Calibri"/>
              <a:ea typeface="Calibri"/>
              <a:cs typeface="Calibri"/>
              <a:sym typeface="Calibri"/>
            </a:endParaRPr>
          </a:p>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006FC0"/>
                </a:solidFill>
                <a:latin typeface="Calibri"/>
                <a:ea typeface="Calibri"/>
                <a:cs typeface="Calibri"/>
                <a:sym typeface="Calibri"/>
              </a:rPr>
              <a:t>Scenario: </a:t>
            </a:r>
            <a:r>
              <a:rPr b="0" i="0" lang="en-US" sz="1800" u="none" cap="none" strike="noStrike">
                <a:solidFill>
                  <a:schemeClr val="dk1"/>
                </a:solidFill>
                <a:latin typeface="Calibri"/>
                <a:ea typeface="Calibri"/>
                <a:cs typeface="Calibri"/>
                <a:sym typeface="Calibri"/>
              </a:rPr>
              <a:t>Free medical checkup and treatment camps are being setup in communities  where the average monthly household income is below Rs.8000. A community of day  workers claim that they have not been provided these facilities as opposed to their  colleagues earning the same salary as them. A health officer investigates this matter  and finds that this community has an average monthly income of about Rs.15000.</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data of the monthly incomes of the community are as shown below:</a:t>
            </a:r>
            <a:endParaRPr b="0" i="0" sz="1800" u="none" cap="none" strike="noStrike">
              <a:solidFill>
                <a:schemeClr val="dk1"/>
              </a:solidFill>
              <a:latin typeface="Calibri"/>
              <a:ea typeface="Calibri"/>
              <a:cs typeface="Calibri"/>
              <a:sym typeface="Calibri"/>
            </a:endParaRPr>
          </a:p>
        </p:txBody>
      </p:sp>
      <p:sp>
        <p:nvSpPr>
          <p:cNvPr id="238" name="Google Shape;238;p14"/>
          <p:cNvSpPr txBox="1"/>
          <p:nvPr/>
        </p:nvSpPr>
        <p:spPr>
          <a:xfrm>
            <a:off x="474370" y="3886580"/>
            <a:ext cx="7919720" cy="16719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She finds out that a rich merchant has been included as a member of this community  because his house is located in the same area.</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Is average the right measure to use for this scenario?</a:t>
            </a:r>
            <a:endParaRPr b="0" i="0" sz="1800" u="none" cap="none" strike="noStrike">
              <a:solidFill>
                <a:schemeClr val="dk1"/>
              </a:solidFill>
              <a:latin typeface="Calibri"/>
              <a:ea typeface="Calibri"/>
              <a:cs typeface="Calibri"/>
              <a:sym typeface="Calibri"/>
            </a:endParaRPr>
          </a:p>
          <a:p>
            <a:pPr indent="-12700" lvl="0" marL="12700" marR="19177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presence of extreme values (unusually large/small values) in data affects the  mean/average.</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Median, another measure of central tendency, is the preferred value in such cases.</a:t>
            </a:r>
            <a:endParaRPr b="0" i="0" sz="1800" u="none" cap="none" strike="noStrike">
              <a:solidFill>
                <a:schemeClr val="dk1"/>
              </a:solidFill>
              <a:latin typeface="Calibri"/>
              <a:ea typeface="Calibri"/>
              <a:cs typeface="Calibri"/>
              <a:sym typeface="Calibri"/>
            </a:endParaRPr>
          </a:p>
        </p:txBody>
      </p:sp>
      <p:sp>
        <p:nvSpPr>
          <p:cNvPr id="239" name="Google Shape;239;p14"/>
          <p:cNvSpPr/>
          <p:nvPr/>
        </p:nvSpPr>
        <p:spPr>
          <a:xfrm>
            <a:off x="1456944" y="3171444"/>
            <a:ext cx="6230111" cy="5151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1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1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15"/>
          <p:cNvSpPr txBox="1"/>
          <p:nvPr>
            <p:ph type="title"/>
          </p:nvPr>
        </p:nvSpPr>
        <p:spPr>
          <a:xfrm>
            <a:off x="416763" y="373760"/>
            <a:ext cx="12579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Mode</a:t>
            </a:r>
            <a:endParaRPr/>
          </a:p>
        </p:txBody>
      </p:sp>
      <p:sp>
        <p:nvSpPr>
          <p:cNvPr id="249" name="Google Shape;249;p15"/>
          <p:cNvSpPr txBox="1"/>
          <p:nvPr/>
        </p:nvSpPr>
        <p:spPr>
          <a:xfrm>
            <a:off x="474370" y="1142746"/>
            <a:ext cx="785875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count of occurrence of all diseases in a community is tabulated as shown below:</a:t>
            </a:r>
            <a:endParaRPr b="0" i="0" sz="1800" u="none" cap="none" strike="noStrike">
              <a:solidFill>
                <a:schemeClr val="dk1"/>
              </a:solidFill>
              <a:latin typeface="Calibri"/>
              <a:ea typeface="Calibri"/>
              <a:cs typeface="Calibri"/>
              <a:sym typeface="Calibri"/>
            </a:endParaRPr>
          </a:p>
        </p:txBody>
      </p:sp>
      <p:sp>
        <p:nvSpPr>
          <p:cNvPr id="250" name="Google Shape;250;p15"/>
          <p:cNvSpPr txBox="1"/>
          <p:nvPr/>
        </p:nvSpPr>
        <p:spPr>
          <a:xfrm>
            <a:off x="474370" y="2514727"/>
            <a:ext cx="61804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Data that is most frequently occurring in a data set is called </a:t>
            </a:r>
            <a:r>
              <a:rPr b="0" i="0" lang="en-US" sz="1800" u="none" cap="none" strike="noStrike">
                <a:solidFill>
                  <a:srgbClr val="FF0000"/>
                </a:solidFill>
                <a:latin typeface="Calibri"/>
                <a:ea typeface="Calibri"/>
                <a:cs typeface="Calibri"/>
                <a:sym typeface="Calibri"/>
              </a:rPr>
              <a:t>Mode.</a:t>
            </a:r>
            <a:endParaRPr b="0" i="0" sz="1800" u="none" cap="none" strike="noStrike">
              <a:solidFill>
                <a:schemeClr val="dk1"/>
              </a:solidFill>
              <a:latin typeface="Calibri"/>
              <a:ea typeface="Calibri"/>
              <a:cs typeface="Calibri"/>
              <a:sym typeface="Calibri"/>
            </a:endParaRPr>
          </a:p>
        </p:txBody>
      </p:sp>
      <p:sp>
        <p:nvSpPr>
          <p:cNvPr id="251" name="Google Shape;251;p15"/>
          <p:cNvSpPr/>
          <p:nvPr/>
        </p:nvSpPr>
        <p:spPr>
          <a:xfrm>
            <a:off x="3348228" y="1469136"/>
            <a:ext cx="1333500" cy="10957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15"/>
          <p:cNvSpPr/>
          <p:nvPr/>
        </p:nvSpPr>
        <p:spPr>
          <a:xfrm>
            <a:off x="1606280" y="3709396"/>
            <a:ext cx="4631757" cy="254797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5"/>
          <p:cNvSpPr txBox="1"/>
          <p:nvPr/>
        </p:nvSpPr>
        <p:spPr>
          <a:xfrm>
            <a:off x="2844545" y="3010661"/>
            <a:ext cx="2735580" cy="368935"/>
          </a:xfrm>
          <a:prstGeom prst="rect">
            <a:avLst/>
          </a:prstGeom>
          <a:noFill/>
          <a:ln cap="flat" cmpd="sng" w="25900">
            <a:solidFill>
              <a:srgbClr val="8063A1"/>
            </a:solidFill>
            <a:prstDash val="solid"/>
            <a:round/>
            <a:headEnd len="sm" w="sm" type="none"/>
            <a:tailEnd len="sm" w="sm" type="none"/>
          </a:ln>
        </p:spPr>
        <p:txBody>
          <a:bodyPr anchorCtr="0" anchor="t" bIns="0" lIns="0" spcFirstLastPara="1" rIns="0" wrap="square" tIns="29825">
            <a:spAutoFit/>
          </a:bodyPr>
          <a:lstStyle/>
          <a:p>
            <a:pPr indent="0" lvl="0" marL="9080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Implementation in Python</a:t>
            </a:r>
            <a:endParaRPr b="0" i="0" sz="1800" u="none" cap="none" strike="noStrike">
              <a:solidFill>
                <a:schemeClr val="dk1"/>
              </a:solidFill>
              <a:latin typeface="Calibri"/>
              <a:ea typeface="Calibri"/>
              <a:cs typeface="Calibri"/>
              <a:sym typeface="Calibri"/>
            </a:endParaRPr>
          </a:p>
        </p:txBody>
      </p:sp>
      <p:sp>
        <p:nvSpPr>
          <p:cNvPr id="254" name="Google Shape;254;p1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6"/>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1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p1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16"/>
          <p:cNvSpPr txBox="1"/>
          <p:nvPr>
            <p:ph type="title"/>
          </p:nvPr>
        </p:nvSpPr>
        <p:spPr>
          <a:xfrm>
            <a:off x="416763" y="373760"/>
            <a:ext cx="20167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Scenario</a:t>
            </a:r>
            <a:endParaRPr/>
          </a:p>
        </p:txBody>
      </p:sp>
      <p:sp>
        <p:nvSpPr>
          <p:cNvPr id="263" name="Google Shape;263;p16"/>
          <p:cNvSpPr txBox="1"/>
          <p:nvPr/>
        </p:nvSpPr>
        <p:spPr>
          <a:xfrm>
            <a:off x="474370" y="1287017"/>
            <a:ext cx="8122284"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Consider two different communities in the city which have 5 doctors each, given below  is the number of patients each doctor attends to in a day:</a:t>
            </a:r>
            <a:endParaRPr b="0" i="0" sz="1800" u="none" cap="none" strike="noStrike">
              <a:solidFill>
                <a:schemeClr val="dk1"/>
              </a:solidFill>
              <a:latin typeface="Calibri"/>
              <a:ea typeface="Calibri"/>
              <a:cs typeface="Calibri"/>
              <a:sym typeface="Calibri"/>
            </a:endParaRPr>
          </a:p>
        </p:txBody>
      </p:sp>
      <p:sp>
        <p:nvSpPr>
          <p:cNvPr id="264" name="Google Shape;264;p16"/>
          <p:cNvSpPr txBox="1"/>
          <p:nvPr/>
        </p:nvSpPr>
        <p:spPr>
          <a:xfrm>
            <a:off x="474370" y="3481832"/>
            <a:ext cx="8124190" cy="1671955"/>
          </a:xfrm>
          <a:prstGeom prst="rect">
            <a:avLst/>
          </a:prstGeom>
          <a:noFill/>
          <a:ln>
            <a:noFill/>
          </a:ln>
        </p:spPr>
        <p:txBody>
          <a:bodyPr anchorCtr="0" anchor="t" bIns="0" lIns="0" spcFirstLastPara="1" rIns="0" wrap="square" tIns="12700">
            <a:spAutoFit/>
          </a:bodyPr>
          <a:lstStyle/>
          <a:p>
            <a:pPr indent="0" lvl="0" marL="12700" marR="5715"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average number of patients that a doctor attends to in both communities is the  same (10), however all doctors in community 2 seem to be equally busy as opposed to  community 1 where a few are very busy and others are not.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indicates that to completely describe the nature of a data set, measures of central  tendency may be inadequate.</a:t>
            </a:r>
            <a:endParaRPr b="0" i="0" sz="1800" u="none" cap="none" strike="noStrike">
              <a:solidFill>
                <a:schemeClr val="dk1"/>
              </a:solidFill>
              <a:latin typeface="Calibri"/>
              <a:ea typeface="Calibri"/>
              <a:cs typeface="Calibri"/>
              <a:sym typeface="Calibri"/>
            </a:endParaRPr>
          </a:p>
        </p:txBody>
      </p:sp>
      <p:sp>
        <p:nvSpPr>
          <p:cNvPr id="265" name="Google Shape;265;p16"/>
          <p:cNvSpPr/>
          <p:nvPr/>
        </p:nvSpPr>
        <p:spPr>
          <a:xfrm>
            <a:off x="977850" y="2085218"/>
            <a:ext cx="7116671" cy="11951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16"/>
          <p:cNvSpPr/>
          <p:nvPr/>
        </p:nvSpPr>
        <p:spPr>
          <a:xfrm>
            <a:off x="0" y="6749415"/>
            <a:ext cx="9144000" cy="260984"/>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p1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1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4" name="Google Shape;274;p17"/>
          <p:cNvSpPr txBox="1"/>
          <p:nvPr>
            <p:ph type="title"/>
          </p:nvPr>
        </p:nvSpPr>
        <p:spPr>
          <a:xfrm>
            <a:off x="416763" y="373760"/>
            <a:ext cx="68402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Measure of Dispersion - Range</a:t>
            </a:r>
            <a:endParaRPr/>
          </a:p>
        </p:txBody>
      </p:sp>
      <p:sp>
        <p:nvSpPr>
          <p:cNvPr id="275" name="Google Shape;275;p17"/>
          <p:cNvSpPr txBox="1"/>
          <p:nvPr/>
        </p:nvSpPr>
        <p:spPr>
          <a:xfrm>
            <a:off x="402437" y="1142746"/>
            <a:ext cx="7984490" cy="22205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Measures of dispersion helps us identify the overall spread of the data in the data set.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38989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Range is the simplest measure of dispersion that aims at providing an idea of how  much the data varies in the data set. Range is expressed as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1950"/>
              <a:buFont typeface="Arial"/>
              <a:buNone/>
            </a:pPr>
            <a:r>
              <a:t/>
            </a:r>
            <a:endParaRPr b="0" i="0" sz="1950" u="none" cap="none" strike="noStrike">
              <a:solidFill>
                <a:schemeClr val="dk1"/>
              </a:solidFill>
              <a:latin typeface="Times New Roman"/>
              <a:ea typeface="Times New Roman"/>
              <a:cs typeface="Times New Roman"/>
              <a:sym typeface="Times New Roman"/>
            </a:endParaRPr>
          </a:p>
          <a:p>
            <a:pPr indent="0" lvl="0" marL="12700" marR="66675"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cited earlier(shown below for reference), range of number of patients  in community 1 is </a:t>
            </a:r>
            <a:r>
              <a:rPr b="0" i="1" lang="en-US" sz="1800" u="none" cap="none" strike="noStrike">
                <a:solidFill>
                  <a:schemeClr val="dk1"/>
                </a:solidFill>
                <a:latin typeface="Calibri"/>
                <a:ea typeface="Calibri"/>
                <a:cs typeface="Calibri"/>
                <a:sym typeface="Calibri"/>
              </a:rPr>
              <a:t>(18-2)</a:t>
            </a:r>
            <a:r>
              <a:rPr b="0" i="0" lang="en-US" sz="1800" u="none" cap="none" strike="noStrike">
                <a:solidFill>
                  <a:schemeClr val="dk1"/>
                </a:solidFill>
                <a:latin typeface="Calibri"/>
                <a:ea typeface="Calibri"/>
                <a:cs typeface="Calibri"/>
                <a:sym typeface="Calibri"/>
              </a:rPr>
              <a:t>, whereas that of community 2 is </a:t>
            </a:r>
            <a:r>
              <a:rPr b="0" i="1" lang="en-US" sz="1800" u="none" cap="none" strike="noStrike">
                <a:solidFill>
                  <a:schemeClr val="dk1"/>
                </a:solidFill>
                <a:latin typeface="Calibri"/>
                <a:ea typeface="Calibri"/>
                <a:cs typeface="Calibri"/>
                <a:sym typeface="Calibri"/>
              </a:rPr>
              <a:t>(12-8)</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76" name="Google Shape;276;p17"/>
          <p:cNvSpPr/>
          <p:nvPr/>
        </p:nvSpPr>
        <p:spPr>
          <a:xfrm>
            <a:off x="1548383" y="2358036"/>
            <a:ext cx="5714999" cy="3247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17"/>
          <p:cNvSpPr/>
          <p:nvPr/>
        </p:nvSpPr>
        <p:spPr>
          <a:xfrm>
            <a:off x="1548383" y="3357371"/>
            <a:ext cx="5714999" cy="9814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17"/>
          <p:cNvSpPr txBox="1"/>
          <p:nvPr/>
        </p:nvSpPr>
        <p:spPr>
          <a:xfrm>
            <a:off x="252222" y="5589270"/>
            <a:ext cx="8425180" cy="370840"/>
          </a:xfrm>
          <a:prstGeom prst="rect">
            <a:avLst/>
          </a:prstGeom>
          <a:noFill/>
          <a:ln cap="flat" cmpd="sng" w="25900">
            <a:solidFill>
              <a:srgbClr val="4AACC5"/>
            </a:solidFill>
            <a:prstDash val="solid"/>
            <a:round/>
            <a:headEnd len="sm" w="sm" type="none"/>
            <a:tailEnd len="sm" w="sm" type="none"/>
          </a:ln>
        </p:spPr>
        <p:txBody>
          <a:bodyPr anchorCtr="0" anchor="t" bIns="0" lIns="0" spcFirstLastPara="1" rIns="0" wrap="square" tIns="31750">
            <a:spAutoFit/>
          </a:bodyPr>
          <a:lstStyle/>
          <a:p>
            <a:pPr indent="0" lvl="0" marL="9017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Range may be inadequate when looking at larger data sets which contain extreme values</a:t>
            </a:r>
            <a:endParaRPr b="0" i="0" sz="1800" u="none" cap="none" strike="noStrike">
              <a:solidFill>
                <a:schemeClr val="dk1"/>
              </a:solidFill>
              <a:latin typeface="Calibri"/>
              <a:ea typeface="Calibri"/>
              <a:cs typeface="Calibri"/>
              <a:sym typeface="Calibri"/>
            </a:endParaRPr>
          </a:p>
        </p:txBody>
      </p:sp>
      <p:sp>
        <p:nvSpPr>
          <p:cNvPr id="279" name="Google Shape;279;p1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1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1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18"/>
          <p:cNvSpPr txBox="1"/>
          <p:nvPr>
            <p:ph type="title"/>
          </p:nvPr>
        </p:nvSpPr>
        <p:spPr>
          <a:xfrm>
            <a:off x="416763" y="364616"/>
            <a:ext cx="707199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Measure of Dispersion - </a:t>
            </a:r>
            <a:r>
              <a:rPr b="0" i="0" lang="en-US">
                <a:solidFill>
                  <a:srgbClr val="000000"/>
                </a:solidFill>
                <a:latin typeface="Calibri"/>
                <a:ea typeface="Calibri"/>
                <a:cs typeface="Calibri"/>
                <a:sym typeface="Calibri"/>
              </a:rPr>
              <a:t>Variance</a:t>
            </a:r>
            <a:endParaRPr/>
          </a:p>
        </p:txBody>
      </p:sp>
      <p:sp>
        <p:nvSpPr>
          <p:cNvPr id="288" name="Google Shape;288;p18"/>
          <p:cNvSpPr txBox="1"/>
          <p:nvPr/>
        </p:nvSpPr>
        <p:spPr>
          <a:xfrm>
            <a:off x="474370" y="1094613"/>
            <a:ext cx="812482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Variance is a better indicator of dispersion – it describes the deviation of data from  each other and from the mean. Variance for a population of size N is calculated as  shown below</a:t>
            </a:r>
            <a:endParaRPr b="0" i="0" sz="1800" u="none" cap="none" strike="noStrike">
              <a:solidFill>
                <a:schemeClr val="dk1"/>
              </a:solidFill>
              <a:latin typeface="Calibri"/>
              <a:ea typeface="Calibri"/>
              <a:cs typeface="Calibri"/>
              <a:sym typeface="Calibri"/>
            </a:endParaRPr>
          </a:p>
        </p:txBody>
      </p:sp>
      <p:sp>
        <p:nvSpPr>
          <p:cNvPr id="289" name="Google Shape;289;p18"/>
          <p:cNvSpPr/>
          <p:nvPr/>
        </p:nvSpPr>
        <p:spPr>
          <a:xfrm>
            <a:off x="1620011" y="1988820"/>
            <a:ext cx="5714999" cy="5623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18"/>
          <p:cNvSpPr/>
          <p:nvPr/>
        </p:nvSpPr>
        <p:spPr>
          <a:xfrm>
            <a:off x="996373" y="2770762"/>
            <a:ext cx="6592030" cy="28950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18"/>
          <p:cNvSpPr txBox="1"/>
          <p:nvPr/>
        </p:nvSpPr>
        <p:spPr>
          <a:xfrm>
            <a:off x="468630" y="6165341"/>
            <a:ext cx="8136890" cy="370840"/>
          </a:xfrm>
          <a:prstGeom prst="rect">
            <a:avLst/>
          </a:prstGeom>
          <a:noFill/>
          <a:ln cap="flat" cmpd="sng" w="25900">
            <a:solidFill>
              <a:srgbClr val="4AACC5"/>
            </a:solidFill>
            <a:prstDash val="solid"/>
            <a:round/>
            <a:headEnd len="sm" w="sm" type="none"/>
            <a:tailEnd len="sm" w="sm" type="none"/>
          </a:ln>
        </p:spPr>
        <p:txBody>
          <a:bodyPr anchorCtr="0" anchor="t" bIns="0" lIns="0" spcFirstLastPara="1" rIns="0" wrap="square" tIns="31750">
            <a:spAutoFit/>
          </a:bodyPr>
          <a:lstStyle/>
          <a:p>
            <a:pPr indent="0" lvl="0" marL="61214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do we use n-1 in sample variance whereas n in population variance??</a:t>
            </a:r>
            <a:endParaRPr b="0" i="0" sz="1800" u="none" cap="none" strike="noStrike">
              <a:solidFill>
                <a:schemeClr val="dk1"/>
              </a:solidFill>
              <a:latin typeface="Calibri"/>
              <a:ea typeface="Calibri"/>
              <a:cs typeface="Calibri"/>
              <a:sym typeface="Calibri"/>
            </a:endParaRPr>
          </a:p>
        </p:txBody>
      </p:sp>
      <p:sp>
        <p:nvSpPr>
          <p:cNvPr id="292" name="Google Shape;292;p1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9"/>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1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1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19"/>
          <p:cNvSpPr txBox="1"/>
          <p:nvPr>
            <p:ph type="title"/>
          </p:nvPr>
        </p:nvSpPr>
        <p:spPr>
          <a:xfrm>
            <a:off x="330200" y="373760"/>
            <a:ext cx="44373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Standard Deviation</a:t>
            </a:r>
            <a:endParaRPr/>
          </a:p>
        </p:txBody>
      </p:sp>
      <p:sp>
        <p:nvSpPr>
          <p:cNvPr id="301" name="Google Shape;301;p19"/>
          <p:cNvSpPr txBox="1"/>
          <p:nvPr/>
        </p:nvSpPr>
        <p:spPr>
          <a:xfrm>
            <a:off x="474370" y="1214450"/>
            <a:ext cx="8097520" cy="11233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Standard deviation represents the actual variation of the data from the mean and is</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represented in the same unit as that of data.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Standard deviation is the square root of the variance and is computed as shown below:</a:t>
            </a:r>
            <a:endParaRPr b="0" i="0" sz="1800" u="none" cap="none" strike="noStrike">
              <a:solidFill>
                <a:schemeClr val="dk1"/>
              </a:solidFill>
              <a:latin typeface="Calibri"/>
              <a:ea typeface="Calibri"/>
              <a:cs typeface="Calibri"/>
              <a:sym typeface="Calibri"/>
            </a:endParaRPr>
          </a:p>
        </p:txBody>
      </p:sp>
      <p:sp>
        <p:nvSpPr>
          <p:cNvPr id="302" name="Google Shape;302;p19"/>
          <p:cNvSpPr/>
          <p:nvPr/>
        </p:nvSpPr>
        <p:spPr>
          <a:xfrm>
            <a:off x="3352800" y="2421635"/>
            <a:ext cx="1866900" cy="952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19"/>
          <p:cNvSpPr/>
          <p:nvPr/>
        </p:nvSpPr>
        <p:spPr>
          <a:xfrm>
            <a:off x="1958208" y="3806427"/>
            <a:ext cx="5706118" cy="8571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19"/>
          <p:cNvSpPr/>
          <p:nvPr/>
        </p:nvSpPr>
        <p:spPr>
          <a:xfrm>
            <a:off x="1120130" y="5664741"/>
            <a:ext cx="6142887" cy="64798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1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2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2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20"/>
          <p:cNvSpPr txBox="1"/>
          <p:nvPr>
            <p:ph type="title"/>
          </p:nvPr>
        </p:nvSpPr>
        <p:spPr>
          <a:xfrm>
            <a:off x="330200" y="373760"/>
            <a:ext cx="22358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Quartiles</a:t>
            </a:r>
            <a:endParaRPr/>
          </a:p>
        </p:txBody>
      </p:sp>
      <p:sp>
        <p:nvSpPr>
          <p:cNvPr id="314" name="Google Shape;314;p20"/>
          <p:cNvSpPr txBox="1"/>
          <p:nvPr/>
        </p:nvSpPr>
        <p:spPr>
          <a:xfrm>
            <a:off x="410870" y="1142746"/>
            <a:ext cx="8047990" cy="2769235"/>
          </a:xfrm>
          <a:prstGeom prst="rect">
            <a:avLst/>
          </a:prstGeom>
          <a:noFill/>
          <a:ln>
            <a:noFill/>
          </a:ln>
        </p:spPr>
        <p:txBody>
          <a:bodyPr anchorCtr="0" anchor="t" bIns="0" lIns="0" spcFirstLastPara="1" rIns="0" wrap="square" tIns="12700">
            <a:spAutoFit/>
          </a:bodyPr>
          <a:lstStyle/>
          <a:p>
            <a:pPr indent="0" lvl="0" marL="76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Quartiles are 3 points in the data set that divide the data set into 4 equal groups.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42900" lvl="0" marL="419100" marR="36830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first quartile (Q</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is the 25th percentile of the data set i.e. the value below  which 25% of the data lies.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342900" lvl="0" marL="419100" marR="685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second quartile (Q</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is the 50th percentile of the data set i.e. the value below  which 50% of the data lies. This is the median (m) of the data set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342900" lvl="0" marL="419100" marR="28257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third quartile (Q</a:t>
            </a:r>
            <a:r>
              <a:rPr b="0" baseline="-25000" i="0" lang="en-US" sz="1800" u="none" cap="none" strike="noStrike">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is the 75th percentile of the data set i.e. the value below  which 75% of the data lies.</a:t>
            </a:r>
            <a:endParaRPr b="0" i="0" sz="1800" u="none" cap="none" strike="noStrike">
              <a:solidFill>
                <a:schemeClr val="dk1"/>
              </a:solidFill>
              <a:latin typeface="Calibri"/>
              <a:ea typeface="Calibri"/>
              <a:cs typeface="Calibri"/>
              <a:sym typeface="Calibri"/>
            </a:endParaRPr>
          </a:p>
        </p:txBody>
      </p:sp>
      <p:sp>
        <p:nvSpPr>
          <p:cNvPr id="315" name="Google Shape;315;p20"/>
          <p:cNvSpPr txBox="1"/>
          <p:nvPr/>
        </p:nvSpPr>
        <p:spPr>
          <a:xfrm>
            <a:off x="345186" y="4819650"/>
            <a:ext cx="8498205" cy="368935"/>
          </a:xfrm>
          <a:prstGeom prst="rect">
            <a:avLst/>
          </a:prstGeom>
          <a:noFill/>
          <a:ln cap="flat" cmpd="sng" w="25900">
            <a:solidFill>
              <a:srgbClr val="F79546"/>
            </a:solidFill>
            <a:prstDash val="solid"/>
            <a:round/>
            <a:headEnd len="sm" w="sm" type="none"/>
            <a:tailEnd len="sm" w="sm" type="none"/>
          </a:ln>
        </p:spPr>
        <p:txBody>
          <a:bodyPr anchorCtr="0" anchor="t" bIns="0" lIns="0" spcFirstLastPara="1" rIns="0" wrap="square" tIns="29825">
            <a:spAutoFit/>
          </a:bodyPr>
          <a:lstStyle/>
          <a:p>
            <a:pPr indent="0" lvl="0" marL="9080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Interquartile range is the difference between the third quartile(Q</a:t>
            </a:r>
            <a:r>
              <a:rPr b="0" baseline="-25000" i="0" lang="en-US" sz="1800" u="none" cap="none" strike="noStrike">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and first quartile(Q</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16" name="Google Shape;316;p2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2"/>
          <p:cNvSpPr txBox="1"/>
          <p:nvPr>
            <p:ph type="title"/>
          </p:nvPr>
        </p:nvSpPr>
        <p:spPr>
          <a:xfrm>
            <a:off x="416763" y="373760"/>
            <a:ext cx="64376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Types of Statistical Analysis</a:t>
            </a:r>
            <a:endParaRPr/>
          </a:p>
        </p:txBody>
      </p:sp>
      <p:sp>
        <p:nvSpPr>
          <p:cNvPr id="81" name="Google Shape;81;p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396240" y="1484375"/>
            <a:ext cx="8284464" cy="43078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2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21"/>
          <p:cNvSpPr txBox="1"/>
          <p:nvPr>
            <p:ph type="title"/>
          </p:nvPr>
        </p:nvSpPr>
        <p:spPr>
          <a:xfrm>
            <a:off x="330200" y="373760"/>
            <a:ext cx="36042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Implementation</a:t>
            </a:r>
            <a:endParaRPr/>
          </a:p>
        </p:txBody>
      </p:sp>
      <p:sp>
        <p:nvSpPr>
          <p:cNvPr id="324" name="Google Shape;324;p21"/>
          <p:cNvSpPr/>
          <p:nvPr/>
        </p:nvSpPr>
        <p:spPr>
          <a:xfrm>
            <a:off x="684276" y="1460241"/>
            <a:ext cx="7547583" cy="4839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2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2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2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22"/>
          <p:cNvSpPr txBox="1"/>
          <p:nvPr>
            <p:ph type="title"/>
          </p:nvPr>
        </p:nvSpPr>
        <p:spPr>
          <a:xfrm>
            <a:off x="330200" y="373760"/>
            <a:ext cx="213931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Skewness</a:t>
            </a:r>
            <a:endParaRPr/>
          </a:p>
        </p:txBody>
      </p:sp>
      <p:sp>
        <p:nvSpPr>
          <p:cNvPr id="334" name="Google Shape;334;p22"/>
          <p:cNvSpPr txBox="1"/>
          <p:nvPr/>
        </p:nvSpPr>
        <p:spPr>
          <a:xfrm>
            <a:off x="402437" y="1142746"/>
            <a:ext cx="8094980" cy="1123315"/>
          </a:xfrm>
          <a:prstGeom prst="rect">
            <a:avLst/>
          </a:prstGeom>
          <a:noFill/>
          <a:ln>
            <a:noFill/>
          </a:ln>
        </p:spPr>
        <p:txBody>
          <a:bodyPr anchorCtr="0" anchor="t" bIns="0" lIns="0" spcFirstLastPara="1" rIns="0" wrap="square" tIns="12700">
            <a:spAutoFit/>
          </a:bodyPr>
          <a:lstStyle/>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Skewness is the extent to which the data is non-symmetrical.</a:t>
            </a:r>
            <a:endParaRPr b="0" i="0" sz="1800" u="none" cap="none" strike="noStrike">
              <a:solidFill>
                <a:schemeClr val="dk1"/>
              </a:solidFill>
              <a:latin typeface="Calibri"/>
              <a:ea typeface="Calibri"/>
              <a:cs typeface="Calibri"/>
              <a:sym typeface="Calibri"/>
            </a:endParaRPr>
          </a:p>
          <a:p>
            <a:pPr indent="-12700" lvl="0" marL="12700"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Whether the skewness value is 0, positive, or negative reveals information about the  shape of the data.</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As data becomes more symmetrical, its skewness value approaches zero.</a:t>
            </a:r>
            <a:endParaRPr b="0" i="0" sz="1800" u="none" cap="none" strike="noStrike">
              <a:solidFill>
                <a:schemeClr val="dk1"/>
              </a:solidFill>
              <a:latin typeface="Calibri"/>
              <a:ea typeface="Calibri"/>
              <a:cs typeface="Calibri"/>
              <a:sym typeface="Calibri"/>
            </a:endParaRPr>
          </a:p>
        </p:txBody>
      </p:sp>
      <p:sp>
        <p:nvSpPr>
          <p:cNvPr id="335" name="Google Shape;335;p22"/>
          <p:cNvSpPr txBox="1"/>
          <p:nvPr/>
        </p:nvSpPr>
        <p:spPr>
          <a:xfrm>
            <a:off x="402437" y="5532831"/>
            <a:ext cx="8338184" cy="57467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skewness can be computed using command skewness(x) of moments package in R as  shown below:</a:t>
            </a:r>
            <a:endParaRPr b="0" i="0" sz="1800" u="none" cap="none" strike="noStrike">
              <a:solidFill>
                <a:schemeClr val="dk1"/>
              </a:solidFill>
              <a:latin typeface="Calibri"/>
              <a:ea typeface="Calibri"/>
              <a:cs typeface="Calibri"/>
              <a:sym typeface="Calibri"/>
            </a:endParaRPr>
          </a:p>
        </p:txBody>
      </p:sp>
      <p:sp>
        <p:nvSpPr>
          <p:cNvPr id="336" name="Google Shape;336;p22"/>
          <p:cNvSpPr/>
          <p:nvPr/>
        </p:nvSpPr>
        <p:spPr>
          <a:xfrm>
            <a:off x="684276" y="4581144"/>
            <a:ext cx="7438644" cy="858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22"/>
          <p:cNvSpPr/>
          <p:nvPr/>
        </p:nvSpPr>
        <p:spPr>
          <a:xfrm>
            <a:off x="611123" y="2568269"/>
            <a:ext cx="7573843" cy="19328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2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2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2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23"/>
          <p:cNvSpPr txBox="1"/>
          <p:nvPr>
            <p:ph type="title"/>
          </p:nvPr>
        </p:nvSpPr>
        <p:spPr>
          <a:xfrm>
            <a:off x="330200" y="373760"/>
            <a:ext cx="19761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Kurtosis</a:t>
            </a:r>
            <a:endParaRPr/>
          </a:p>
        </p:txBody>
      </p:sp>
      <p:sp>
        <p:nvSpPr>
          <p:cNvPr id="347" name="Google Shape;347;p23"/>
          <p:cNvSpPr txBox="1"/>
          <p:nvPr/>
        </p:nvSpPr>
        <p:spPr>
          <a:xfrm>
            <a:off x="472744" y="2310257"/>
            <a:ext cx="5208270" cy="2286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ndicates how the peak and tails of a distribution differ fr</a:t>
            </a:r>
            <a:endParaRPr b="0" i="0" sz="1800" u="none" cap="none" strike="noStrike">
              <a:solidFill>
                <a:schemeClr val="dk1"/>
              </a:solidFill>
              <a:latin typeface="Calibri"/>
              <a:ea typeface="Calibri"/>
              <a:cs typeface="Calibri"/>
              <a:sym typeface="Calibri"/>
            </a:endParaRPr>
          </a:p>
        </p:txBody>
      </p:sp>
      <p:sp>
        <p:nvSpPr>
          <p:cNvPr id="348" name="Google Shape;348;p23"/>
          <p:cNvSpPr txBox="1"/>
          <p:nvPr>
            <p:ph idx="1" type="body"/>
          </p:nvPr>
        </p:nvSpPr>
        <p:spPr>
          <a:xfrm>
            <a:off x="402437" y="1142746"/>
            <a:ext cx="8084184" cy="139763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a:t>Kurtosis helps us identify whether the data spread around the mean is high or not. A  higher value of kurtosis indicates that data is largely centered around the mean while a  lower value of kurtosis indicates that data is not centered around the mean.</a:t>
            </a:r>
            <a:endParaRPr/>
          </a:p>
          <a:p>
            <a:pPr indent="0" lvl="0" marL="0" rtl="0" algn="l">
              <a:lnSpc>
                <a:spcPct val="100000"/>
              </a:lnSpc>
              <a:spcBef>
                <a:spcPts val="35"/>
              </a:spcBef>
              <a:spcAft>
                <a:spcPts val="0"/>
              </a:spcAft>
              <a:buSzPts val="1400"/>
              <a:buNone/>
            </a:pPr>
            <a:r>
              <a:t/>
            </a:r>
            <a:endParaRPr sz="1850">
              <a:latin typeface="Times New Roman"/>
              <a:ea typeface="Times New Roman"/>
              <a:cs typeface="Times New Roman"/>
              <a:sym typeface="Times New Roman"/>
            </a:endParaRPr>
          </a:p>
          <a:p>
            <a:pPr indent="0" lvl="0" marL="12700" rtl="0" algn="l">
              <a:lnSpc>
                <a:spcPct val="100000"/>
              </a:lnSpc>
              <a:spcBef>
                <a:spcPts val="0"/>
              </a:spcBef>
              <a:spcAft>
                <a:spcPts val="0"/>
              </a:spcAft>
              <a:buSzPts val="1400"/>
              <a:buNone/>
            </a:pPr>
            <a:r>
              <a:rPr lang="en-US"/>
              <a:t>I	om the normal distribution.</a:t>
            </a:r>
            <a:endParaRPr/>
          </a:p>
        </p:txBody>
      </p:sp>
      <p:sp>
        <p:nvSpPr>
          <p:cNvPr id="349" name="Google Shape;349;p23"/>
          <p:cNvSpPr/>
          <p:nvPr/>
        </p:nvSpPr>
        <p:spPr>
          <a:xfrm>
            <a:off x="5652515" y="2636520"/>
            <a:ext cx="3240024" cy="9692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23"/>
          <p:cNvSpPr/>
          <p:nvPr/>
        </p:nvSpPr>
        <p:spPr>
          <a:xfrm>
            <a:off x="467868" y="2133600"/>
            <a:ext cx="5184648" cy="17967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23"/>
          <p:cNvSpPr txBox="1"/>
          <p:nvPr/>
        </p:nvSpPr>
        <p:spPr>
          <a:xfrm>
            <a:off x="474370" y="3864609"/>
            <a:ext cx="7768590" cy="194627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For a normal distribution, kurtosis is equal to 3.</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When is greater than 3, the curve is more sharply peaked and has narrower  tails than the normal curve and is said to be leptokurtic.</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342900" lvl="0" marL="355600" marR="825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When it is less than 3, the curve has a flatter top and relatively wider tails than  the normal curve and is said to be platykurtic.</a:t>
            </a:r>
            <a:endParaRPr b="0" i="0" sz="1800" u="none" cap="none" strike="noStrike">
              <a:solidFill>
                <a:schemeClr val="dk1"/>
              </a:solidFill>
              <a:latin typeface="Calibri"/>
              <a:ea typeface="Calibri"/>
              <a:cs typeface="Calibri"/>
              <a:sym typeface="Calibri"/>
            </a:endParaRPr>
          </a:p>
        </p:txBody>
      </p:sp>
      <p:sp>
        <p:nvSpPr>
          <p:cNvPr id="352" name="Google Shape;352;p2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24"/>
          <p:cNvSpPr txBox="1"/>
          <p:nvPr>
            <p:ph type="title"/>
          </p:nvPr>
        </p:nvSpPr>
        <p:spPr>
          <a:xfrm>
            <a:off x="330200" y="373760"/>
            <a:ext cx="10375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Quiz</a:t>
            </a:r>
            <a:endParaRPr/>
          </a:p>
        </p:txBody>
      </p:sp>
      <p:sp>
        <p:nvSpPr>
          <p:cNvPr id="359" name="Google Shape;359;p24"/>
          <p:cNvSpPr/>
          <p:nvPr/>
        </p:nvSpPr>
        <p:spPr>
          <a:xfrm>
            <a:off x="644588" y="2404533"/>
            <a:ext cx="7740715" cy="20899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2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416763" y="373760"/>
            <a:ext cx="4053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Random</a:t>
            </a:r>
            <a:r>
              <a:rPr lang="en-US" sz="3600"/>
              <a:t> Variables</a:t>
            </a:r>
            <a:endParaRPr sz="3600"/>
          </a:p>
        </p:txBody>
      </p:sp>
      <p:sp>
        <p:nvSpPr>
          <p:cNvPr id="366" name="Google Shape;366;p2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25"/>
          <p:cNvSpPr txBox="1"/>
          <p:nvPr/>
        </p:nvSpPr>
        <p:spPr>
          <a:xfrm>
            <a:off x="474370" y="1184909"/>
            <a:ext cx="8125459" cy="496443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00000"/>
              </a:buClr>
              <a:buSzPts val="1800"/>
              <a:buFont typeface="Noto Sans Symbols"/>
              <a:buChar char="▪"/>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variable </a:t>
            </a:r>
            <a:r>
              <a:rPr b="0" i="0" lang="en-US" sz="1800" u="none" cap="none" strike="noStrike">
                <a:solidFill>
                  <a:schemeClr val="dk1"/>
                </a:solidFill>
                <a:latin typeface="Calibri"/>
                <a:ea typeface="Calibri"/>
                <a:cs typeface="Calibri"/>
                <a:sym typeface="Calibri"/>
              </a:rPr>
              <a:t>is a symbol (</a:t>
            </a:r>
            <a:r>
              <a:rPr b="0" i="1" lang="en-US" sz="1800" u="none" cap="none" strike="noStrike">
                <a:solidFill>
                  <a:schemeClr val="dk1"/>
                </a:solidFill>
                <a:latin typeface="Calibri"/>
                <a:ea typeface="Calibri"/>
                <a:cs typeface="Calibri"/>
                <a:sym typeface="Calibri"/>
              </a:rPr>
              <a:t>A</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B</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x</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y</a:t>
            </a:r>
            <a:r>
              <a:rPr b="0" i="0" lang="en-US" sz="1800" u="none" cap="none" strike="noStrike">
                <a:solidFill>
                  <a:schemeClr val="dk1"/>
                </a:solidFill>
                <a:latin typeface="Calibri"/>
                <a:ea typeface="Calibri"/>
                <a:cs typeface="Calibri"/>
                <a:sym typeface="Calibri"/>
              </a:rPr>
              <a:t>, etc.) that can take on any of a specified set of</a:t>
            </a:r>
            <a:endParaRPr b="0" i="0" sz="1800" u="none" cap="none" strike="noStrike">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values.</a:t>
            </a:r>
            <a:endParaRPr b="0" i="0" sz="1800" u="none" cap="none" strike="noStrike">
              <a:solidFill>
                <a:schemeClr val="dk1"/>
              </a:solidFill>
              <a:latin typeface="Calibri"/>
              <a:ea typeface="Calibri"/>
              <a:cs typeface="Calibri"/>
              <a:sym typeface="Calibri"/>
            </a:endParaRPr>
          </a:p>
          <a:p>
            <a:pPr indent="-342900" lvl="0" marL="355600" marR="5080" rtl="0" algn="l">
              <a:lnSpc>
                <a:spcPct val="100000"/>
              </a:lnSpc>
              <a:spcBef>
                <a:spcPts val="0"/>
              </a:spcBef>
              <a:spcAft>
                <a:spcPts val="0"/>
              </a:spcAft>
              <a:buClr>
                <a:srgbClr val="C00000"/>
              </a:buClr>
              <a:buSzPts val="1800"/>
              <a:buFont typeface="Noto Sans Symbols"/>
              <a:buChar char="▪"/>
            </a:pPr>
            <a:r>
              <a:rPr b="0" i="0" lang="en-US" sz="1800" u="none" cap="none" strike="noStrike">
                <a:solidFill>
                  <a:schemeClr val="dk1"/>
                </a:solidFill>
                <a:latin typeface="Calibri"/>
                <a:ea typeface="Calibri"/>
                <a:cs typeface="Calibri"/>
                <a:sym typeface="Calibri"/>
              </a:rPr>
              <a:t>When the value of a variable is the outcome of a statistical experiment, that  variable is a </a:t>
            </a:r>
            <a:r>
              <a:rPr b="1" i="0" lang="en-US" sz="1800" u="none" cap="none" strike="noStrike">
                <a:solidFill>
                  <a:srgbClr val="FF0000"/>
                </a:solidFill>
                <a:latin typeface="Calibri"/>
                <a:ea typeface="Calibri"/>
                <a:cs typeface="Calibri"/>
                <a:sym typeface="Calibri"/>
              </a:rPr>
              <a:t>random variable</a:t>
            </a:r>
            <a:r>
              <a:rPr b="0" i="0" lang="en-US" sz="1800" u="none" cap="none" strike="noStrike">
                <a:solidFill>
                  <a:srgbClr val="FF0000"/>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0" marL="355600" marR="5080" rtl="0" algn="l">
              <a:lnSpc>
                <a:spcPct val="100000"/>
              </a:lnSpc>
              <a:spcBef>
                <a:spcPts val="0"/>
              </a:spcBef>
              <a:spcAft>
                <a:spcPts val="0"/>
              </a:spcAft>
              <a:buClr>
                <a:srgbClr val="C00000"/>
              </a:buClr>
              <a:buSzPts val="1800"/>
              <a:buFont typeface="Noto Sans Symbols"/>
              <a:buChar char="▪"/>
            </a:pPr>
            <a:r>
              <a:rPr b="0" i="0" lang="en-US" sz="1800" u="none" cap="none" strike="noStrike">
                <a:solidFill>
                  <a:schemeClr val="dk1"/>
                </a:solidFill>
                <a:latin typeface="Calibri"/>
                <a:ea typeface="Calibri"/>
                <a:cs typeface="Calibri"/>
                <a:sym typeface="Calibri"/>
              </a:rPr>
              <a:t>Generally, statisticians use a capital letter to represent a random variable and a  lower-case letter, to represent one of its values. For example,</a:t>
            </a:r>
            <a:endParaRPr b="0" i="0" sz="1800" u="none" cap="none" strike="noStrike">
              <a:solidFill>
                <a:schemeClr val="dk1"/>
              </a:solidFill>
              <a:latin typeface="Calibri"/>
              <a:ea typeface="Calibri"/>
              <a:cs typeface="Calibri"/>
              <a:sym typeface="Calibri"/>
            </a:endParaRPr>
          </a:p>
          <a:p>
            <a:pPr indent="-342900" lvl="1" marL="812165" marR="0" rtl="0" algn="l">
              <a:lnSpc>
                <a:spcPct val="100000"/>
              </a:lnSpc>
              <a:spcBef>
                <a:spcPts val="0"/>
              </a:spcBef>
              <a:spcAft>
                <a:spcPts val="0"/>
              </a:spcAft>
              <a:buClr>
                <a:srgbClr val="C00000"/>
              </a:buClr>
              <a:buSzPts val="1800"/>
              <a:buFont typeface="Arial"/>
              <a:buChar char="•"/>
            </a:pPr>
            <a:r>
              <a:rPr b="0" i="0" lang="en-US" sz="1800" u="none" cap="none" strike="noStrike">
                <a:solidFill>
                  <a:schemeClr val="dk1"/>
                </a:solidFill>
                <a:latin typeface="Calibri"/>
                <a:ea typeface="Calibri"/>
                <a:cs typeface="Calibri"/>
                <a:sym typeface="Calibri"/>
              </a:rPr>
              <a:t>X represents the random variable X.</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5"/>
              </a:spcBef>
              <a:spcAft>
                <a:spcPts val="0"/>
              </a:spcAft>
              <a:buClr>
                <a:srgbClr val="C00000"/>
              </a:buClr>
              <a:buSzPts val="1800"/>
              <a:buFont typeface="Arial"/>
              <a:buChar char="•"/>
            </a:pPr>
            <a:r>
              <a:rPr b="0" i="0" lang="en-US" sz="1800" u="none" cap="none" strike="noStrike">
                <a:solidFill>
                  <a:schemeClr val="dk1"/>
                </a:solidFill>
                <a:latin typeface="Calibri"/>
                <a:ea typeface="Calibri"/>
                <a:cs typeface="Calibri"/>
                <a:sym typeface="Calibri"/>
              </a:rPr>
              <a:t>P(X) represents the probability of X.</a:t>
            </a:r>
            <a:endParaRPr b="0" i="0" sz="1400" u="none" cap="none" strike="noStrike">
              <a:solidFill>
                <a:srgbClr val="000000"/>
              </a:solidFill>
              <a:latin typeface="Arial"/>
              <a:ea typeface="Arial"/>
              <a:cs typeface="Arial"/>
              <a:sym typeface="Arial"/>
            </a:endParaRPr>
          </a:p>
          <a:p>
            <a:pPr indent="-342900" lvl="1" marL="812165" marR="5080" rtl="0" algn="just">
              <a:lnSpc>
                <a:spcPct val="100000"/>
              </a:lnSpc>
              <a:spcBef>
                <a:spcPts val="0"/>
              </a:spcBef>
              <a:spcAft>
                <a:spcPts val="0"/>
              </a:spcAft>
              <a:buClr>
                <a:srgbClr val="C00000"/>
              </a:buClr>
              <a:buSzPts val="1800"/>
              <a:buFont typeface="Arial"/>
              <a:buChar char="•"/>
            </a:pPr>
            <a:r>
              <a:rPr b="0" i="0" lang="en-US" sz="1800" u="none" cap="none" strike="noStrike">
                <a:solidFill>
                  <a:schemeClr val="dk1"/>
                </a:solidFill>
                <a:latin typeface="Calibri"/>
                <a:ea typeface="Calibri"/>
                <a:cs typeface="Calibri"/>
                <a:sym typeface="Calibri"/>
              </a:rPr>
              <a:t>P(X = x) refers to the probability that the random variable X is equal to a  particular value, denoted by x. As an example, P(X = 1) refers to the probability  that the random variable X is equal to 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1800"/>
              <a:buFont typeface="Arial"/>
              <a:buNone/>
            </a:pPr>
            <a:r>
              <a:rPr b="0" i="0" lang="en-US" sz="1800" u="none" cap="none" strike="noStrike">
                <a:solidFill>
                  <a:srgbClr val="5F497A"/>
                </a:solidFill>
                <a:latin typeface="Calibri"/>
                <a:ea typeface="Calibri"/>
                <a:cs typeface="Calibri"/>
                <a:sym typeface="Calibri"/>
              </a:rPr>
              <a:t>For Example:</a:t>
            </a:r>
            <a:endParaRPr b="0" i="0" sz="1800" u="none" cap="none" strike="noStrike">
              <a:solidFill>
                <a:schemeClr val="dk1"/>
              </a:solidFill>
              <a:latin typeface="Calibri"/>
              <a:ea typeface="Calibri"/>
              <a:cs typeface="Calibri"/>
              <a:sym typeface="Calibri"/>
            </a:endParaRPr>
          </a:p>
          <a:p>
            <a:pPr indent="0" lvl="0" marL="12700" marR="1016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Suppose you flip a coin two times. This simple statistical experiment can have four  possible outcomes: HH, HT, TH, and TT. Now, let the variable X represent the number of  Heads that result from this experiment. The variable X can take on the values 0, 1, or 2.  In this example, X is a random variable; because its value is determined by the  outcome of a statistical experiment.</a:t>
            </a:r>
            <a:endParaRPr b="0" i="0" sz="1800" u="none" cap="none" strike="noStrike">
              <a:solidFill>
                <a:schemeClr val="dk1"/>
              </a:solidFill>
              <a:latin typeface="Calibri"/>
              <a:ea typeface="Calibri"/>
              <a:cs typeface="Calibri"/>
              <a:sym typeface="Calibri"/>
            </a:endParaRPr>
          </a:p>
        </p:txBody>
      </p:sp>
      <p:sp>
        <p:nvSpPr>
          <p:cNvPr id="368" name="Google Shape;368;p2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2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416763" y="373760"/>
            <a:ext cx="5662930"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Random Variables - Types</a:t>
            </a:r>
            <a:endParaRPr sz="3400"/>
          </a:p>
        </p:txBody>
      </p:sp>
      <p:sp>
        <p:nvSpPr>
          <p:cNvPr id="375" name="Google Shape;375;p2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2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26"/>
          <p:cNvSpPr/>
          <p:nvPr/>
        </p:nvSpPr>
        <p:spPr>
          <a:xfrm>
            <a:off x="396240" y="2348483"/>
            <a:ext cx="7959456" cy="10763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26"/>
          <p:cNvSpPr/>
          <p:nvPr/>
        </p:nvSpPr>
        <p:spPr>
          <a:xfrm>
            <a:off x="323088" y="4221479"/>
            <a:ext cx="8070929" cy="15327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2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416763" y="373760"/>
            <a:ext cx="5638800"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Random Variables - Types</a:t>
            </a:r>
            <a:endParaRPr sz="3400"/>
          </a:p>
        </p:txBody>
      </p:sp>
      <p:sp>
        <p:nvSpPr>
          <p:cNvPr id="385" name="Google Shape;385;p2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2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27"/>
          <p:cNvSpPr txBox="1"/>
          <p:nvPr/>
        </p:nvSpPr>
        <p:spPr>
          <a:xfrm>
            <a:off x="474370" y="1358900"/>
            <a:ext cx="6370320" cy="27692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of the following is a discrete random variable?</a:t>
            </a:r>
            <a:endParaRPr b="0" i="0" sz="1800" u="none" cap="none" strike="noStrike">
              <a:solidFill>
                <a:schemeClr val="dk1"/>
              </a:solidFill>
              <a:latin typeface="Calibri"/>
              <a:ea typeface="Calibri"/>
              <a:cs typeface="Calibri"/>
              <a:sym typeface="Calibri"/>
            </a:endParaRPr>
          </a:p>
          <a:p>
            <a:pPr indent="-401320" lvl="0" marL="413384" marR="0" rtl="0" algn="l">
              <a:lnSpc>
                <a:spcPct val="100000"/>
              </a:lnSpc>
              <a:spcBef>
                <a:spcPts val="0"/>
              </a:spcBef>
              <a:spcAft>
                <a:spcPts val="0"/>
              </a:spcAft>
              <a:buClr>
                <a:schemeClr val="dk1"/>
              </a:buClr>
              <a:buSzPts val="1800"/>
              <a:buFont typeface="Calibri"/>
              <a:buAutoNum type="romanUcPeriod"/>
            </a:pPr>
            <a:r>
              <a:rPr b="0" i="0" lang="en-US" sz="1800" u="none" cap="none" strike="noStrike">
                <a:solidFill>
                  <a:schemeClr val="dk1"/>
                </a:solidFill>
                <a:latin typeface="Calibri"/>
                <a:ea typeface="Calibri"/>
                <a:cs typeface="Calibri"/>
                <a:sym typeface="Calibri"/>
              </a:rPr>
              <a:t>The average height of a randomly selected group of boys.</a:t>
            </a:r>
            <a:endParaRPr b="0" i="0" sz="1800" u="none" cap="none" strike="noStrike">
              <a:solidFill>
                <a:schemeClr val="dk1"/>
              </a:solidFill>
              <a:latin typeface="Calibri"/>
              <a:ea typeface="Calibri"/>
              <a:cs typeface="Calibri"/>
              <a:sym typeface="Calibri"/>
            </a:endParaRPr>
          </a:p>
          <a:p>
            <a:pPr indent="-401320" lvl="0" marL="413384" marR="0" rtl="0" algn="l">
              <a:lnSpc>
                <a:spcPct val="100000"/>
              </a:lnSpc>
              <a:spcBef>
                <a:spcPts val="0"/>
              </a:spcBef>
              <a:spcAft>
                <a:spcPts val="0"/>
              </a:spcAft>
              <a:buClr>
                <a:schemeClr val="dk1"/>
              </a:buClr>
              <a:buSzPts val="1800"/>
              <a:buFont typeface="Calibri"/>
              <a:buAutoNum type="romanUcPeriod"/>
            </a:pPr>
            <a:r>
              <a:rPr b="0" i="0" lang="en-US" sz="1800" u="none" cap="none" strike="noStrike">
                <a:solidFill>
                  <a:schemeClr val="dk1"/>
                </a:solidFill>
                <a:latin typeface="Calibri"/>
                <a:ea typeface="Calibri"/>
                <a:cs typeface="Calibri"/>
                <a:sym typeface="Calibri"/>
              </a:rPr>
              <a:t>The annual number of sweepstakes winners from New York City.</a:t>
            </a:r>
            <a:endParaRPr b="0" i="0" sz="1800" u="none" cap="none" strike="noStrike">
              <a:solidFill>
                <a:schemeClr val="dk1"/>
              </a:solidFill>
              <a:latin typeface="Calibri"/>
              <a:ea typeface="Calibri"/>
              <a:cs typeface="Calibri"/>
              <a:sym typeface="Calibri"/>
            </a:endParaRPr>
          </a:p>
          <a:p>
            <a:pPr indent="-401320" lvl="0" marL="413384" marR="0" rtl="0" algn="l">
              <a:lnSpc>
                <a:spcPct val="100000"/>
              </a:lnSpc>
              <a:spcBef>
                <a:spcPts val="0"/>
              </a:spcBef>
              <a:spcAft>
                <a:spcPts val="0"/>
              </a:spcAft>
              <a:buClr>
                <a:schemeClr val="dk1"/>
              </a:buClr>
              <a:buSzPts val="1800"/>
              <a:buFont typeface="Calibri"/>
              <a:buAutoNum type="romanUcPeriod"/>
            </a:pPr>
            <a:r>
              <a:rPr b="0" i="0" lang="en-US" sz="1800" u="none" cap="none" strike="noStrike">
                <a:solidFill>
                  <a:schemeClr val="dk1"/>
                </a:solidFill>
                <a:latin typeface="Calibri"/>
                <a:ea typeface="Calibri"/>
                <a:cs typeface="Calibri"/>
                <a:sym typeface="Calibri"/>
              </a:rPr>
              <a:t>The number of presidential elections in the 20th century.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23215" lvl="0" marL="335280" marR="0" rtl="0" algn="l">
              <a:lnSpc>
                <a:spcPct val="100000"/>
              </a:lnSpc>
              <a:spcBef>
                <a:spcPts val="5"/>
              </a:spcBef>
              <a:spcAft>
                <a:spcPts val="0"/>
              </a:spcAft>
              <a:buClr>
                <a:schemeClr val="dk1"/>
              </a:buClr>
              <a:buSzPts val="1800"/>
              <a:buFont typeface="Calibri"/>
              <a:buAutoNum type="alphaUcParenBoth"/>
            </a:pPr>
            <a:r>
              <a:rPr b="0" i="0" lang="en-US" sz="1800" u="none" cap="none" strike="noStrike">
                <a:solidFill>
                  <a:schemeClr val="dk1"/>
                </a:solidFill>
                <a:latin typeface="Calibri"/>
                <a:ea typeface="Calibri"/>
                <a:cs typeface="Calibri"/>
                <a:sym typeface="Calibri"/>
              </a:rPr>
              <a:t>I only</a:t>
            </a:r>
            <a:endParaRPr b="0" i="0" sz="1800" u="none" cap="none" strike="noStrike">
              <a:solidFill>
                <a:schemeClr val="dk1"/>
              </a:solidFill>
              <a:latin typeface="Calibri"/>
              <a:ea typeface="Calibri"/>
              <a:cs typeface="Calibri"/>
              <a:sym typeface="Calibri"/>
            </a:endParaRPr>
          </a:p>
          <a:p>
            <a:pPr indent="-315594" lvl="0" marL="327660" marR="0" rtl="0" algn="l">
              <a:lnSpc>
                <a:spcPct val="100000"/>
              </a:lnSpc>
              <a:spcBef>
                <a:spcPts val="0"/>
              </a:spcBef>
              <a:spcAft>
                <a:spcPts val="0"/>
              </a:spcAft>
              <a:buClr>
                <a:schemeClr val="dk1"/>
              </a:buClr>
              <a:buSzPts val="1800"/>
              <a:buFont typeface="Calibri"/>
              <a:buAutoNum type="alphaUcParenBoth"/>
            </a:pPr>
            <a:r>
              <a:rPr b="0" i="0" lang="en-US" sz="1800" u="none" cap="none" strike="noStrike">
                <a:solidFill>
                  <a:schemeClr val="dk1"/>
                </a:solidFill>
                <a:latin typeface="Calibri"/>
                <a:ea typeface="Calibri"/>
                <a:cs typeface="Calibri"/>
                <a:sym typeface="Calibri"/>
              </a:rPr>
              <a:t>II only</a:t>
            </a:r>
            <a:endParaRPr b="0" i="0" sz="1800" u="none" cap="none" strike="noStrike">
              <a:solidFill>
                <a:schemeClr val="dk1"/>
              </a:solidFill>
              <a:latin typeface="Calibri"/>
              <a:ea typeface="Calibri"/>
              <a:cs typeface="Calibri"/>
              <a:sym typeface="Calibri"/>
            </a:endParaRPr>
          </a:p>
          <a:p>
            <a:pPr indent="-314325" lvl="0" marL="326390" marR="0" rtl="0" algn="l">
              <a:lnSpc>
                <a:spcPct val="100000"/>
              </a:lnSpc>
              <a:spcBef>
                <a:spcPts val="0"/>
              </a:spcBef>
              <a:spcAft>
                <a:spcPts val="0"/>
              </a:spcAft>
              <a:buClr>
                <a:schemeClr val="dk1"/>
              </a:buClr>
              <a:buSzPts val="1800"/>
              <a:buFont typeface="Calibri"/>
              <a:buAutoNum type="alphaUcParenBoth"/>
            </a:pPr>
            <a:r>
              <a:rPr b="0" i="0" lang="en-US" sz="1800" u="none" cap="none" strike="noStrike">
                <a:solidFill>
                  <a:schemeClr val="dk1"/>
                </a:solidFill>
                <a:latin typeface="Calibri"/>
                <a:ea typeface="Calibri"/>
                <a:cs typeface="Calibri"/>
                <a:sym typeface="Calibri"/>
              </a:rPr>
              <a:t>III only</a:t>
            </a:r>
            <a:endParaRPr b="0" i="0" sz="1800" u="none" cap="none" strike="noStrike">
              <a:solidFill>
                <a:schemeClr val="dk1"/>
              </a:solidFill>
              <a:latin typeface="Calibri"/>
              <a:ea typeface="Calibri"/>
              <a:cs typeface="Calibri"/>
              <a:sym typeface="Calibri"/>
            </a:endParaRPr>
          </a:p>
          <a:p>
            <a:pPr indent="-334010" lvl="0" marL="346075" marR="0" rtl="0" algn="l">
              <a:lnSpc>
                <a:spcPct val="100000"/>
              </a:lnSpc>
              <a:spcBef>
                <a:spcPts val="0"/>
              </a:spcBef>
              <a:spcAft>
                <a:spcPts val="0"/>
              </a:spcAft>
              <a:buClr>
                <a:schemeClr val="dk1"/>
              </a:buClr>
              <a:buSzPts val="1800"/>
              <a:buFont typeface="Calibri"/>
              <a:buAutoNum type="alphaUcParenBoth"/>
            </a:pPr>
            <a:r>
              <a:rPr b="0" i="0" lang="en-US" sz="1800" u="none" cap="none" strike="noStrike">
                <a:solidFill>
                  <a:schemeClr val="dk1"/>
                </a:solidFill>
                <a:latin typeface="Calibri"/>
                <a:ea typeface="Calibri"/>
                <a:cs typeface="Calibri"/>
                <a:sym typeface="Calibri"/>
              </a:rPr>
              <a:t>I and II</a:t>
            </a:r>
            <a:endParaRPr b="0" i="0" sz="1800" u="none" cap="none" strike="noStrike">
              <a:solidFill>
                <a:schemeClr val="dk1"/>
              </a:solidFill>
              <a:latin typeface="Calibri"/>
              <a:ea typeface="Calibri"/>
              <a:cs typeface="Calibri"/>
              <a:sym typeface="Calibri"/>
            </a:endParaRPr>
          </a:p>
          <a:p>
            <a:pPr indent="-303530" lvl="0" marL="315595" marR="0" rtl="0" algn="l">
              <a:lnSpc>
                <a:spcPct val="100000"/>
              </a:lnSpc>
              <a:spcBef>
                <a:spcPts val="0"/>
              </a:spcBef>
              <a:spcAft>
                <a:spcPts val="0"/>
              </a:spcAft>
              <a:buClr>
                <a:schemeClr val="dk1"/>
              </a:buClr>
              <a:buSzPts val="1800"/>
              <a:buFont typeface="Calibri"/>
              <a:buAutoNum type="alphaUcParenBoth"/>
            </a:pPr>
            <a:r>
              <a:rPr b="0" i="0" lang="en-US" sz="1800" u="none" cap="none" strike="noStrike">
                <a:solidFill>
                  <a:schemeClr val="dk1"/>
                </a:solidFill>
                <a:latin typeface="Calibri"/>
                <a:ea typeface="Calibri"/>
                <a:cs typeface="Calibri"/>
                <a:sym typeface="Calibri"/>
              </a:rPr>
              <a:t>II and III</a:t>
            </a:r>
            <a:endParaRPr b="0" i="0" sz="1800" u="none" cap="none" strike="noStrike">
              <a:solidFill>
                <a:schemeClr val="dk1"/>
              </a:solidFill>
              <a:latin typeface="Calibri"/>
              <a:ea typeface="Calibri"/>
              <a:cs typeface="Calibri"/>
              <a:sym typeface="Calibri"/>
            </a:endParaRPr>
          </a:p>
        </p:txBody>
      </p:sp>
      <p:sp>
        <p:nvSpPr>
          <p:cNvPr id="388" name="Google Shape;388;p2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2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416763" y="373760"/>
            <a:ext cx="55245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t>Probability Distribution</a:t>
            </a:r>
            <a:endParaRPr sz="3600"/>
          </a:p>
        </p:txBody>
      </p:sp>
      <p:sp>
        <p:nvSpPr>
          <p:cNvPr id="395" name="Google Shape;395;p2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2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28"/>
          <p:cNvSpPr txBox="1"/>
          <p:nvPr/>
        </p:nvSpPr>
        <p:spPr>
          <a:xfrm>
            <a:off x="474370" y="1142746"/>
            <a:ext cx="8194040" cy="112331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probability distribution </a:t>
            </a:r>
            <a:r>
              <a:rPr b="0" i="0" lang="en-US" sz="1800" u="none" cap="none" strike="noStrike">
                <a:solidFill>
                  <a:schemeClr val="dk1"/>
                </a:solidFill>
                <a:latin typeface="Calibri"/>
                <a:ea typeface="Calibri"/>
                <a:cs typeface="Calibri"/>
                <a:sym typeface="Calibri"/>
              </a:rPr>
              <a:t>is a table or an equation that links each outcome of a  statistical experiment with its probability of occurrence. Consider the coin flip  experiment described above. The table below, which associates each outcome with its  probability, is an example of a probability distribution.</a:t>
            </a:r>
            <a:endParaRPr b="0" i="0" sz="1800" u="none" cap="none" strike="noStrike">
              <a:solidFill>
                <a:schemeClr val="dk1"/>
              </a:solidFill>
              <a:latin typeface="Calibri"/>
              <a:ea typeface="Calibri"/>
              <a:cs typeface="Calibri"/>
              <a:sym typeface="Calibri"/>
            </a:endParaRPr>
          </a:p>
        </p:txBody>
      </p:sp>
      <p:sp>
        <p:nvSpPr>
          <p:cNvPr id="398" name="Google Shape;398;p28"/>
          <p:cNvSpPr/>
          <p:nvPr/>
        </p:nvSpPr>
        <p:spPr>
          <a:xfrm>
            <a:off x="1427225" y="2368092"/>
            <a:ext cx="5953125" cy="16090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28"/>
          <p:cNvSpPr txBox="1"/>
          <p:nvPr/>
        </p:nvSpPr>
        <p:spPr>
          <a:xfrm>
            <a:off x="330200" y="4023741"/>
            <a:ext cx="8195309" cy="2494915"/>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Probability Distributions can be Discrete or Continuous.</a:t>
            </a:r>
            <a:endParaRPr b="0" i="0" sz="1800" u="none" cap="none" strike="noStrike">
              <a:solidFill>
                <a:schemeClr val="dk1"/>
              </a:solidFill>
              <a:latin typeface="Calibri"/>
              <a:ea typeface="Calibri"/>
              <a:cs typeface="Calibri"/>
              <a:sym typeface="Calibri"/>
            </a:endParaRPr>
          </a:p>
          <a:p>
            <a:pPr indent="-107950" lvl="0" marL="12700" marR="5080" rtl="0" algn="just">
              <a:lnSpc>
                <a:spcPct val="100000"/>
              </a:lnSpc>
              <a:spcBef>
                <a:spcPts val="0"/>
              </a:spcBef>
              <a:spcAft>
                <a:spcPts val="0"/>
              </a:spcAft>
              <a:buClr>
                <a:schemeClr val="dk1"/>
              </a:buClr>
              <a:buSzPts val="1700"/>
              <a:buFont typeface="Arial"/>
              <a:buChar char="•"/>
            </a:pPr>
            <a:r>
              <a:rPr b="0" i="0" lang="en-US" sz="1800" u="none" cap="none" strike="noStrike">
                <a:solidFill>
                  <a:schemeClr val="dk1"/>
                </a:solidFill>
                <a:latin typeface="Calibri"/>
                <a:ea typeface="Calibri"/>
                <a:cs typeface="Calibri"/>
                <a:sym typeface="Calibri"/>
              </a:rPr>
              <a:t>When the random variable of interest is discrete in nature, the associated probability  distribution is called a </a:t>
            </a:r>
            <a:r>
              <a:rPr b="1" i="0" lang="en-US" sz="1800" u="none" cap="none" strike="noStrike">
                <a:solidFill>
                  <a:srgbClr val="FF0000"/>
                </a:solidFill>
                <a:latin typeface="Calibri"/>
                <a:ea typeface="Calibri"/>
                <a:cs typeface="Calibri"/>
                <a:sym typeface="Calibri"/>
              </a:rPr>
              <a:t>Discrete Probability Distribution. </a:t>
            </a:r>
            <a:r>
              <a:rPr b="0" i="0" lang="en-US" sz="1800" u="none" cap="none" strike="noStrike">
                <a:solidFill>
                  <a:schemeClr val="dk1"/>
                </a:solidFill>
                <a:latin typeface="Calibri"/>
                <a:ea typeface="Calibri"/>
                <a:cs typeface="Calibri"/>
                <a:sym typeface="Calibri"/>
              </a:rPr>
              <a:t>Discrete Probability  Distributions are described with Probability Mass Function (PMF)</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107950" lvl="0" marL="12700" marR="5080" rtl="0" algn="just">
              <a:lnSpc>
                <a:spcPct val="100000"/>
              </a:lnSpc>
              <a:spcBef>
                <a:spcPts val="0"/>
              </a:spcBef>
              <a:spcAft>
                <a:spcPts val="0"/>
              </a:spcAft>
              <a:buClr>
                <a:schemeClr val="dk1"/>
              </a:buClr>
              <a:buSzPts val="1700"/>
              <a:buFont typeface="Arial"/>
              <a:buChar char="•"/>
            </a:pPr>
            <a:r>
              <a:rPr b="0" i="0" lang="en-US" sz="1800" u="none" cap="none" strike="noStrike">
                <a:solidFill>
                  <a:schemeClr val="dk1"/>
                </a:solidFill>
                <a:latin typeface="Calibri"/>
                <a:ea typeface="Calibri"/>
                <a:cs typeface="Calibri"/>
                <a:sym typeface="Calibri"/>
              </a:rPr>
              <a:t>When the random variable of interest is continuous or approximately continuous in  nature, the associated probability distribution is called a </a:t>
            </a:r>
            <a:r>
              <a:rPr b="1" i="0" lang="en-US" sz="1800" u="none" cap="none" strike="noStrike">
                <a:solidFill>
                  <a:srgbClr val="FF0000"/>
                </a:solidFill>
                <a:latin typeface="Calibri"/>
                <a:ea typeface="Calibri"/>
                <a:cs typeface="Calibri"/>
                <a:sym typeface="Calibri"/>
              </a:rPr>
              <a:t>Continuous Probability  Distribution. </a:t>
            </a:r>
            <a:r>
              <a:rPr b="0" i="0" lang="en-US" sz="1800" u="none" cap="none" strike="noStrike">
                <a:solidFill>
                  <a:schemeClr val="dk1"/>
                </a:solidFill>
                <a:latin typeface="Calibri"/>
                <a:ea typeface="Calibri"/>
                <a:cs typeface="Calibri"/>
                <a:sym typeface="Calibri"/>
              </a:rPr>
              <a:t>Continuous Probability Distributions are described with Probability  Density Function (PDF)</a:t>
            </a:r>
            <a:endParaRPr b="0" i="0" sz="1800" u="none" cap="none" strike="noStrike">
              <a:solidFill>
                <a:schemeClr val="dk1"/>
              </a:solidFill>
              <a:latin typeface="Calibri"/>
              <a:ea typeface="Calibri"/>
              <a:cs typeface="Calibri"/>
              <a:sym typeface="Calibri"/>
            </a:endParaRPr>
          </a:p>
        </p:txBody>
      </p:sp>
      <p:sp>
        <p:nvSpPr>
          <p:cNvPr id="400" name="Google Shape;400;p2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2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9"/>
          <p:cNvSpPr txBox="1"/>
          <p:nvPr>
            <p:ph type="title"/>
          </p:nvPr>
        </p:nvSpPr>
        <p:spPr>
          <a:xfrm>
            <a:off x="416763" y="373760"/>
            <a:ext cx="60325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t>Probability Mass Function</a:t>
            </a:r>
            <a:endParaRPr sz="3600"/>
          </a:p>
        </p:txBody>
      </p:sp>
      <p:sp>
        <p:nvSpPr>
          <p:cNvPr id="407" name="Google Shape;407;p2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p2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9" name="Google Shape;409;p29"/>
          <p:cNvSpPr/>
          <p:nvPr/>
        </p:nvSpPr>
        <p:spPr>
          <a:xfrm>
            <a:off x="539495" y="1412747"/>
            <a:ext cx="7488935" cy="18196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0" name="Google Shape;410;p29"/>
          <p:cNvSpPr/>
          <p:nvPr/>
        </p:nvSpPr>
        <p:spPr>
          <a:xfrm>
            <a:off x="323088" y="3645408"/>
            <a:ext cx="7757208" cy="162763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p2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416763" y="493268"/>
            <a:ext cx="6713855" cy="50590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200"/>
              <a:t>Discrete Probability Distribution</a:t>
            </a:r>
            <a:endParaRPr sz="3200"/>
          </a:p>
        </p:txBody>
      </p:sp>
      <p:sp>
        <p:nvSpPr>
          <p:cNvPr id="417" name="Google Shape;417;p3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8" name="Google Shape;418;p3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9" name="Google Shape;419;p30"/>
          <p:cNvSpPr txBox="1"/>
          <p:nvPr/>
        </p:nvSpPr>
        <p:spPr>
          <a:xfrm>
            <a:off x="474370" y="1287017"/>
            <a:ext cx="75298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number of e-mail messages received per hour has the following distribution:</a:t>
            </a:r>
            <a:endParaRPr b="0" i="0" sz="1800" u="none" cap="none" strike="noStrike">
              <a:solidFill>
                <a:schemeClr val="dk1"/>
              </a:solidFill>
              <a:latin typeface="Calibri"/>
              <a:ea typeface="Calibri"/>
              <a:cs typeface="Calibri"/>
              <a:sym typeface="Calibri"/>
            </a:endParaRPr>
          </a:p>
        </p:txBody>
      </p:sp>
      <p:sp>
        <p:nvSpPr>
          <p:cNvPr id="420" name="Google Shape;420;p30"/>
          <p:cNvSpPr/>
          <p:nvPr/>
        </p:nvSpPr>
        <p:spPr>
          <a:xfrm>
            <a:off x="1729742" y="1845564"/>
            <a:ext cx="5553448" cy="5517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30"/>
          <p:cNvSpPr txBox="1"/>
          <p:nvPr/>
        </p:nvSpPr>
        <p:spPr>
          <a:xfrm>
            <a:off x="474370" y="2871342"/>
            <a:ext cx="7943215" cy="57467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Determine the mean and standard deviation of the number of messages received per  hour</a:t>
            </a:r>
            <a:endParaRPr b="0" i="0" sz="1800" u="none" cap="none" strike="noStrike">
              <a:solidFill>
                <a:schemeClr val="dk1"/>
              </a:solidFill>
              <a:latin typeface="Calibri"/>
              <a:ea typeface="Calibri"/>
              <a:cs typeface="Calibri"/>
              <a:sym typeface="Calibri"/>
            </a:endParaRPr>
          </a:p>
        </p:txBody>
      </p:sp>
      <p:sp>
        <p:nvSpPr>
          <p:cNvPr id="422" name="Google Shape;422;p30"/>
          <p:cNvSpPr/>
          <p:nvPr/>
        </p:nvSpPr>
        <p:spPr>
          <a:xfrm>
            <a:off x="2491767" y="3500628"/>
            <a:ext cx="3963117" cy="914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30"/>
          <p:cNvSpPr/>
          <p:nvPr/>
        </p:nvSpPr>
        <p:spPr>
          <a:xfrm>
            <a:off x="1980438" y="3717797"/>
            <a:ext cx="4897120" cy="1511935"/>
          </a:xfrm>
          <a:custGeom>
            <a:rect b="b" l="l" r="r" t="t"/>
            <a:pathLst>
              <a:path extrusionOk="0" h="1511935" w="4897120">
                <a:moveTo>
                  <a:pt x="0" y="1511808"/>
                </a:moveTo>
                <a:lnTo>
                  <a:pt x="4896612" y="1511808"/>
                </a:lnTo>
                <a:lnTo>
                  <a:pt x="4896612" y="0"/>
                </a:lnTo>
                <a:lnTo>
                  <a:pt x="0" y="0"/>
                </a:lnTo>
                <a:lnTo>
                  <a:pt x="0" y="1511808"/>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3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3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3"/>
          <p:cNvSpPr txBox="1"/>
          <p:nvPr>
            <p:ph type="title"/>
          </p:nvPr>
        </p:nvSpPr>
        <p:spPr>
          <a:xfrm>
            <a:off x="416763" y="373760"/>
            <a:ext cx="64376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Types of Statistical Analysis</a:t>
            </a:r>
            <a:endParaRPr/>
          </a:p>
        </p:txBody>
      </p:sp>
      <p:sp>
        <p:nvSpPr>
          <p:cNvPr id="89" name="Google Shape;89;p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3"/>
          <p:cNvSpPr/>
          <p:nvPr/>
        </p:nvSpPr>
        <p:spPr>
          <a:xfrm>
            <a:off x="412997" y="1217665"/>
            <a:ext cx="4047757" cy="26045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3"/>
          <p:cNvSpPr/>
          <p:nvPr/>
        </p:nvSpPr>
        <p:spPr>
          <a:xfrm>
            <a:off x="467868" y="1263396"/>
            <a:ext cx="3887724" cy="24536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3"/>
          <p:cNvSpPr/>
          <p:nvPr/>
        </p:nvSpPr>
        <p:spPr>
          <a:xfrm>
            <a:off x="448818" y="1244346"/>
            <a:ext cx="3926204" cy="2491740"/>
          </a:xfrm>
          <a:custGeom>
            <a:rect b="b" l="l" r="r" t="t"/>
            <a:pathLst>
              <a:path extrusionOk="0" h="2491740" w="3926204">
                <a:moveTo>
                  <a:pt x="0" y="2491740"/>
                </a:moveTo>
                <a:lnTo>
                  <a:pt x="3925824" y="2491740"/>
                </a:lnTo>
                <a:lnTo>
                  <a:pt x="3925824" y="0"/>
                </a:lnTo>
                <a:lnTo>
                  <a:pt x="0" y="0"/>
                </a:lnTo>
                <a:lnTo>
                  <a:pt x="0" y="2491740"/>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3"/>
          <p:cNvSpPr/>
          <p:nvPr/>
        </p:nvSpPr>
        <p:spPr>
          <a:xfrm>
            <a:off x="4660385" y="1223719"/>
            <a:ext cx="4120909" cy="25984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3"/>
          <p:cNvSpPr/>
          <p:nvPr/>
        </p:nvSpPr>
        <p:spPr>
          <a:xfrm>
            <a:off x="4715255" y="1269491"/>
            <a:ext cx="3960876" cy="244754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3"/>
          <p:cNvSpPr/>
          <p:nvPr/>
        </p:nvSpPr>
        <p:spPr>
          <a:xfrm>
            <a:off x="4696205" y="1250441"/>
            <a:ext cx="3999229" cy="2486025"/>
          </a:xfrm>
          <a:custGeom>
            <a:rect b="b" l="l" r="r" t="t"/>
            <a:pathLst>
              <a:path extrusionOk="0" h="2486025" w="3999229">
                <a:moveTo>
                  <a:pt x="0" y="2485643"/>
                </a:moveTo>
                <a:lnTo>
                  <a:pt x="3998976" y="2485643"/>
                </a:lnTo>
                <a:lnTo>
                  <a:pt x="3998976" y="0"/>
                </a:lnTo>
                <a:lnTo>
                  <a:pt x="0" y="0"/>
                </a:lnTo>
                <a:lnTo>
                  <a:pt x="0" y="2485643"/>
                </a:lnTo>
                <a:close/>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3"/>
          <p:cNvSpPr/>
          <p:nvPr/>
        </p:nvSpPr>
        <p:spPr>
          <a:xfrm>
            <a:off x="403859" y="3796284"/>
            <a:ext cx="4066032" cy="262737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3"/>
          <p:cNvSpPr/>
          <p:nvPr/>
        </p:nvSpPr>
        <p:spPr>
          <a:xfrm>
            <a:off x="467868" y="3860291"/>
            <a:ext cx="3887724" cy="244906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3"/>
          <p:cNvSpPr/>
          <p:nvPr/>
        </p:nvSpPr>
        <p:spPr>
          <a:xfrm>
            <a:off x="448818" y="3841241"/>
            <a:ext cx="3926204" cy="2487295"/>
          </a:xfrm>
          <a:custGeom>
            <a:rect b="b" l="l" r="r" t="t"/>
            <a:pathLst>
              <a:path extrusionOk="0" h="2487295" w="3926204">
                <a:moveTo>
                  <a:pt x="0" y="2487168"/>
                </a:moveTo>
                <a:lnTo>
                  <a:pt x="3925824" y="2487168"/>
                </a:lnTo>
                <a:lnTo>
                  <a:pt x="3925824" y="0"/>
                </a:lnTo>
                <a:lnTo>
                  <a:pt x="0" y="0"/>
                </a:lnTo>
                <a:lnTo>
                  <a:pt x="0" y="2487168"/>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4651247" y="3796284"/>
            <a:ext cx="4139184" cy="2627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4715255" y="3860291"/>
            <a:ext cx="3960876" cy="24490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4696205" y="3841241"/>
            <a:ext cx="3999229" cy="2487295"/>
          </a:xfrm>
          <a:custGeom>
            <a:rect b="b" l="l" r="r" t="t"/>
            <a:pathLst>
              <a:path extrusionOk="0" h="2487295" w="3999229">
                <a:moveTo>
                  <a:pt x="0" y="2487168"/>
                </a:moveTo>
                <a:lnTo>
                  <a:pt x="3998976" y="2487168"/>
                </a:lnTo>
                <a:lnTo>
                  <a:pt x="3998976" y="0"/>
                </a:lnTo>
                <a:lnTo>
                  <a:pt x="0" y="0"/>
                </a:lnTo>
                <a:lnTo>
                  <a:pt x="0" y="2487168"/>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1"/>
          <p:cNvSpPr txBox="1"/>
          <p:nvPr>
            <p:ph type="title"/>
          </p:nvPr>
        </p:nvSpPr>
        <p:spPr>
          <a:xfrm>
            <a:off x="416763" y="373760"/>
            <a:ext cx="6621780"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Cumulative Density Function</a:t>
            </a:r>
            <a:endParaRPr sz="3400"/>
          </a:p>
        </p:txBody>
      </p:sp>
      <p:sp>
        <p:nvSpPr>
          <p:cNvPr id="431" name="Google Shape;431;p3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p3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3" name="Google Shape;433;p31"/>
          <p:cNvSpPr/>
          <p:nvPr/>
        </p:nvSpPr>
        <p:spPr>
          <a:xfrm>
            <a:off x="3276600" y="1772411"/>
            <a:ext cx="1751846" cy="3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4" name="Google Shape;434;p31"/>
          <p:cNvSpPr txBox="1"/>
          <p:nvPr/>
        </p:nvSpPr>
        <p:spPr>
          <a:xfrm>
            <a:off x="474370" y="1144651"/>
            <a:ext cx="8053070" cy="2404110"/>
          </a:xfrm>
          <a:prstGeom prst="rect">
            <a:avLst/>
          </a:prstGeom>
          <a:noFill/>
          <a:ln>
            <a:noFill/>
          </a:ln>
        </p:spPr>
        <p:txBody>
          <a:bodyPr anchorCtr="0" anchor="t" bIns="0" lIns="0" spcFirstLastPara="1" rIns="0" wrap="square" tIns="12700">
            <a:spAutoFit/>
          </a:bodyPr>
          <a:lstStyle/>
          <a:p>
            <a:pPr indent="0" lvl="0" marL="12700" marR="1447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cumulative probability </a:t>
            </a:r>
            <a:r>
              <a:rPr b="0" i="0" lang="en-US" sz="1800" u="none" cap="none" strike="noStrike">
                <a:solidFill>
                  <a:schemeClr val="dk1"/>
                </a:solidFill>
                <a:latin typeface="Calibri"/>
                <a:ea typeface="Calibri"/>
                <a:cs typeface="Calibri"/>
                <a:sym typeface="Calibri"/>
              </a:rPr>
              <a:t>refers to the probability that the value of a random variable  falls within a specified range.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84455" marR="5080" rtl="0" algn="just">
              <a:lnSpc>
                <a:spcPct val="100000"/>
              </a:lnSpc>
              <a:spcBef>
                <a:spcPts val="153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 us return to the coin flip experiment. If we flip a coin two times, we might ask:  What is the probability that the coin flips would result in one or fewer heads? The  answer would be a cumulative probability. It would be the probability that the coin  flip experiment results in zero heads </a:t>
            </a:r>
            <a:r>
              <a:rPr b="0" i="0" lang="en-US" sz="1800" u="sng" cap="none" strike="noStrike">
                <a:solidFill>
                  <a:schemeClr val="dk1"/>
                </a:solidFill>
                <a:latin typeface="Calibri"/>
                <a:ea typeface="Calibri"/>
                <a:cs typeface="Calibri"/>
                <a:sym typeface="Calibri"/>
              </a:rPr>
              <a:t>plus</a:t>
            </a:r>
            <a:r>
              <a:rPr b="0" i="0" lang="en-US" sz="1800" u="none" cap="none" strike="noStrike">
                <a:solidFill>
                  <a:schemeClr val="dk1"/>
                </a:solidFill>
                <a:latin typeface="Calibri"/>
                <a:ea typeface="Calibri"/>
                <a:cs typeface="Calibri"/>
                <a:sym typeface="Calibri"/>
              </a:rPr>
              <a:t> the probability that the experiment results  in one head.</a:t>
            </a:r>
            <a:endParaRPr b="0" i="0" sz="1800" u="none" cap="none" strike="noStrike">
              <a:solidFill>
                <a:schemeClr val="dk1"/>
              </a:solidFill>
              <a:latin typeface="Calibri"/>
              <a:ea typeface="Calibri"/>
              <a:cs typeface="Calibri"/>
              <a:sym typeface="Calibri"/>
            </a:endParaRPr>
          </a:p>
        </p:txBody>
      </p:sp>
      <p:sp>
        <p:nvSpPr>
          <p:cNvPr id="435" name="Google Shape;435;p31"/>
          <p:cNvSpPr/>
          <p:nvPr/>
        </p:nvSpPr>
        <p:spPr>
          <a:xfrm>
            <a:off x="2377450" y="3677277"/>
            <a:ext cx="4220682" cy="16230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p31"/>
          <p:cNvSpPr/>
          <p:nvPr/>
        </p:nvSpPr>
        <p:spPr>
          <a:xfrm>
            <a:off x="1686691" y="3981053"/>
            <a:ext cx="5953497" cy="23233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3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p3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2"/>
          <p:cNvSpPr txBox="1"/>
          <p:nvPr>
            <p:ph type="title"/>
          </p:nvPr>
        </p:nvSpPr>
        <p:spPr>
          <a:xfrm>
            <a:off x="416763" y="373760"/>
            <a:ext cx="3750945"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Bernoulli Trials</a:t>
            </a:r>
            <a:endParaRPr sz="3400"/>
          </a:p>
        </p:txBody>
      </p:sp>
      <p:sp>
        <p:nvSpPr>
          <p:cNvPr id="444" name="Google Shape;444;p3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 name="Google Shape;445;p3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32"/>
          <p:cNvSpPr txBox="1"/>
          <p:nvPr/>
        </p:nvSpPr>
        <p:spPr>
          <a:xfrm>
            <a:off x="474375" y="1307071"/>
            <a:ext cx="7854900" cy="3264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US" sz="1050">
                <a:solidFill>
                  <a:srgbClr val="222222"/>
                </a:solidFill>
                <a:highlight>
                  <a:srgbClr val="FFFFFF"/>
                </a:highlight>
              </a:rPr>
              <a:t> </a:t>
            </a:r>
            <a:r>
              <a:rPr lang="en-US"/>
              <a:t>Bernoulli distribution is the discrete probability distribution of a random variable which takes the value 1 with probability </a:t>
            </a:r>
            <a:r>
              <a:rPr i="1" lang="en-US"/>
              <a:t>p</a:t>
            </a:r>
            <a:r>
              <a:rPr lang="en-US"/>
              <a:t> and the value 0 with probability </a:t>
            </a:r>
            <a:r>
              <a:rPr i="1" lang="en-US"/>
              <a:t>q=1-p,</a:t>
            </a:r>
            <a:endParaRPr i="1"/>
          </a:p>
          <a:p>
            <a:pPr indent="0" lvl="0" marL="0" rtl="0" algn="l">
              <a:spcBef>
                <a:spcPts val="0"/>
              </a:spcBef>
              <a:spcAft>
                <a:spcPts val="0"/>
              </a:spcAft>
              <a:buNone/>
            </a:pPr>
            <a:r>
              <a:rPr lang="en-US"/>
              <a:t> that is, the probability distribution of any single experiment that asks a yes–no question.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idea behind the Bernoulli distribution is that the experiment is repeated only once.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what if we run more than one trial, under the assumption that trial are independent among each other.</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600"/>
              <a:buFont typeface="Arial"/>
              <a:buNone/>
            </a:pPr>
            <a:r>
              <a:rPr lang="en-US" u="sng"/>
              <a:t>A binomial experiment is simply sum of n independent Bernoulli's distribution which actually is a success/ failure experiment.</a:t>
            </a:r>
            <a:endParaRPr u="sng"/>
          </a:p>
        </p:txBody>
      </p:sp>
      <p:sp>
        <p:nvSpPr>
          <p:cNvPr id="447" name="Google Shape;447;p3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p3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416763" y="373760"/>
            <a:ext cx="4998085"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Binomial Distribution</a:t>
            </a:r>
            <a:endParaRPr sz="3400"/>
          </a:p>
        </p:txBody>
      </p:sp>
      <p:sp>
        <p:nvSpPr>
          <p:cNvPr id="454" name="Google Shape;454;p3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p3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6" name="Google Shape;456;p33"/>
          <p:cNvSpPr txBox="1"/>
          <p:nvPr/>
        </p:nvSpPr>
        <p:spPr>
          <a:xfrm>
            <a:off x="402437" y="1214450"/>
            <a:ext cx="8052434" cy="22212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random experiment consists of n Bernoulli trials such that</a:t>
            </a:r>
            <a:endParaRPr b="0" i="0" sz="1800" u="none" cap="none" strike="noStrike">
              <a:solidFill>
                <a:schemeClr val="dk1"/>
              </a:solidFill>
              <a:latin typeface="Calibri"/>
              <a:ea typeface="Calibri"/>
              <a:cs typeface="Calibri"/>
              <a:sym typeface="Calibri"/>
            </a:endParaRPr>
          </a:p>
          <a:p>
            <a:pPr indent="-308610" lvl="0" marL="372110" marR="0" rtl="0" algn="l">
              <a:lnSpc>
                <a:spcPct val="100000"/>
              </a:lnSpc>
              <a:spcBef>
                <a:spcPts val="5"/>
              </a:spcBef>
              <a:spcAft>
                <a:spcPts val="0"/>
              </a:spcAft>
              <a:buClr>
                <a:schemeClr val="dk1"/>
              </a:buClr>
              <a:buSzPts val="1800"/>
              <a:buFont typeface="Calibri"/>
              <a:buAutoNum type="arabicParenBoth"/>
            </a:pPr>
            <a:r>
              <a:rPr b="0" i="0" lang="en-US" sz="1800" u="none" cap="none" strike="noStrike">
                <a:solidFill>
                  <a:schemeClr val="dk1"/>
                </a:solidFill>
                <a:latin typeface="Calibri"/>
                <a:ea typeface="Calibri"/>
                <a:cs typeface="Calibri"/>
                <a:sym typeface="Calibri"/>
              </a:rPr>
              <a:t>The trials are independent.</a:t>
            </a:r>
            <a:endParaRPr b="0" i="0" sz="1800" u="none" cap="none" strike="noStrike">
              <a:solidFill>
                <a:schemeClr val="dk1"/>
              </a:solidFill>
              <a:latin typeface="Calibri"/>
              <a:ea typeface="Calibri"/>
              <a:cs typeface="Calibri"/>
              <a:sym typeface="Calibri"/>
            </a:endParaRPr>
          </a:p>
          <a:p>
            <a:pPr indent="-307975" lvl="0" marL="320040" marR="0" rtl="0" algn="l">
              <a:lnSpc>
                <a:spcPct val="100000"/>
              </a:lnSpc>
              <a:spcBef>
                <a:spcPts val="0"/>
              </a:spcBef>
              <a:spcAft>
                <a:spcPts val="0"/>
              </a:spcAft>
              <a:buClr>
                <a:schemeClr val="dk1"/>
              </a:buClr>
              <a:buSzPts val="1800"/>
              <a:buFont typeface="Calibri"/>
              <a:buAutoNum type="arabicParenBoth"/>
            </a:pPr>
            <a:r>
              <a:rPr b="0" i="0" lang="en-US" sz="1800" u="none" cap="none" strike="noStrike">
                <a:solidFill>
                  <a:schemeClr val="dk1"/>
                </a:solidFill>
                <a:latin typeface="Calibri"/>
                <a:ea typeface="Calibri"/>
                <a:cs typeface="Calibri"/>
                <a:sym typeface="Calibri"/>
              </a:rPr>
              <a:t>Each trial results in only two possible outcomes, labeled as “success” and “failure.”</a:t>
            </a:r>
            <a:endParaRPr b="0" i="0" sz="1800" u="none" cap="none" strike="noStrike">
              <a:solidFill>
                <a:schemeClr val="dk1"/>
              </a:solidFill>
              <a:latin typeface="Calibri"/>
              <a:ea typeface="Calibri"/>
              <a:cs typeface="Calibri"/>
              <a:sym typeface="Calibri"/>
            </a:endParaRPr>
          </a:p>
          <a:p>
            <a:pPr indent="-307975" lvl="0" marL="320040" marR="0" rtl="0" algn="l">
              <a:lnSpc>
                <a:spcPct val="100000"/>
              </a:lnSpc>
              <a:spcBef>
                <a:spcPts val="0"/>
              </a:spcBef>
              <a:spcAft>
                <a:spcPts val="0"/>
              </a:spcAft>
              <a:buClr>
                <a:schemeClr val="dk1"/>
              </a:buClr>
              <a:buSzPts val="1800"/>
              <a:buFont typeface="Calibri"/>
              <a:buAutoNum type="arabicParenBoth"/>
            </a:pPr>
            <a:r>
              <a:rPr b="0" i="0" lang="en-US" sz="1800" u="none" cap="none" strike="noStrike">
                <a:solidFill>
                  <a:schemeClr val="dk1"/>
                </a:solidFill>
                <a:latin typeface="Calibri"/>
                <a:ea typeface="Calibri"/>
                <a:cs typeface="Calibri"/>
                <a:sym typeface="Calibri"/>
              </a:rPr>
              <a:t>The probability of a success in each trial, denoted as p, remains constant.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random variable X that equals the number of trials that result in a success is a  binomial random variable with parameters 0 &lt; &lt; p 1 and n = 1 2, ,…. The probability  mass function of X is</a:t>
            </a:r>
            <a:endParaRPr b="0" i="0" sz="1800" u="none" cap="none" strike="noStrike">
              <a:solidFill>
                <a:schemeClr val="dk1"/>
              </a:solidFill>
              <a:latin typeface="Calibri"/>
              <a:ea typeface="Calibri"/>
              <a:cs typeface="Calibri"/>
              <a:sym typeface="Calibri"/>
            </a:endParaRPr>
          </a:p>
        </p:txBody>
      </p:sp>
      <p:sp>
        <p:nvSpPr>
          <p:cNvPr id="457" name="Google Shape;457;p33"/>
          <p:cNvSpPr txBox="1"/>
          <p:nvPr/>
        </p:nvSpPr>
        <p:spPr>
          <a:xfrm>
            <a:off x="402437" y="4233164"/>
            <a:ext cx="55035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X is a binomial random variable with parameters p and n,</a:t>
            </a:r>
            <a:endParaRPr b="0" i="0" sz="1800" u="none" cap="none" strike="noStrike">
              <a:solidFill>
                <a:schemeClr val="dk1"/>
              </a:solidFill>
              <a:latin typeface="Calibri"/>
              <a:ea typeface="Calibri"/>
              <a:cs typeface="Calibri"/>
              <a:sym typeface="Calibri"/>
            </a:endParaRPr>
          </a:p>
        </p:txBody>
      </p:sp>
      <p:sp>
        <p:nvSpPr>
          <p:cNvPr id="458" name="Google Shape;458;p33"/>
          <p:cNvSpPr/>
          <p:nvPr/>
        </p:nvSpPr>
        <p:spPr>
          <a:xfrm>
            <a:off x="2988564" y="3572255"/>
            <a:ext cx="2913888" cy="5623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33"/>
          <p:cNvSpPr/>
          <p:nvPr/>
        </p:nvSpPr>
        <p:spPr>
          <a:xfrm>
            <a:off x="2700527" y="4724400"/>
            <a:ext cx="3599688" cy="3337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0" name="Google Shape;460;p3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p3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4"/>
          <p:cNvSpPr txBox="1"/>
          <p:nvPr>
            <p:ph type="title"/>
          </p:nvPr>
        </p:nvSpPr>
        <p:spPr>
          <a:xfrm>
            <a:off x="416763" y="373760"/>
            <a:ext cx="49980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Binomial</a:t>
            </a:r>
            <a:r>
              <a:rPr lang="en-US" sz="3600"/>
              <a:t> Distribution</a:t>
            </a:r>
            <a:endParaRPr sz="3600"/>
          </a:p>
        </p:txBody>
      </p:sp>
      <p:sp>
        <p:nvSpPr>
          <p:cNvPr id="467" name="Google Shape;467;p3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p3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34"/>
          <p:cNvSpPr/>
          <p:nvPr/>
        </p:nvSpPr>
        <p:spPr>
          <a:xfrm>
            <a:off x="427245" y="1371749"/>
            <a:ext cx="8200855" cy="40940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3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 name="Google Shape;471;p3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5"/>
          <p:cNvSpPr txBox="1"/>
          <p:nvPr>
            <p:ph type="title"/>
          </p:nvPr>
        </p:nvSpPr>
        <p:spPr>
          <a:xfrm>
            <a:off x="416763" y="373760"/>
            <a:ext cx="4998085"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Binomial Distribution</a:t>
            </a:r>
            <a:endParaRPr sz="3400"/>
          </a:p>
        </p:txBody>
      </p:sp>
      <p:sp>
        <p:nvSpPr>
          <p:cNvPr id="477" name="Google Shape;477;p3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p3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9" name="Google Shape;479;p35"/>
          <p:cNvSpPr txBox="1"/>
          <p:nvPr/>
        </p:nvSpPr>
        <p:spPr>
          <a:xfrm>
            <a:off x="474370" y="1214450"/>
            <a:ext cx="8195309" cy="22212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Question. Suppose there are twelve multiple choice questions in an English class quiz.</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Each question has five possible answers, and only one of them is correct.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401320" lvl="0" marL="870585" marR="6350" rtl="0" algn="l">
              <a:lnSpc>
                <a:spcPct val="100000"/>
              </a:lnSpc>
              <a:spcBef>
                <a:spcPts val="0"/>
              </a:spcBef>
              <a:spcAft>
                <a:spcPts val="0"/>
              </a:spcAft>
              <a:buClr>
                <a:schemeClr val="dk1"/>
              </a:buClr>
              <a:buSzPts val="1800"/>
              <a:buFont typeface="Calibri"/>
              <a:buAutoNum type="romanUcPeriod"/>
            </a:pPr>
            <a:r>
              <a:rPr b="0" i="0" lang="en-US" sz="1800" u="none" cap="none" strike="noStrike">
                <a:solidFill>
                  <a:schemeClr val="dk1"/>
                </a:solidFill>
                <a:latin typeface="Calibri"/>
                <a:ea typeface="Calibri"/>
                <a:cs typeface="Calibri"/>
                <a:sym typeface="Calibri"/>
              </a:rPr>
              <a:t>Find the probability of having four correct answers if a student attempts to  answer every question at random.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Calibri"/>
              <a:buNone/>
            </a:pPr>
            <a:r>
              <a:t/>
            </a:r>
            <a:endParaRPr b="0" i="0" sz="1850" u="none" cap="none" strike="noStrike">
              <a:solidFill>
                <a:schemeClr val="dk1"/>
              </a:solidFill>
              <a:latin typeface="Times New Roman"/>
              <a:ea typeface="Times New Roman"/>
              <a:cs typeface="Times New Roman"/>
              <a:sym typeface="Times New Roman"/>
            </a:endParaRPr>
          </a:p>
          <a:p>
            <a:pPr indent="-401320" lvl="0" marL="870585" marR="5080" rtl="0" algn="l">
              <a:lnSpc>
                <a:spcPct val="100000"/>
              </a:lnSpc>
              <a:spcBef>
                <a:spcPts val="0"/>
              </a:spcBef>
              <a:spcAft>
                <a:spcPts val="0"/>
              </a:spcAft>
              <a:buClr>
                <a:schemeClr val="dk1"/>
              </a:buClr>
              <a:buSzPts val="1800"/>
              <a:buFont typeface="Calibri"/>
              <a:buAutoNum type="romanUcPeriod"/>
            </a:pPr>
            <a:r>
              <a:rPr b="0" i="0" lang="en-US" sz="1800" u="none" cap="none" strike="noStrike">
                <a:solidFill>
                  <a:schemeClr val="dk1"/>
                </a:solidFill>
                <a:latin typeface="Calibri"/>
                <a:ea typeface="Calibri"/>
                <a:cs typeface="Calibri"/>
                <a:sym typeface="Calibri"/>
              </a:rPr>
              <a:t>find	the	probability	of	having	four	or	less	correct	answers	by	random  attempts?</a:t>
            </a:r>
            <a:endParaRPr b="0" i="0" sz="1800" u="none" cap="none" strike="noStrike">
              <a:solidFill>
                <a:schemeClr val="dk1"/>
              </a:solidFill>
              <a:latin typeface="Calibri"/>
              <a:ea typeface="Calibri"/>
              <a:cs typeface="Calibri"/>
              <a:sym typeface="Calibri"/>
            </a:endParaRPr>
          </a:p>
        </p:txBody>
      </p:sp>
      <p:sp>
        <p:nvSpPr>
          <p:cNvPr id="480" name="Google Shape;480;p3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1" name="Google Shape;481;p3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36"/>
          <p:cNvSpPr txBox="1"/>
          <p:nvPr>
            <p:ph type="title"/>
          </p:nvPr>
        </p:nvSpPr>
        <p:spPr>
          <a:xfrm>
            <a:off x="416763" y="373760"/>
            <a:ext cx="4690745"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Poisson Distribution</a:t>
            </a:r>
            <a:endParaRPr sz="3400"/>
          </a:p>
        </p:txBody>
      </p:sp>
      <p:sp>
        <p:nvSpPr>
          <p:cNvPr id="487" name="Google Shape;487;p3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3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36"/>
          <p:cNvSpPr txBox="1"/>
          <p:nvPr/>
        </p:nvSpPr>
        <p:spPr>
          <a:xfrm>
            <a:off x="474370" y="4888229"/>
            <a:ext cx="77495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X is a Poisson random variable over an interval of length T with parameter λ, then</a:t>
            </a:r>
            <a:endParaRPr b="0" i="0" sz="1800" u="none" cap="none" strike="noStrike">
              <a:solidFill>
                <a:schemeClr val="dk1"/>
              </a:solidFill>
              <a:latin typeface="Calibri"/>
              <a:ea typeface="Calibri"/>
              <a:cs typeface="Calibri"/>
              <a:sym typeface="Calibri"/>
            </a:endParaRPr>
          </a:p>
        </p:txBody>
      </p:sp>
      <p:sp>
        <p:nvSpPr>
          <p:cNvPr id="490" name="Google Shape;490;p36"/>
          <p:cNvSpPr/>
          <p:nvPr/>
        </p:nvSpPr>
        <p:spPr>
          <a:xfrm>
            <a:off x="2843783" y="5373623"/>
            <a:ext cx="3047999" cy="3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p36"/>
          <p:cNvSpPr txBox="1"/>
          <p:nvPr>
            <p:ph idx="1" type="body"/>
          </p:nvPr>
        </p:nvSpPr>
        <p:spPr>
          <a:xfrm>
            <a:off x="402437" y="1142746"/>
            <a:ext cx="8084184" cy="1397635"/>
          </a:xfrm>
          <a:prstGeom prst="rect">
            <a:avLst/>
          </a:prstGeom>
          <a:noFill/>
          <a:ln>
            <a:noFill/>
          </a:ln>
        </p:spPr>
        <p:txBody>
          <a:bodyPr anchorCtr="0" anchor="t" bIns="0" lIns="0" spcFirstLastPara="1" rIns="0" wrap="square" tIns="12700">
            <a:spAutoFit/>
          </a:bodyPr>
          <a:lstStyle/>
          <a:p>
            <a:pPr indent="-343535" lvl="0" marL="455930" rtl="0" algn="l">
              <a:lnSpc>
                <a:spcPct val="100000"/>
              </a:lnSpc>
              <a:spcBef>
                <a:spcPts val="0"/>
              </a:spcBef>
              <a:spcAft>
                <a:spcPts val="0"/>
              </a:spcAft>
              <a:buClr>
                <a:schemeClr val="dk1"/>
              </a:buClr>
              <a:buSzPts val="1800"/>
              <a:buFont typeface="Noto Sans Symbols"/>
              <a:buChar char="⮚"/>
            </a:pPr>
            <a:r>
              <a:rPr lang="en-US"/>
              <a:t>How many people visit FB in a minutes globally on an average?</a:t>
            </a:r>
            <a:endParaRPr/>
          </a:p>
          <a:p>
            <a:pPr indent="0" lvl="0" marL="28575" rtl="0" algn="l">
              <a:lnSpc>
                <a:spcPct val="100000"/>
              </a:lnSpc>
              <a:spcBef>
                <a:spcPts val="35"/>
              </a:spcBef>
              <a:spcAft>
                <a:spcPts val="0"/>
              </a:spcAft>
              <a:buClr>
                <a:schemeClr val="dk1"/>
              </a:buClr>
              <a:buSzPts val="1850"/>
              <a:buFont typeface="Noto Sans Symbols"/>
              <a:buNone/>
            </a:pPr>
            <a:r>
              <a:t/>
            </a:r>
            <a:endParaRPr sz="1850">
              <a:latin typeface="Times New Roman"/>
              <a:ea typeface="Times New Roman"/>
              <a:cs typeface="Times New Roman"/>
              <a:sym typeface="Times New Roman"/>
            </a:endParaRPr>
          </a:p>
          <a:p>
            <a:pPr indent="-343535" lvl="0" marL="455930" rtl="0" algn="l">
              <a:lnSpc>
                <a:spcPct val="100000"/>
              </a:lnSpc>
              <a:spcBef>
                <a:spcPts val="0"/>
              </a:spcBef>
              <a:spcAft>
                <a:spcPts val="0"/>
              </a:spcAft>
              <a:buClr>
                <a:schemeClr val="dk1"/>
              </a:buClr>
              <a:buSzPts val="1800"/>
              <a:buFont typeface="Noto Sans Symbols"/>
              <a:buChar char="⮚"/>
            </a:pPr>
            <a:r>
              <a:rPr lang="en-US"/>
              <a:t>Number of bikes will pass through a traffic signal in next 1 hour?</a:t>
            </a:r>
            <a:endParaRPr/>
          </a:p>
          <a:p>
            <a:pPr indent="0" lvl="0" marL="28575" rtl="0" algn="l">
              <a:lnSpc>
                <a:spcPct val="100000"/>
              </a:lnSpc>
              <a:spcBef>
                <a:spcPts val="30"/>
              </a:spcBef>
              <a:spcAft>
                <a:spcPts val="0"/>
              </a:spcAft>
              <a:buClr>
                <a:schemeClr val="dk1"/>
              </a:buClr>
              <a:buSzPts val="1850"/>
              <a:buFont typeface="Noto Sans Symbols"/>
              <a:buNone/>
            </a:pPr>
            <a:r>
              <a:t/>
            </a:r>
            <a:endParaRPr sz="1850">
              <a:latin typeface="Times New Roman"/>
              <a:ea typeface="Times New Roman"/>
              <a:cs typeface="Times New Roman"/>
              <a:sym typeface="Times New Roman"/>
            </a:endParaRPr>
          </a:p>
          <a:p>
            <a:pPr indent="-343535" lvl="0" marL="455930" rtl="0" algn="l">
              <a:lnSpc>
                <a:spcPct val="100000"/>
              </a:lnSpc>
              <a:spcBef>
                <a:spcPts val="0"/>
              </a:spcBef>
              <a:spcAft>
                <a:spcPts val="0"/>
              </a:spcAft>
              <a:buClr>
                <a:schemeClr val="dk1"/>
              </a:buClr>
              <a:buSzPts val="1800"/>
              <a:buFont typeface="Noto Sans Symbols"/>
              <a:buChar char="⮚"/>
            </a:pPr>
            <a:r>
              <a:rPr lang="en-US"/>
              <a:t>How many likes a post will get?</a:t>
            </a:r>
            <a:endParaRPr/>
          </a:p>
          <a:p>
            <a:pPr indent="0" lvl="0" marL="28575" rtl="0" algn="l">
              <a:lnSpc>
                <a:spcPct val="100000"/>
              </a:lnSpc>
              <a:spcBef>
                <a:spcPts val="35"/>
              </a:spcBef>
              <a:spcAft>
                <a:spcPts val="0"/>
              </a:spcAft>
              <a:buClr>
                <a:schemeClr val="dk1"/>
              </a:buClr>
              <a:buSzPts val="1850"/>
              <a:buFont typeface="Noto Sans Symbols"/>
              <a:buNone/>
            </a:pPr>
            <a:r>
              <a:t/>
            </a:r>
            <a:endParaRPr sz="1850">
              <a:latin typeface="Times New Roman"/>
              <a:ea typeface="Times New Roman"/>
              <a:cs typeface="Times New Roman"/>
              <a:sym typeface="Times New Roman"/>
            </a:endParaRPr>
          </a:p>
          <a:p>
            <a:pPr indent="-343535" lvl="0" marL="455930" rtl="0" algn="l">
              <a:lnSpc>
                <a:spcPct val="100000"/>
              </a:lnSpc>
              <a:spcBef>
                <a:spcPts val="0"/>
              </a:spcBef>
              <a:spcAft>
                <a:spcPts val="0"/>
              </a:spcAft>
              <a:buClr>
                <a:schemeClr val="dk1"/>
              </a:buClr>
              <a:buSzPts val="1800"/>
              <a:buFont typeface="Noto Sans Symbols"/>
              <a:buChar char="⮚"/>
            </a:pPr>
            <a:r>
              <a:rPr lang="en-US"/>
              <a:t>How many of you understanding today’s session?</a:t>
            </a:r>
            <a:endParaRPr/>
          </a:p>
          <a:p>
            <a:pPr indent="0" lvl="0" marL="28575" rtl="0" algn="l">
              <a:lnSpc>
                <a:spcPct val="100000"/>
              </a:lnSpc>
              <a:spcBef>
                <a:spcPts val="50"/>
              </a:spcBef>
              <a:spcAft>
                <a:spcPts val="0"/>
              </a:spcAft>
              <a:buSzPts val="1400"/>
              <a:buNone/>
            </a:pPr>
            <a:r>
              <a:t/>
            </a:r>
            <a:endParaRPr sz="1600">
              <a:latin typeface="Times New Roman"/>
              <a:ea typeface="Times New Roman"/>
              <a:cs typeface="Times New Roman"/>
              <a:sym typeface="Times New Roman"/>
            </a:endParaRPr>
          </a:p>
          <a:p>
            <a:pPr indent="0" lvl="0" marL="41275" marR="5080" rtl="0" algn="l">
              <a:lnSpc>
                <a:spcPct val="100000"/>
              </a:lnSpc>
              <a:spcBef>
                <a:spcPts val="0"/>
              </a:spcBef>
              <a:spcAft>
                <a:spcPts val="0"/>
              </a:spcAft>
              <a:buSzPts val="1400"/>
              <a:buNone/>
            </a:pPr>
            <a:r>
              <a:rPr lang="en-US"/>
              <a:t>The </a:t>
            </a:r>
            <a:r>
              <a:rPr b="1" lang="en-US">
                <a:latin typeface="Calibri"/>
                <a:ea typeface="Calibri"/>
                <a:cs typeface="Calibri"/>
                <a:sym typeface="Calibri"/>
              </a:rPr>
              <a:t>Poisson distribution </a:t>
            </a:r>
            <a:r>
              <a:rPr lang="en-US"/>
              <a:t>is the probability distribution of independent event occurrences in  an interval. If </a:t>
            </a:r>
            <a:r>
              <a:rPr i="1" lang="en-US">
                <a:latin typeface="Calibri"/>
                <a:ea typeface="Calibri"/>
                <a:cs typeface="Calibri"/>
                <a:sym typeface="Calibri"/>
              </a:rPr>
              <a:t>λ </a:t>
            </a:r>
            <a:r>
              <a:rPr lang="en-US"/>
              <a:t>is the mean occurrence per interval</a:t>
            </a:r>
            <a:endParaRPr/>
          </a:p>
        </p:txBody>
      </p:sp>
      <p:sp>
        <p:nvSpPr>
          <p:cNvPr id="492" name="Google Shape;492;p36"/>
          <p:cNvSpPr/>
          <p:nvPr/>
        </p:nvSpPr>
        <p:spPr>
          <a:xfrm>
            <a:off x="2866119" y="4087231"/>
            <a:ext cx="3617580" cy="610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p36"/>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3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416763" y="373760"/>
            <a:ext cx="4690110"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Poisson Distribution</a:t>
            </a:r>
            <a:endParaRPr sz="3400"/>
          </a:p>
        </p:txBody>
      </p:sp>
      <p:sp>
        <p:nvSpPr>
          <p:cNvPr id="500" name="Google Shape;500;p3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3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37"/>
          <p:cNvSpPr/>
          <p:nvPr/>
        </p:nvSpPr>
        <p:spPr>
          <a:xfrm>
            <a:off x="611123" y="3140964"/>
            <a:ext cx="7848600" cy="31683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37"/>
          <p:cNvSpPr txBox="1"/>
          <p:nvPr/>
        </p:nvSpPr>
        <p:spPr>
          <a:xfrm>
            <a:off x="402437" y="1116279"/>
            <a:ext cx="8125459" cy="1671955"/>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For Example: Magnetic Storage and Contamination</a:t>
            </a:r>
            <a:endParaRPr b="0" i="0" sz="1800" u="none" cap="none" strike="noStrike">
              <a:solidFill>
                <a:schemeClr val="dk1"/>
              </a:solidFill>
              <a:latin typeface="Calibri"/>
              <a:ea typeface="Calibri"/>
              <a:cs typeface="Calibri"/>
              <a:sym typeface="Calibri"/>
            </a:endParaRPr>
          </a:p>
          <a:p>
            <a:pPr indent="0" lvl="0" marL="12700" marR="5080" rtl="0" algn="just">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Contamination is a problem in the manufacture of magnetic storage disks. Assume that  the number of particles of contamination that occur on a disk surface has a Poisson  distribution, and the average number of particles per square centimeter of media  surface is 0.1. The area of a disk under study is 100 square centimeters. Determine the  probability that 12 particles occur in the area of a disk under study.</a:t>
            </a:r>
            <a:endParaRPr b="0" i="0" sz="1800" u="none" cap="none" strike="noStrike">
              <a:solidFill>
                <a:schemeClr val="dk1"/>
              </a:solidFill>
              <a:latin typeface="Calibri"/>
              <a:ea typeface="Calibri"/>
              <a:cs typeface="Calibri"/>
              <a:sym typeface="Calibri"/>
            </a:endParaRPr>
          </a:p>
        </p:txBody>
      </p:sp>
      <p:sp>
        <p:nvSpPr>
          <p:cNvPr id="504" name="Google Shape;504;p3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p3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8"/>
          <p:cNvSpPr txBox="1"/>
          <p:nvPr>
            <p:ph type="title"/>
          </p:nvPr>
        </p:nvSpPr>
        <p:spPr>
          <a:xfrm>
            <a:off x="416763" y="373760"/>
            <a:ext cx="4690745"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Poisson Distribution</a:t>
            </a:r>
            <a:endParaRPr sz="3400"/>
          </a:p>
        </p:txBody>
      </p:sp>
      <p:sp>
        <p:nvSpPr>
          <p:cNvPr id="511" name="Google Shape;511;p3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p3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38"/>
          <p:cNvSpPr txBox="1"/>
          <p:nvPr/>
        </p:nvSpPr>
        <p:spPr>
          <a:xfrm>
            <a:off x="402437" y="1142746"/>
            <a:ext cx="8194675" cy="16719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Question. </a:t>
            </a:r>
            <a:r>
              <a:rPr b="0" i="0" lang="en-US" sz="1800" u="none" cap="none" strike="noStrike">
                <a:solidFill>
                  <a:schemeClr val="dk1"/>
                </a:solidFill>
                <a:latin typeface="Calibri"/>
                <a:ea typeface="Calibri"/>
                <a:cs typeface="Calibri"/>
                <a:sym typeface="Calibri"/>
              </a:rPr>
              <a:t>For the case of the thin copper wire, suppose that the number of flaws  follows a Poisson distribution with a mean of 2.3 flaws per millimeter.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1800"/>
              <a:buFont typeface="Calibri"/>
              <a:buAutoNum type="alphaUcPeriod"/>
            </a:pPr>
            <a:r>
              <a:rPr b="0" i="0" lang="en-US" sz="1800" u="none" cap="none" strike="noStrike">
                <a:solidFill>
                  <a:schemeClr val="dk1"/>
                </a:solidFill>
                <a:latin typeface="Calibri"/>
                <a:ea typeface="Calibri"/>
                <a:cs typeface="Calibri"/>
                <a:sym typeface="Calibri"/>
              </a:rPr>
              <a:t>Determine the probability of exactly two flaws in 1 millimeter of wire.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850"/>
              <a:buFont typeface="Calibri"/>
              <a:buNone/>
            </a:pPr>
            <a:r>
              <a:t/>
            </a:r>
            <a:endParaRPr b="0" i="0" sz="185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1800"/>
              <a:buFont typeface="Calibri"/>
              <a:buAutoNum type="alphaUcPeriod"/>
            </a:pPr>
            <a:r>
              <a:rPr b="0" i="0" lang="en-US" sz="1800" u="none" cap="none" strike="noStrike">
                <a:solidFill>
                  <a:schemeClr val="dk1"/>
                </a:solidFill>
                <a:latin typeface="Calibri"/>
                <a:ea typeface="Calibri"/>
                <a:cs typeface="Calibri"/>
                <a:sym typeface="Calibri"/>
              </a:rPr>
              <a:t>Determine the probability of at least one flaw in 2 millimeters of wire.</a:t>
            </a:r>
            <a:endParaRPr b="0" i="0" sz="1800" u="none" cap="none" strike="noStrike">
              <a:solidFill>
                <a:schemeClr val="dk1"/>
              </a:solidFill>
              <a:latin typeface="Calibri"/>
              <a:ea typeface="Calibri"/>
              <a:cs typeface="Calibri"/>
              <a:sym typeface="Calibri"/>
            </a:endParaRPr>
          </a:p>
        </p:txBody>
      </p:sp>
      <p:sp>
        <p:nvSpPr>
          <p:cNvPr id="514" name="Google Shape;514;p3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p3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39"/>
          <p:cNvSpPr txBox="1"/>
          <p:nvPr>
            <p:ph type="title"/>
          </p:nvPr>
        </p:nvSpPr>
        <p:spPr>
          <a:xfrm>
            <a:off x="416763" y="373760"/>
            <a:ext cx="56032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t>Continuous Distribution</a:t>
            </a:r>
            <a:endParaRPr sz="3600"/>
          </a:p>
        </p:txBody>
      </p:sp>
      <p:sp>
        <p:nvSpPr>
          <p:cNvPr id="521" name="Google Shape;521;p3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p3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p39"/>
          <p:cNvSpPr/>
          <p:nvPr/>
        </p:nvSpPr>
        <p:spPr>
          <a:xfrm>
            <a:off x="396240" y="3429000"/>
            <a:ext cx="7415783" cy="13685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p39"/>
          <p:cNvSpPr/>
          <p:nvPr/>
        </p:nvSpPr>
        <p:spPr>
          <a:xfrm>
            <a:off x="755904" y="1917192"/>
            <a:ext cx="3180587" cy="15118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39"/>
          <p:cNvSpPr txBox="1"/>
          <p:nvPr/>
        </p:nvSpPr>
        <p:spPr>
          <a:xfrm>
            <a:off x="330200" y="4815662"/>
            <a:ext cx="833882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important point is that f(x) is used to calculate an area that represents the probability</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that X assumes a value in [a, b].</a:t>
            </a:r>
            <a:endParaRPr b="0" i="0" sz="1800" u="none" cap="none" strike="noStrike">
              <a:solidFill>
                <a:schemeClr val="dk1"/>
              </a:solidFill>
              <a:latin typeface="Calibri"/>
              <a:ea typeface="Calibri"/>
              <a:cs typeface="Calibri"/>
              <a:sym typeface="Calibri"/>
            </a:endParaRPr>
          </a:p>
        </p:txBody>
      </p:sp>
      <p:sp>
        <p:nvSpPr>
          <p:cNvPr id="526" name="Google Shape;526;p39"/>
          <p:cNvSpPr/>
          <p:nvPr/>
        </p:nvSpPr>
        <p:spPr>
          <a:xfrm>
            <a:off x="5815573" y="2028359"/>
            <a:ext cx="1324376" cy="4710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p39"/>
          <p:cNvSpPr/>
          <p:nvPr/>
        </p:nvSpPr>
        <p:spPr>
          <a:xfrm>
            <a:off x="5779008" y="2013191"/>
            <a:ext cx="1383791" cy="56084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p39"/>
          <p:cNvSpPr/>
          <p:nvPr/>
        </p:nvSpPr>
        <p:spPr>
          <a:xfrm>
            <a:off x="5868161" y="2061210"/>
            <a:ext cx="1224280" cy="370840"/>
          </a:xfrm>
          <a:custGeom>
            <a:rect b="b" l="l" r="r" t="t"/>
            <a:pathLst>
              <a:path extrusionOk="0" h="370839" w="1224279">
                <a:moveTo>
                  <a:pt x="0" y="370332"/>
                </a:moveTo>
                <a:lnTo>
                  <a:pt x="1223771" y="370332"/>
                </a:lnTo>
                <a:lnTo>
                  <a:pt x="1223771" y="0"/>
                </a:lnTo>
                <a:lnTo>
                  <a:pt x="0" y="0"/>
                </a:lnTo>
                <a:lnTo>
                  <a:pt x="0" y="370332"/>
                </a:lnTo>
                <a:close/>
              </a:path>
            </a:pathLst>
          </a:custGeom>
          <a:solidFill>
            <a:srgbClr val="8063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p39"/>
          <p:cNvSpPr/>
          <p:nvPr/>
        </p:nvSpPr>
        <p:spPr>
          <a:xfrm>
            <a:off x="5868161" y="2061210"/>
            <a:ext cx="1224280" cy="370840"/>
          </a:xfrm>
          <a:custGeom>
            <a:rect b="b" l="l" r="r" t="t"/>
            <a:pathLst>
              <a:path extrusionOk="0" h="370839" w="1224279">
                <a:moveTo>
                  <a:pt x="0" y="370332"/>
                </a:moveTo>
                <a:lnTo>
                  <a:pt x="1223771" y="370332"/>
                </a:lnTo>
                <a:lnTo>
                  <a:pt x="1223771" y="0"/>
                </a:lnTo>
                <a:lnTo>
                  <a:pt x="0" y="0"/>
                </a:lnTo>
                <a:lnTo>
                  <a:pt x="0" y="370332"/>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0" name="Google Shape;530;p39"/>
          <p:cNvSpPr txBox="1"/>
          <p:nvPr/>
        </p:nvSpPr>
        <p:spPr>
          <a:xfrm>
            <a:off x="402437" y="1094613"/>
            <a:ext cx="8258809" cy="128460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Probability density function, f(x), can be used to describe the probability distribution of a  continuous random variable X. The probability that X is between a and b is determined  as the integral of f(x) from a to b.</a:t>
            </a:r>
            <a:endParaRPr b="0" i="0" sz="1800" u="none" cap="none" strike="noStrike">
              <a:solidFill>
                <a:schemeClr val="dk1"/>
              </a:solidFill>
              <a:latin typeface="Calibri"/>
              <a:ea typeface="Calibri"/>
              <a:cs typeface="Calibri"/>
              <a:sym typeface="Calibri"/>
            </a:endParaRPr>
          </a:p>
          <a:p>
            <a:pPr indent="0" lvl="0" marL="0" marR="1664970" rtl="0" algn="r">
              <a:lnSpc>
                <a:spcPct val="100000"/>
              </a:lnSpc>
              <a:spcBef>
                <a:spcPts val="127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P(X = x) = 0</a:t>
            </a:r>
            <a:endParaRPr b="0" i="0" sz="1800" u="none" cap="none" strike="noStrike">
              <a:solidFill>
                <a:schemeClr val="dk1"/>
              </a:solidFill>
              <a:latin typeface="Calibri"/>
              <a:ea typeface="Calibri"/>
              <a:cs typeface="Calibri"/>
              <a:sym typeface="Calibri"/>
            </a:endParaRPr>
          </a:p>
        </p:txBody>
      </p:sp>
      <p:sp>
        <p:nvSpPr>
          <p:cNvPr id="531" name="Google Shape;531;p39"/>
          <p:cNvSpPr/>
          <p:nvPr/>
        </p:nvSpPr>
        <p:spPr>
          <a:xfrm>
            <a:off x="4715255" y="2564892"/>
            <a:ext cx="3817620" cy="58064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p39"/>
          <p:cNvSpPr/>
          <p:nvPr/>
        </p:nvSpPr>
        <p:spPr>
          <a:xfrm>
            <a:off x="1836420" y="5516879"/>
            <a:ext cx="5975604" cy="100888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 name="Google Shape;533;p39"/>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3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0"/>
          <p:cNvSpPr txBox="1"/>
          <p:nvPr>
            <p:ph type="title"/>
          </p:nvPr>
        </p:nvSpPr>
        <p:spPr>
          <a:xfrm>
            <a:off x="416763" y="373760"/>
            <a:ext cx="47040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t>Normal Distribution</a:t>
            </a:r>
            <a:endParaRPr sz="3600"/>
          </a:p>
        </p:txBody>
      </p:sp>
      <p:sp>
        <p:nvSpPr>
          <p:cNvPr id="540" name="Google Shape;540;p4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p4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2" name="Google Shape;542;p40"/>
          <p:cNvSpPr/>
          <p:nvPr/>
        </p:nvSpPr>
        <p:spPr>
          <a:xfrm>
            <a:off x="899160" y="3933444"/>
            <a:ext cx="7072889" cy="25923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p40"/>
          <p:cNvSpPr/>
          <p:nvPr/>
        </p:nvSpPr>
        <p:spPr>
          <a:xfrm>
            <a:off x="2267711" y="2276855"/>
            <a:ext cx="5113020" cy="9052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p40"/>
          <p:cNvSpPr/>
          <p:nvPr/>
        </p:nvSpPr>
        <p:spPr>
          <a:xfrm>
            <a:off x="2267711" y="3140964"/>
            <a:ext cx="5111495" cy="342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p40"/>
          <p:cNvSpPr/>
          <p:nvPr/>
        </p:nvSpPr>
        <p:spPr>
          <a:xfrm>
            <a:off x="2267711" y="3429000"/>
            <a:ext cx="5111495" cy="50444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p40"/>
          <p:cNvSpPr txBox="1"/>
          <p:nvPr/>
        </p:nvSpPr>
        <p:spPr>
          <a:xfrm>
            <a:off x="402437" y="1070864"/>
            <a:ext cx="8195309" cy="112331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probability theory, the </a:t>
            </a:r>
            <a:r>
              <a:rPr b="1" i="0" lang="en-US" sz="1800" u="none" cap="none" strike="noStrike">
                <a:solidFill>
                  <a:schemeClr val="dk1"/>
                </a:solidFill>
                <a:latin typeface="Calibri"/>
                <a:ea typeface="Calibri"/>
                <a:cs typeface="Calibri"/>
                <a:sym typeface="Calibri"/>
              </a:rPr>
              <a:t>normal </a:t>
            </a:r>
            <a:r>
              <a:rPr b="0" i="0" lang="en-US" sz="1800" u="none" cap="none" strike="noStrike">
                <a:solidFill>
                  <a:schemeClr val="dk1"/>
                </a:solidFill>
                <a:latin typeface="Calibri"/>
                <a:ea typeface="Calibri"/>
                <a:cs typeface="Calibri"/>
                <a:sym typeface="Calibri"/>
              </a:rPr>
              <a:t>(or </a:t>
            </a:r>
            <a:r>
              <a:rPr b="1" i="0" lang="en-US" sz="1800" u="none" cap="none" strike="noStrike">
                <a:solidFill>
                  <a:schemeClr val="dk1"/>
                </a:solidFill>
                <a:latin typeface="Calibri"/>
                <a:ea typeface="Calibri"/>
                <a:cs typeface="Calibri"/>
                <a:sym typeface="Calibri"/>
              </a:rPr>
              <a:t>Gaussian</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distribution </a:t>
            </a:r>
            <a:r>
              <a:rPr b="0" i="0" lang="en-US" sz="1800" u="none" cap="none" strike="noStrike">
                <a:solidFill>
                  <a:schemeClr val="dk1"/>
                </a:solidFill>
                <a:latin typeface="Calibri"/>
                <a:ea typeface="Calibri"/>
                <a:cs typeface="Calibri"/>
                <a:sym typeface="Calibri"/>
              </a:rPr>
              <a:t>is a common continuous  probability distribution. Normal distributions are important in statistics and are often  used in the Finance and social sciences to represent real-valued random  variables whose distributions are not known.</a:t>
            </a:r>
            <a:endParaRPr b="0" i="0" sz="1800" u="none" cap="none" strike="noStrike">
              <a:solidFill>
                <a:schemeClr val="dk1"/>
              </a:solidFill>
              <a:latin typeface="Calibri"/>
              <a:ea typeface="Calibri"/>
              <a:cs typeface="Calibri"/>
              <a:sym typeface="Calibri"/>
            </a:endParaRPr>
          </a:p>
        </p:txBody>
      </p:sp>
      <p:sp>
        <p:nvSpPr>
          <p:cNvPr id="547" name="Google Shape;547;p4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p4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4"/>
          <p:cNvSpPr txBox="1"/>
          <p:nvPr>
            <p:ph type="title"/>
          </p:nvPr>
        </p:nvSpPr>
        <p:spPr>
          <a:xfrm>
            <a:off x="416763" y="373760"/>
            <a:ext cx="21158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Sampling</a:t>
            </a:r>
            <a:endParaRPr/>
          </a:p>
        </p:txBody>
      </p:sp>
      <p:sp>
        <p:nvSpPr>
          <p:cNvPr id="109" name="Google Shape;109;p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4"/>
          <p:cNvSpPr txBox="1"/>
          <p:nvPr/>
        </p:nvSpPr>
        <p:spPr>
          <a:xfrm>
            <a:off x="402437" y="1153795"/>
            <a:ext cx="8197215" cy="2110740"/>
          </a:xfrm>
          <a:prstGeom prst="rect">
            <a:avLst/>
          </a:prstGeom>
          <a:noFill/>
          <a:ln>
            <a:noFill/>
          </a:ln>
        </p:spPr>
        <p:txBody>
          <a:bodyPr anchorCtr="0" anchor="t" bIns="0" lIns="0" spcFirstLastPara="1" rIns="0" wrap="square" tIns="12700">
            <a:spAutoFit/>
          </a:bodyPr>
          <a:lstStyle/>
          <a:p>
            <a:pPr indent="-12700" lvl="0" marL="12700"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Sampling is the process  of selecting observations	(a sample) to provide an  adequate description and inferences of the population.</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30"/>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Sample</a:t>
            </a:r>
            <a:endParaRPr b="0" i="0" sz="1400" u="none" cap="none" strike="noStrike">
              <a:solidFill>
                <a:srgbClr val="000000"/>
              </a:solidFill>
              <a:latin typeface="Arial"/>
              <a:ea typeface="Arial"/>
              <a:cs typeface="Arial"/>
              <a:sym typeface="Arial"/>
            </a:endParaRPr>
          </a:p>
          <a:p>
            <a:pPr indent="-343535" lvl="1" marL="605155" marR="0" rtl="0" algn="l">
              <a:lnSpc>
                <a:spcPct val="100000"/>
              </a:lnSpc>
              <a:spcBef>
                <a:spcPts val="100"/>
              </a:spcBef>
              <a:spcAft>
                <a:spcPts val="0"/>
              </a:spcAft>
              <a:buClr>
                <a:srgbClr val="AF3D9A"/>
              </a:buClr>
              <a:buSzPts val="1300"/>
              <a:buFont typeface="Noto Sans Symbols"/>
              <a:buChar char="❖"/>
            </a:pPr>
            <a:r>
              <a:rPr b="0" i="0" lang="en-US" sz="1800" u="none" cap="none" strike="noStrike">
                <a:solidFill>
                  <a:schemeClr val="dk1"/>
                </a:solidFill>
                <a:latin typeface="Trebuchet MS"/>
                <a:ea typeface="Trebuchet MS"/>
                <a:cs typeface="Trebuchet MS"/>
                <a:sym typeface="Trebuchet MS"/>
              </a:rPr>
              <a:t>It is a unit that is selected from population</a:t>
            </a:r>
            <a:endParaRPr b="0" i="0" sz="1800" u="none" cap="none" strike="noStrike">
              <a:solidFill>
                <a:schemeClr val="dk1"/>
              </a:solidFill>
              <a:latin typeface="Trebuchet MS"/>
              <a:ea typeface="Trebuchet MS"/>
              <a:cs typeface="Trebuchet MS"/>
              <a:sym typeface="Trebuchet MS"/>
            </a:endParaRPr>
          </a:p>
          <a:p>
            <a:pPr indent="-343535" lvl="1" marL="605155" marR="0" rtl="0" algn="l">
              <a:lnSpc>
                <a:spcPct val="100000"/>
              </a:lnSpc>
              <a:spcBef>
                <a:spcPts val="600"/>
              </a:spcBef>
              <a:spcAft>
                <a:spcPts val="0"/>
              </a:spcAft>
              <a:buClr>
                <a:srgbClr val="AF3D9A"/>
              </a:buClr>
              <a:buSzPts val="1300"/>
              <a:buFont typeface="Noto Sans Symbols"/>
              <a:buChar char="❖"/>
            </a:pPr>
            <a:r>
              <a:rPr b="0" i="0" lang="en-US" sz="1800" u="none" cap="none" strike="noStrike">
                <a:solidFill>
                  <a:schemeClr val="dk1"/>
                </a:solidFill>
                <a:latin typeface="Trebuchet MS"/>
                <a:ea typeface="Trebuchet MS"/>
                <a:cs typeface="Trebuchet MS"/>
                <a:sym typeface="Trebuchet MS"/>
              </a:rPr>
              <a:t>Represents the whole population</a:t>
            </a:r>
            <a:endParaRPr b="0" i="0" sz="1800" u="none" cap="none" strike="noStrike">
              <a:solidFill>
                <a:schemeClr val="dk1"/>
              </a:solidFill>
              <a:latin typeface="Trebuchet MS"/>
              <a:ea typeface="Trebuchet MS"/>
              <a:cs typeface="Trebuchet MS"/>
              <a:sym typeface="Trebuchet MS"/>
            </a:endParaRPr>
          </a:p>
          <a:p>
            <a:pPr indent="-343535" lvl="1" marL="605155" marR="0" rtl="0" algn="l">
              <a:lnSpc>
                <a:spcPct val="100000"/>
              </a:lnSpc>
              <a:spcBef>
                <a:spcPts val="600"/>
              </a:spcBef>
              <a:spcAft>
                <a:spcPts val="0"/>
              </a:spcAft>
              <a:buClr>
                <a:srgbClr val="AF3D9A"/>
              </a:buClr>
              <a:buSzPts val="1300"/>
              <a:buFont typeface="Noto Sans Symbols"/>
              <a:buChar char="❖"/>
            </a:pPr>
            <a:r>
              <a:rPr b="0" i="0" lang="en-US" sz="1800" u="none" cap="none" strike="noStrike">
                <a:solidFill>
                  <a:schemeClr val="dk1"/>
                </a:solidFill>
                <a:latin typeface="Trebuchet MS"/>
                <a:ea typeface="Trebuchet MS"/>
                <a:cs typeface="Trebuchet MS"/>
                <a:sym typeface="Trebuchet MS"/>
              </a:rPr>
              <a:t>Purpose to draw the inference</a:t>
            </a:r>
            <a:endParaRPr b="0" i="0" sz="1800" u="none" cap="none" strike="noStrike">
              <a:solidFill>
                <a:schemeClr val="dk1"/>
              </a:solidFill>
              <a:latin typeface="Trebuchet MS"/>
              <a:ea typeface="Trebuchet MS"/>
              <a:cs typeface="Trebuchet MS"/>
              <a:sym typeface="Trebuchet MS"/>
            </a:endParaRPr>
          </a:p>
        </p:txBody>
      </p:sp>
      <p:sp>
        <p:nvSpPr>
          <p:cNvPr id="112" name="Google Shape;112;p4"/>
          <p:cNvSpPr/>
          <p:nvPr/>
        </p:nvSpPr>
        <p:spPr>
          <a:xfrm>
            <a:off x="2484120" y="3500628"/>
            <a:ext cx="4823459" cy="26639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1"/>
          <p:cNvSpPr txBox="1"/>
          <p:nvPr>
            <p:ph type="title"/>
          </p:nvPr>
        </p:nvSpPr>
        <p:spPr>
          <a:xfrm>
            <a:off x="416763" y="484377"/>
            <a:ext cx="664019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200"/>
              <a:t>Normal Distribution - Properties</a:t>
            </a:r>
            <a:endParaRPr sz="3200"/>
          </a:p>
        </p:txBody>
      </p:sp>
      <p:sp>
        <p:nvSpPr>
          <p:cNvPr id="554" name="Google Shape;554;p4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p4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6" name="Google Shape;556;p41"/>
          <p:cNvSpPr/>
          <p:nvPr/>
        </p:nvSpPr>
        <p:spPr>
          <a:xfrm>
            <a:off x="5148071" y="2185525"/>
            <a:ext cx="3444919" cy="19212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41"/>
          <p:cNvSpPr/>
          <p:nvPr/>
        </p:nvSpPr>
        <p:spPr>
          <a:xfrm>
            <a:off x="332364" y="4293108"/>
            <a:ext cx="4906613" cy="199943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41"/>
          <p:cNvSpPr/>
          <p:nvPr/>
        </p:nvSpPr>
        <p:spPr>
          <a:xfrm>
            <a:off x="5600477" y="4851769"/>
            <a:ext cx="2649747" cy="160121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p41"/>
          <p:cNvSpPr txBox="1"/>
          <p:nvPr/>
        </p:nvSpPr>
        <p:spPr>
          <a:xfrm>
            <a:off x="474370" y="1149223"/>
            <a:ext cx="8124190" cy="3034030"/>
          </a:xfrm>
          <a:prstGeom prst="rect">
            <a:avLst/>
          </a:prstGeom>
          <a:noFill/>
          <a:ln>
            <a:noFill/>
          </a:ln>
        </p:spPr>
        <p:txBody>
          <a:bodyPr anchorCtr="0" anchor="t" bIns="0" lIns="0" spcFirstLastPara="1" rIns="0" wrap="square" tIns="53325">
            <a:spAutoFit/>
          </a:bodyPr>
          <a:lstStyle/>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normal curve is bell-shaped and symmetric about the mean.</a:t>
            </a:r>
            <a:endParaRPr b="0" i="0" sz="1800" u="none" cap="none" strike="noStrike">
              <a:solidFill>
                <a:schemeClr val="dk1"/>
              </a:solidFill>
              <a:latin typeface="Calibri"/>
              <a:ea typeface="Calibri"/>
              <a:cs typeface="Calibri"/>
              <a:sym typeface="Calibri"/>
            </a:endParaRPr>
          </a:p>
          <a:p>
            <a:pPr indent="-12700" lvl="0" marL="12700" marR="5080" rtl="0" algn="l">
              <a:lnSpc>
                <a:spcPct val="100000"/>
              </a:lnSpc>
              <a:spcBef>
                <a:spcPts val="325"/>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normal curve approaches, but never touches the </a:t>
            </a:r>
            <a:r>
              <a:rPr b="0" i="1" lang="en-US" sz="1800" u="none" cap="none" strike="noStrike">
                <a:solidFill>
                  <a:schemeClr val="dk1"/>
                </a:solidFill>
                <a:latin typeface="Calibri"/>
                <a:ea typeface="Calibri"/>
                <a:cs typeface="Calibri"/>
                <a:sym typeface="Calibri"/>
              </a:rPr>
              <a:t>x-axis as it extends farther and  farther away from the </a:t>
            </a:r>
            <a:r>
              <a:rPr b="0" i="0" lang="en-US" sz="1800" u="none" cap="none" strike="noStrike">
                <a:solidFill>
                  <a:schemeClr val="dk1"/>
                </a:solidFill>
                <a:latin typeface="Calibri"/>
                <a:ea typeface="Calibri"/>
                <a:cs typeface="Calibri"/>
                <a:sym typeface="Calibri"/>
              </a:rPr>
              <a:t>mean.</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7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total area under the curve is equal to 1.</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68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Between μ – σ and μ + σ (in the center of</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curve), the graph curves downward. The</a:t>
            </a:r>
            <a:endParaRPr b="0" i="0" sz="1800" u="none" cap="none" strike="noStrike">
              <a:solidFill>
                <a:schemeClr val="dk1"/>
              </a:solidFill>
              <a:latin typeface="Calibri"/>
              <a:ea typeface="Calibri"/>
              <a:cs typeface="Calibri"/>
              <a:sym typeface="Calibri"/>
            </a:endParaRPr>
          </a:p>
          <a:p>
            <a:pPr indent="0" lvl="0" marL="12700" marR="3767454"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graph curves upward to the left of μ – σ and to  the right of μ + σ. The points at which the  curve changes from curving upward to curving  downward are called the </a:t>
            </a:r>
            <a:r>
              <a:rPr b="1" i="0" lang="en-US" sz="1800" u="none" cap="none" strike="noStrike">
                <a:solidFill>
                  <a:schemeClr val="dk1"/>
                </a:solidFill>
                <a:latin typeface="Calibri"/>
                <a:ea typeface="Calibri"/>
                <a:cs typeface="Calibri"/>
                <a:sym typeface="Calibri"/>
              </a:rPr>
              <a:t>inflection points</a:t>
            </a:r>
            <a:endParaRPr b="0" i="0" sz="1800" u="none" cap="none" strike="noStrike">
              <a:solidFill>
                <a:schemeClr val="dk1"/>
              </a:solidFill>
              <a:latin typeface="Calibri"/>
              <a:ea typeface="Calibri"/>
              <a:cs typeface="Calibri"/>
              <a:sym typeface="Calibri"/>
            </a:endParaRPr>
          </a:p>
        </p:txBody>
      </p:sp>
      <p:sp>
        <p:nvSpPr>
          <p:cNvPr id="560" name="Google Shape;560;p4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p4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42"/>
          <p:cNvSpPr txBox="1"/>
          <p:nvPr>
            <p:ph type="title"/>
          </p:nvPr>
        </p:nvSpPr>
        <p:spPr>
          <a:xfrm>
            <a:off x="416763" y="484377"/>
            <a:ext cx="663257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200"/>
              <a:t>Normal Distribution - Properties</a:t>
            </a:r>
            <a:endParaRPr sz="3200"/>
          </a:p>
        </p:txBody>
      </p:sp>
      <p:sp>
        <p:nvSpPr>
          <p:cNvPr id="567" name="Google Shape;567;p4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8" name="Google Shape;568;p4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9" name="Google Shape;569;p42"/>
          <p:cNvSpPr/>
          <p:nvPr/>
        </p:nvSpPr>
        <p:spPr>
          <a:xfrm>
            <a:off x="396240" y="1772411"/>
            <a:ext cx="8319516" cy="36728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0" name="Google Shape;570;p42"/>
          <p:cNvSpPr txBox="1"/>
          <p:nvPr/>
        </p:nvSpPr>
        <p:spPr>
          <a:xfrm>
            <a:off x="330200" y="5477052"/>
            <a:ext cx="8350250" cy="848994"/>
          </a:xfrm>
          <a:prstGeom prst="rect">
            <a:avLst/>
          </a:prstGeom>
          <a:noFill/>
          <a:ln>
            <a:noFill/>
          </a:ln>
        </p:spPr>
        <p:txBody>
          <a:bodyPr anchorCtr="0" anchor="t" bIns="0" lIns="0" spcFirstLastPara="1" rIns="0" wrap="square" tIns="12700">
            <a:spAutoFit/>
          </a:bodyPr>
          <a:lstStyle/>
          <a:p>
            <a:pPr indent="-182245" lvl="0" marL="194945" marR="0" rtl="0" algn="l">
              <a:lnSpc>
                <a:spcPct val="100000"/>
              </a:lnSpc>
              <a:spcBef>
                <a:spcPts val="0"/>
              </a:spcBef>
              <a:spcAft>
                <a:spcPts val="0"/>
              </a:spcAft>
              <a:buClr>
                <a:schemeClr val="dk1"/>
              </a:buClr>
              <a:buSzPts val="1700"/>
              <a:buFont typeface="Noto Sans Symbols"/>
              <a:buChar char="⮚"/>
            </a:pPr>
            <a:r>
              <a:rPr b="0" i="0" lang="en-US" sz="1800" u="none" cap="none" strike="noStrike">
                <a:solidFill>
                  <a:schemeClr val="dk1"/>
                </a:solidFill>
                <a:latin typeface="Calibri"/>
                <a:ea typeface="Calibri"/>
                <a:cs typeface="Calibri"/>
                <a:sym typeface="Calibri"/>
              </a:rPr>
              <a:t>About 68% of the area under the curve falls within 1 standard deviation of the mean.</a:t>
            </a:r>
            <a:endParaRPr b="0" i="0" sz="1800" u="none" cap="none" strike="noStrike">
              <a:solidFill>
                <a:schemeClr val="dk1"/>
              </a:solidFill>
              <a:latin typeface="Calibri"/>
              <a:ea typeface="Calibri"/>
              <a:cs typeface="Calibri"/>
              <a:sym typeface="Calibri"/>
            </a:endParaRPr>
          </a:p>
          <a:p>
            <a:pPr indent="-182245" lvl="0" marL="194945" marR="0" rtl="0" algn="l">
              <a:lnSpc>
                <a:spcPct val="100000"/>
              </a:lnSpc>
              <a:spcBef>
                <a:spcPts val="0"/>
              </a:spcBef>
              <a:spcAft>
                <a:spcPts val="0"/>
              </a:spcAft>
              <a:buClr>
                <a:schemeClr val="dk1"/>
              </a:buClr>
              <a:buSzPts val="1700"/>
              <a:buFont typeface="Noto Sans Symbols"/>
              <a:buChar char="⮚"/>
            </a:pPr>
            <a:r>
              <a:rPr b="0" i="0" lang="en-US" sz="1800" u="none" cap="none" strike="noStrike">
                <a:solidFill>
                  <a:schemeClr val="dk1"/>
                </a:solidFill>
                <a:latin typeface="Calibri"/>
                <a:ea typeface="Calibri"/>
                <a:cs typeface="Calibri"/>
                <a:sym typeface="Calibri"/>
              </a:rPr>
              <a:t>About 95% of the area under the curve falls within 2 standard deviations of the mean.</a:t>
            </a:r>
            <a:endParaRPr b="0" i="0" sz="1800" u="none" cap="none" strike="noStrike">
              <a:solidFill>
                <a:schemeClr val="dk1"/>
              </a:solidFill>
              <a:latin typeface="Calibri"/>
              <a:ea typeface="Calibri"/>
              <a:cs typeface="Calibri"/>
              <a:sym typeface="Calibri"/>
            </a:endParaRPr>
          </a:p>
          <a:p>
            <a:pPr indent="-182880" lvl="0" marL="194945" marR="0" rtl="0" algn="l">
              <a:lnSpc>
                <a:spcPct val="100000"/>
              </a:lnSpc>
              <a:spcBef>
                <a:spcPts val="0"/>
              </a:spcBef>
              <a:spcAft>
                <a:spcPts val="0"/>
              </a:spcAft>
              <a:buClr>
                <a:schemeClr val="dk1"/>
              </a:buClr>
              <a:buSzPts val="1700"/>
              <a:buFont typeface="Noto Sans Symbols"/>
              <a:buChar char="⮚"/>
            </a:pPr>
            <a:r>
              <a:rPr b="0" i="0" lang="en-US" sz="1800" u="none" cap="none" strike="noStrike">
                <a:solidFill>
                  <a:schemeClr val="dk1"/>
                </a:solidFill>
                <a:latin typeface="Calibri"/>
                <a:ea typeface="Calibri"/>
                <a:cs typeface="Calibri"/>
                <a:sym typeface="Calibri"/>
              </a:rPr>
              <a:t>About 99.7% of the area under the curve falls within 3 standard deviations of the mean.</a:t>
            </a:r>
            <a:endParaRPr b="0" i="0" sz="1800" u="none" cap="none" strike="noStrike">
              <a:solidFill>
                <a:schemeClr val="dk1"/>
              </a:solidFill>
              <a:latin typeface="Calibri"/>
              <a:ea typeface="Calibri"/>
              <a:cs typeface="Calibri"/>
              <a:sym typeface="Calibri"/>
            </a:endParaRPr>
          </a:p>
        </p:txBody>
      </p:sp>
      <p:sp>
        <p:nvSpPr>
          <p:cNvPr id="571" name="Google Shape;571;p42"/>
          <p:cNvSpPr/>
          <p:nvPr/>
        </p:nvSpPr>
        <p:spPr>
          <a:xfrm>
            <a:off x="3584440" y="1164251"/>
            <a:ext cx="1735851" cy="4710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p42"/>
          <p:cNvSpPr/>
          <p:nvPr/>
        </p:nvSpPr>
        <p:spPr>
          <a:xfrm>
            <a:off x="3547871" y="1149083"/>
            <a:ext cx="1795272" cy="5608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3" name="Google Shape;573;p42"/>
          <p:cNvSpPr/>
          <p:nvPr/>
        </p:nvSpPr>
        <p:spPr>
          <a:xfrm>
            <a:off x="3637026" y="1197102"/>
            <a:ext cx="1635760" cy="370840"/>
          </a:xfrm>
          <a:custGeom>
            <a:rect b="b" l="l" r="r" t="t"/>
            <a:pathLst>
              <a:path extrusionOk="0" h="370840" w="1635760">
                <a:moveTo>
                  <a:pt x="0" y="370332"/>
                </a:moveTo>
                <a:lnTo>
                  <a:pt x="1635252" y="370332"/>
                </a:lnTo>
                <a:lnTo>
                  <a:pt x="1635252" y="0"/>
                </a:lnTo>
                <a:lnTo>
                  <a:pt x="0" y="0"/>
                </a:lnTo>
                <a:lnTo>
                  <a:pt x="0" y="370332"/>
                </a:lnTo>
                <a:close/>
              </a:path>
            </a:pathLst>
          </a:custGeom>
          <a:solidFill>
            <a:srgbClr val="C050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4" name="Google Shape;574;p42"/>
          <p:cNvSpPr/>
          <p:nvPr/>
        </p:nvSpPr>
        <p:spPr>
          <a:xfrm>
            <a:off x="3637026" y="1197102"/>
            <a:ext cx="1635760" cy="370840"/>
          </a:xfrm>
          <a:custGeom>
            <a:rect b="b" l="l" r="r" t="t"/>
            <a:pathLst>
              <a:path extrusionOk="0" h="370840" w="1635760">
                <a:moveTo>
                  <a:pt x="0" y="370332"/>
                </a:moveTo>
                <a:lnTo>
                  <a:pt x="1635252" y="370332"/>
                </a:lnTo>
                <a:lnTo>
                  <a:pt x="1635252" y="0"/>
                </a:lnTo>
                <a:lnTo>
                  <a:pt x="0" y="0"/>
                </a:lnTo>
                <a:lnTo>
                  <a:pt x="0" y="370332"/>
                </a:lnTo>
                <a:close/>
              </a:path>
            </a:pathLst>
          </a:custGeom>
          <a:noFill/>
          <a:ln cap="flat" cmpd="sng" w="380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5" name="Google Shape;575;p42"/>
          <p:cNvSpPr txBox="1"/>
          <p:nvPr/>
        </p:nvSpPr>
        <p:spPr>
          <a:xfrm>
            <a:off x="3637026" y="1214450"/>
            <a:ext cx="1635760" cy="300355"/>
          </a:xfrm>
          <a:prstGeom prst="rect">
            <a:avLst/>
          </a:prstGeom>
          <a:noFill/>
          <a:ln>
            <a:noFill/>
          </a:ln>
        </p:spPr>
        <p:txBody>
          <a:bodyPr anchorCtr="0" anchor="t" bIns="0" lIns="0" spcFirstLastPara="1" rIns="0" wrap="square" tIns="12700">
            <a:spAutoFit/>
          </a:bodyPr>
          <a:lstStyle/>
          <a:p>
            <a:pPr indent="0" lvl="0" marL="90805"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68-95-99.7 rule</a:t>
            </a:r>
            <a:endParaRPr b="0" i="0" sz="1800" u="none" cap="none" strike="noStrike">
              <a:solidFill>
                <a:schemeClr val="dk1"/>
              </a:solidFill>
              <a:latin typeface="Calibri"/>
              <a:ea typeface="Calibri"/>
              <a:cs typeface="Calibri"/>
              <a:sym typeface="Calibri"/>
            </a:endParaRPr>
          </a:p>
        </p:txBody>
      </p:sp>
      <p:sp>
        <p:nvSpPr>
          <p:cNvPr id="576" name="Google Shape;576;p4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7" name="Google Shape;577;p4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43"/>
          <p:cNvSpPr txBox="1"/>
          <p:nvPr>
            <p:ph type="title"/>
          </p:nvPr>
        </p:nvSpPr>
        <p:spPr>
          <a:xfrm>
            <a:off x="416763" y="373760"/>
            <a:ext cx="40036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t>Standard Normal</a:t>
            </a:r>
            <a:endParaRPr sz="3600"/>
          </a:p>
        </p:txBody>
      </p:sp>
      <p:sp>
        <p:nvSpPr>
          <p:cNvPr id="583" name="Google Shape;583;p4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4" name="Google Shape;584;p4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5" name="Google Shape;585;p43"/>
          <p:cNvSpPr txBox="1"/>
          <p:nvPr/>
        </p:nvSpPr>
        <p:spPr>
          <a:xfrm>
            <a:off x="474370" y="1214450"/>
            <a:ext cx="7901305" cy="1974214"/>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rgbClr val="000000"/>
              </a:buClr>
              <a:buSzPts val="1800"/>
              <a:buFont typeface="Arial"/>
              <a:buNone/>
            </a:pPr>
            <a:r>
              <a:rPr b="0" i="0" lang="en-US" sz="1800" u="none" cap="none" strike="noStrike">
                <a:solidFill>
                  <a:srgbClr val="E36C09"/>
                </a:solidFill>
                <a:latin typeface="Calibri"/>
                <a:ea typeface="Calibri"/>
                <a:cs typeface="Calibri"/>
                <a:sym typeface="Calibri"/>
              </a:rPr>
              <a:t>Standard Normal Distribution: </a:t>
            </a:r>
            <a:r>
              <a:rPr b="0" i="0" lang="en-US" sz="1800" u="none" cap="none" strike="noStrike">
                <a:solidFill>
                  <a:schemeClr val="dk1"/>
                </a:solidFill>
                <a:latin typeface="Calibri"/>
                <a:ea typeface="Calibri"/>
                <a:cs typeface="Calibri"/>
                <a:sym typeface="Calibri"/>
              </a:rPr>
              <a:t>A normal distribution with a mean of 0 and a standard</a:t>
            </a:r>
            <a:endParaRPr b="0" i="0" sz="1800" u="none" cap="none" strike="noStrike">
              <a:solidFill>
                <a:schemeClr val="dk1"/>
              </a:solidFill>
              <a:latin typeface="Calibri"/>
              <a:ea typeface="Calibri"/>
              <a:cs typeface="Calibri"/>
              <a:sym typeface="Calibri"/>
            </a:endParaRPr>
          </a:p>
          <a:p>
            <a:pPr indent="0" lvl="0" marL="12700" marR="0" rtl="0" algn="just">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deviation of 1.</a:t>
            </a:r>
            <a:endParaRPr b="0" i="0" sz="1800" u="none" cap="none" strike="noStrike">
              <a:solidFill>
                <a:schemeClr val="dk1"/>
              </a:solidFill>
              <a:latin typeface="Calibri"/>
              <a:ea typeface="Calibri"/>
              <a:cs typeface="Calibri"/>
              <a:sym typeface="Calibri"/>
            </a:endParaRPr>
          </a:p>
          <a:p>
            <a:pPr indent="0" lvl="0" marL="12700" marR="4390390" rtl="0" algn="just">
              <a:lnSpc>
                <a:spcPct val="100000"/>
              </a:lnSpc>
              <a:spcBef>
                <a:spcPts val="21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each data value of a normally  distributed random variable x is  transformed into a z-score, the result  will be the standard normal  distribution.</a:t>
            </a:r>
            <a:endParaRPr b="0" i="0" sz="1800" u="none" cap="none" strike="noStrike">
              <a:solidFill>
                <a:schemeClr val="dk1"/>
              </a:solidFill>
              <a:latin typeface="Calibri"/>
              <a:ea typeface="Calibri"/>
              <a:cs typeface="Calibri"/>
              <a:sym typeface="Calibri"/>
            </a:endParaRPr>
          </a:p>
        </p:txBody>
      </p:sp>
      <p:sp>
        <p:nvSpPr>
          <p:cNvPr id="586" name="Google Shape;586;p43"/>
          <p:cNvSpPr/>
          <p:nvPr/>
        </p:nvSpPr>
        <p:spPr>
          <a:xfrm>
            <a:off x="4432636" y="1667610"/>
            <a:ext cx="3814854" cy="16182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p43"/>
          <p:cNvSpPr/>
          <p:nvPr/>
        </p:nvSpPr>
        <p:spPr>
          <a:xfrm>
            <a:off x="4672277" y="3429000"/>
            <a:ext cx="3982366" cy="30236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8" name="Google Shape;588;p43"/>
          <p:cNvSpPr/>
          <p:nvPr/>
        </p:nvSpPr>
        <p:spPr>
          <a:xfrm>
            <a:off x="467868" y="3407664"/>
            <a:ext cx="3907828" cy="30235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9" name="Google Shape;589;p4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p4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44"/>
          <p:cNvSpPr txBox="1"/>
          <p:nvPr/>
        </p:nvSpPr>
        <p:spPr>
          <a:xfrm>
            <a:off x="416763" y="375285"/>
            <a:ext cx="6589395" cy="543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400"/>
              <a:buFont typeface="Arial"/>
              <a:buNone/>
            </a:pPr>
            <a:r>
              <a:rPr b="1" i="1" lang="en-US" sz="3400" u="none" cap="none" strike="noStrike">
                <a:solidFill>
                  <a:srgbClr val="0F243E"/>
                </a:solidFill>
                <a:latin typeface="Cambria"/>
                <a:ea typeface="Cambria"/>
                <a:cs typeface="Cambria"/>
                <a:sym typeface="Cambria"/>
              </a:rPr>
              <a:t>Normal Distribution - Example</a:t>
            </a:r>
            <a:endParaRPr b="0" i="0" sz="3400" u="none" cap="none" strike="noStrike">
              <a:solidFill>
                <a:schemeClr val="dk1"/>
              </a:solidFill>
              <a:latin typeface="Cambria"/>
              <a:ea typeface="Cambria"/>
              <a:cs typeface="Cambria"/>
              <a:sym typeface="Cambria"/>
            </a:endParaRPr>
          </a:p>
        </p:txBody>
      </p:sp>
      <p:sp>
        <p:nvSpPr>
          <p:cNvPr id="596" name="Google Shape;596;p4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p4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8" name="Google Shape;598;p44"/>
          <p:cNvSpPr txBox="1"/>
          <p:nvPr/>
        </p:nvSpPr>
        <p:spPr>
          <a:xfrm>
            <a:off x="402437" y="1142746"/>
            <a:ext cx="812419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a random variable x is normally distributed, you can find the probability that x will fall  in a given interval by calculating the area under the normal curve for that interval.</a:t>
            </a:r>
            <a:endParaRPr b="0" i="0" sz="1800" u="none" cap="none" strike="noStrike">
              <a:solidFill>
                <a:schemeClr val="dk1"/>
              </a:solidFill>
              <a:latin typeface="Calibri"/>
              <a:ea typeface="Calibri"/>
              <a:cs typeface="Calibri"/>
              <a:sym typeface="Calibri"/>
            </a:endParaRPr>
          </a:p>
        </p:txBody>
      </p:sp>
      <p:sp>
        <p:nvSpPr>
          <p:cNvPr id="599" name="Google Shape;599;p44"/>
          <p:cNvSpPr/>
          <p:nvPr/>
        </p:nvSpPr>
        <p:spPr>
          <a:xfrm>
            <a:off x="2112668" y="1908798"/>
            <a:ext cx="4186617" cy="18112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0" name="Google Shape;600;p44"/>
          <p:cNvSpPr/>
          <p:nvPr/>
        </p:nvSpPr>
        <p:spPr>
          <a:xfrm>
            <a:off x="762003" y="4125210"/>
            <a:ext cx="7319756" cy="2301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p4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2" name="Google Shape;602;p4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45"/>
          <p:cNvSpPr txBox="1"/>
          <p:nvPr>
            <p:ph type="title"/>
          </p:nvPr>
        </p:nvSpPr>
        <p:spPr>
          <a:xfrm>
            <a:off x="416762" y="375285"/>
            <a:ext cx="8193837" cy="535403"/>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3400"/>
              <a:t>Normal Distribution - Example</a:t>
            </a:r>
            <a:endParaRPr sz="3400"/>
          </a:p>
        </p:txBody>
      </p:sp>
      <p:sp>
        <p:nvSpPr>
          <p:cNvPr id="608" name="Google Shape;608;p4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p4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p45"/>
          <p:cNvSpPr txBox="1"/>
          <p:nvPr/>
        </p:nvSpPr>
        <p:spPr>
          <a:xfrm>
            <a:off x="402437" y="1142746"/>
            <a:ext cx="8051800" cy="139763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survey indicates that for each trip to the supermarket, a shopper spends an average  of 45 minutes with a standard deviation of 12 minutes in the store. The length of time  spent in the store is normally distributed and is represented by the variable x. A  shopper enters the store. Find the probability that the shopper will be in the store for  between 24 and 54 minutes.</a:t>
            </a:r>
            <a:endParaRPr b="0" i="0" sz="1800" u="none" cap="none" strike="noStrike">
              <a:solidFill>
                <a:schemeClr val="dk1"/>
              </a:solidFill>
              <a:latin typeface="Calibri"/>
              <a:ea typeface="Calibri"/>
              <a:cs typeface="Calibri"/>
              <a:sym typeface="Calibri"/>
            </a:endParaRPr>
          </a:p>
        </p:txBody>
      </p:sp>
      <p:sp>
        <p:nvSpPr>
          <p:cNvPr id="611" name="Google Shape;611;p45"/>
          <p:cNvSpPr/>
          <p:nvPr/>
        </p:nvSpPr>
        <p:spPr>
          <a:xfrm>
            <a:off x="566118" y="2825866"/>
            <a:ext cx="7880294" cy="29248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p4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3" name="Google Shape;613;p4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46"/>
          <p:cNvSpPr txBox="1"/>
          <p:nvPr>
            <p:ph type="title"/>
          </p:nvPr>
        </p:nvSpPr>
        <p:spPr>
          <a:xfrm>
            <a:off x="416763" y="375285"/>
            <a:ext cx="451548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3400"/>
              <a:t>Statistical Inference</a:t>
            </a:r>
            <a:endParaRPr/>
          </a:p>
        </p:txBody>
      </p:sp>
      <p:sp>
        <p:nvSpPr>
          <p:cNvPr id="619" name="Google Shape;619;p4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0" name="Google Shape;620;p4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1" name="Google Shape;621;p46"/>
          <p:cNvSpPr/>
          <p:nvPr/>
        </p:nvSpPr>
        <p:spPr>
          <a:xfrm>
            <a:off x="4355591" y="1557527"/>
            <a:ext cx="4104132" cy="15041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2" name="Google Shape;622;p46"/>
          <p:cNvSpPr txBox="1"/>
          <p:nvPr/>
        </p:nvSpPr>
        <p:spPr>
          <a:xfrm>
            <a:off x="330200" y="1142746"/>
            <a:ext cx="8411845" cy="5060950"/>
          </a:xfrm>
          <a:prstGeom prst="rect">
            <a:avLst/>
          </a:prstGeom>
          <a:noFill/>
          <a:ln>
            <a:noFill/>
          </a:ln>
        </p:spPr>
        <p:txBody>
          <a:bodyPr anchorCtr="0" anchor="t" bIns="0" lIns="0" spcFirstLastPara="1" rIns="0" wrap="square" tIns="12700">
            <a:spAutoFit/>
          </a:bodyPr>
          <a:lstStyle/>
          <a:p>
            <a:pPr indent="-84455" lvl="0" marL="84455"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Inferential statistics are used to draw conclusions about a population by examining the  sample extracted from the population.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Noto Sans Symbols"/>
              <a:buNone/>
            </a:pPr>
            <a:r>
              <a:t/>
            </a:r>
            <a:endParaRPr b="0" i="0" sz="1850" u="none" cap="none" strike="noStrike">
              <a:solidFill>
                <a:schemeClr val="dk1"/>
              </a:solidFill>
              <a:latin typeface="Times New Roman"/>
              <a:ea typeface="Times New Roman"/>
              <a:cs typeface="Times New Roman"/>
              <a:sym typeface="Times New Roman"/>
            </a:endParaRPr>
          </a:p>
          <a:p>
            <a:pPr indent="-255270" lvl="0" marL="33909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Statistical Inference major areas:</a:t>
            </a:r>
            <a:endParaRPr b="0" i="0" sz="1800" u="none" cap="none" strike="noStrike">
              <a:solidFill>
                <a:schemeClr val="dk1"/>
              </a:solidFill>
              <a:latin typeface="Calibri"/>
              <a:ea typeface="Calibri"/>
              <a:cs typeface="Calibri"/>
              <a:sym typeface="Calibri"/>
            </a:endParaRPr>
          </a:p>
          <a:p>
            <a:pPr indent="-232410" lvl="1" marL="77343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Parameter Estimation</a:t>
            </a:r>
            <a:endParaRPr b="0" i="0" sz="1800" u="none" cap="none" strike="noStrike">
              <a:solidFill>
                <a:schemeClr val="dk1"/>
              </a:solidFill>
              <a:latin typeface="Calibri"/>
              <a:ea typeface="Calibri"/>
              <a:cs typeface="Calibri"/>
              <a:sym typeface="Calibri"/>
            </a:endParaRPr>
          </a:p>
          <a:p>
            <a:pPr indent="-232410" lvl="1" marL="77343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Hypothesis Testing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01F5F"/>
                </a:solidFill>
                <a:latin typeface="Calibri"/>
                <a:ea typeface="Calibri"/>
                <a:cs typeface="Calibri"/>
                <a:sym typeface="Calibri"/>
              </a:rPr>
              <a:t>Problems can be solved by Statistical Inference</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Average Salary of Data scientist in India.</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Average Height of students in bengaluru.</a:t>
            </a:r>
            <a:endParaRPr b="0" i="0" sz="1800" u="none" cap="none" strike="noStrike">
              <a:solidFill>
                <a:schemeClr val="dk1"/>
              </a:solidFill>
              <a:latin typeface="Calibri"/>
              <a:ea typeface="Calibri"/>
              <a:cs typeface="Calibri"/>
              <a:sym typeface="Calibri"/>
            </a:endParaRPr>
          </a:p>
          <a:p>
            <a:pPr indent="-12700" lvl="0" marL="12700" marR="30035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Consider the air crew escape system described in the introduction. Suppose that we  are interested in the burning rate of the solid propellant. Burning rate is a random</a:t>
            </a:r>
            <a:endParaRPr b="0" i="0" sz="1800" u="none" cap="none" strike="noStrike">
              <a:solidFill>
                <a:schemeClr val="dk1"/>
              </a:solidFill>
              <a:latin typeface="Calibri"/>
              <a:ea typeface="Calibri"/>
              <a:cs typeface="Calibri"/>
              <a:sym typeface="Calibri"/>
            </a:endParaRPr>
          </a:p>
          <a:p>
            <a:pPr indent="0" lvl="0" marL="12700" marR="27178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variable that can be described by a probability distribution. Suppose that our interest  focuses on the mean burning rate (a parameter of this distribution). Specifically, we are  interested in deciding whether or not the mean burning rate is 50 centimeters per  second. We may express this formally as</a:t>
            </a:r>
            <a:endParaRPr b="0" i="0" sz="1400" u="none" cap="none" strike="noStrike">
              <a:solidFill>
                <a:srgbClr val="000000"/>
              </a:solidFill>
              <a:latin typeface="Arial"/>
              <a:ea typeface="Arial"/>
              <a:cs typeface="Arial"/>
              <a:sym typeface="Arial"/>
            </a:endParaRPr>
          </a:p>
          <a:p>
            <a:pPr indent="0" lvl="0" marL="1841500" marR="3364865"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H0: μ = 50 centimeters per second  H1: μ ≠ 50 centimeter per seconds</a:t>
            </a:r>
            <a:endParaRPr b="0" i="0" sz="1800" u="none" cap="none" strike="noStrike">
              <a:solidFill>
                <a:schemeClr val="dk1"/>
              </a:solidFill>
              <a:latin typeface="Calibri"/>
              <a:ea typeface="Calibri"/>
              <a:cs typeface="Calibri"/>
              <a:sym typeface="Calibri"/>
            </a:endParaRPr>
          </a:p>
        </p:txBody>
      </p:sp>
      <p:sp>
        <p:nvSpPr>
          <p:cNvPr id="623" name="Google Shape;623;p46"/>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p4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47"/>
          <p:cNvSpPr txBox="1"/>
          <p:nvPr>
            <p:ph type="title"/>
          </p:nvPr>
        </p:nvSpPr>
        <p:spPr>
          <a:xfrm>
            <a:off x="416763" y="375285"/>
            <a:ext cx="310070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3400"/>
              <a:t>Terminologies</a:t>
            </a:r>
            <a:endParaRPr/>
          </a:p>
        </p:txBody>
      </p:sp>
      <p:sp>
        <p:nvSpPr>
          <p:cNvPr id="630" name="Google Shape;630;p4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1" name="Google Shape;631;p4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p47"/>
          <p:cNvSpPr/>
          <p:nvPr/>
        </p:nvSpPr>
        <p:spPr>
          <a:xfrm>
            <a:off x="395541" y="2348864"/>
            <a:ext cx="4140835" cy="365760"/>
          </a:xfrm>
          <a:custGeom>
            <a:rect b="b" l="l" r="r" t="t"/>
            <a:pathLst>
              <a:path extrusionOk="0" h="365760" w="4140835">
                <a:moveTo>
                  <a:pt x="0" y="365760"/>
                </a:moveTo>
                <a:lnTo>
                  <a:pt x="4140454" y="365760"/>
                </a:lnTo>
                <a:lnTo>
                  <a:pt x="4140454" y="0"/>
                </a:lnTo>
                <a:lnTo>
                  <a:pt x="0" y="0"/>
                </a:lnTo>
                <a:lnTo>
                  <a:pt x="0" y="36576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3" name="Google Shape;633;p47"/>
          <p:cNvSpPr/>
          <p:nvPr/>
        </p:nvSpPr>
        <p:spPr>
          <a:xfrm>
            <a:off x="4536059" y="2348864"/>
            <a:ext cx="4140835" cy="365760"/>
          </a:xfrm>
          <a:custGeom>
            <a:rect b="b" l="l" r="r" t="t"/>
            <a:pathLst>
              <a:path extrusionOk="0" h="365760" w="4140834">
                <a:moveTo>
                  <a:pt x="0" y="365760"/>
                </a:moveTo>
                <a:lnTo>
                  <a:pt x="4140454" y="365760"/>
                </a:lnTo>
                <a:lnTo>
                  <a:pt x="4140454" y="0"/>
                </a:lnTo>
                <a:lnTo>
                  <a:pt x="0" y="0"/>
                </a:lnTo>
                <a:lnTo>
                  <a:pt x="0" y="36576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4" name="Google Shape;634;p47"/>
          <p:cNvSpPr/>
          <p:nvPr/>
        </p:nvSpPr>
        <p:spPr>
          <a:xfrm>
            <a:off x="395541" y="2714625"/>
            <a:ext cx="4140835" cy="731520"/>
          </a:xfrm>
          <a:custGeom>
            <a:rect b="b" l="l" r="r" t="t"/>
            <a:pathLst>
              <a:path extrusionOk="0" h="731520" w="4140835">
                <a:moveTo>
                  <a:pt x="0" y="731520"/>
                </a:moveTo>
                <a:lnTo>
                  <a:pt x="4140454" y="731520"/>
                </a:lnTo>
                <a:lnTo>
                  <a:pt x="4140454" y="0"/>
                </a:lnTo>
                <a:lnTo>
                  <a:pt x="0" y="0"/>
                </a:lnTo>
                <a:lnTo>
                  <a:pt x="0" y="731520"/>
                </a:lnTo>
                <a:close/>
              </a:path>
            </a:pathLst>
          </a:custGeom>
          <a:solidFill>
            <a:srgbClr val="E7E7E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5" name="Google Shape;635;p47"/>
          <p:cNvSpPr/>
          <p:nvPr/>
        </p:nvSpPr>
        <p:spPr>
          <a:xfrm>
            <a:off x="4536059" y="2714625"/>
            <a:ext cx="4140835" cy="731520"/>
          </a:xfrm>
          <a:custGeom>
            <a:rect b="b" l="l" r="r" t="t"/>
            <a:pathLst>
              <a:path extrusionOk="0" h="731520" w="4140834">
                <a:moveTo>
                  <a:pt x="0" y="731520"/>
                </a:moveTo>
                <a:lnTo>
                  <a:pt x="4140454" y="731520"/>
                </a:lnTo>
                <a:lnTo>
                  <a:pt x="4140454" y="0"/>
                </a:lnTo>
                <a:lnTo>
                  <a:pt x="0" y="0"/>
                </a:lnTo>
                <a:lnTo>
                  <a:pt x="0" y="731520"/>
                </a:lnTo>
                <a:close/>
              </a:path>
            </a:pathLst>
          </a:custGeom>
          <a:solidFill>
            <a:srgbClr val="E7E7E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6" name="Google Shape;636;p47"/>
          <p:cNvSpPr/>
          <p:nvPr/>
        </p:nvSpPr>
        <p:spPr>
          <a:xfrm>
            <a:off x="395541" y="2714625"/>
            <a:ext cx="8281034" cy="0"/>
          </a:xfrm>
          <a:custGeom>
            <a:rect b="b" l="l" r="r" t="t"/>
            <a:pathLst>
              <a:path extrusionOk="0" h="120000" w="8281034">
                <a:moveTo>
                  <a:pt x="0" y="0"/>
                </a:moveTo>
                <a:lnTo>
                  <a:pt x="8280971"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7" name="Google Shape;637;p47"/>
          <p:cNvSpPr/>
          <p:nvPr/>
        </p:nvSpPr>
        <p:spPr>
          <a:xfrm>
            <a:off x="395541" y="2348864"/>
            <a:ext cx="8281034" cy="0"/>
          </a:xfrm>
          <a:custGeom>
            <a:rect b="b" l="l" r="r" t="t"/>
            <a:pathLst>
              <a:path extrusionOk="0" h="120000" w="8281034">
                <a:moveTo>
                  <a:pt x="0" y="0"/>
                </a:moveTo>
                <a:lnTo>
                  <a:pt x="8280971"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638" name="Google Shape;638;p47"/>
          <p:cNvGraphicFramePr/>
          <p:nvPr/>
        </p:nvGraphicFramePr>
        <p:xfrm>
          <a:off x="395541" y="4391088"/>
          <a:ext cx="3000000" cy="3000000"/>
        </p:xfrm>
        <a:graphic>
          <a:graphicData uri="http://schemas.openxmlformats.org/drawingml/2006/table">
            <a:tbl>
              <a:tblPr bandRow="1" firstRow="1">
                <a:noFill/>
                <a:tableStyleId>{57B4541B-0931-45DD-A3AC-019B84F92F90}</a:tableStyleId>
              </a:tblPr>
              <a:tblGrid>
                <a:gridCol w="8281025"/>
              </a:tblGrid>
              <a:tr h="541400">
                <a:tc>
                  <a:txBody>
                    <a:bodyPr/>
                    <a:lstStyle/>
                    <a:p>
                      <a:pPr indent="0" lvl="0" marL="9144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A population may be finite or infinite	The number of individuals included in  the finite</a:t>
                      </a:r>
                      <a:endParaRPr sz="1400" u="none" cap="none" strike="noStrike">
                        <a:latin typeface="Calibri"/>
                        <a:ea typeface="Calibri"/>
                        <a:cs typeface="Calibri"/>
                        <a:sym typeface="Calibri"/>
                      </a:endParaRPr>
                    </a:p>
                    <a:p>
                      <a:pPr indent="0" lvl="0" marL="4232275"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sample is called the SIZE OF THE SAMPLE.</a:t>
                      </a:r>
                      <a:endParaRPr sz="1400" u="none" cap="none" strike="noStrike">
                        <a:latin typeface="Calibri"/>
                        <a:ea typeface="Calibri"/>
                        <a:cs typeface="Calibri"/>
                        <a:sym typeface="Calibri"/>
                      </a:endParaRPr>
                    </a:p>
                  </a:txBody>
                  <a:tcPr marT="36200" marB="0" marR="0" marL="0">
                    <a:lnB cap="flat" cmpd="sng" w="53975">
                      <a:solidFill>
                        <a:srgbClr val="000000"/>
                      </a:solidFill>
                      <a:prstDash val="solid"/>
                      <a:round/>
                      <a:headEnd len="sm" w="sm" type="none"/>
                      <a:tailEnd len="sm" w="sm" type="none"/>
                    </a:lnB>
                    <a:solidFill>
                      <a:srgbClr val="E7E7E7"/>
                    </a:solidFill>
                  </a:tcPr>
                </a:tc>
              </a:tr>
              <a:tr h="374450">
                <a:tc>
                  <a:txBody>
                    <a:bodyPr/>
                    <a:lstStyle/>
                    <a:p>
                      <a:pPr indent="0" lvl="0" marL="0" marR="111125"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Parameter	Statistic</a:t>
                      </a:r>
                      <a:endParaRPr sz="1800" u="none" cap="none" strike="noStrike">
                        <a:latin typeface="Calibri"/>
                        <a:ea typeface="Calibri"/>
                        <a:cs typeface="Calibri"/>
                        <a:sym typeface="Calibri"/>
                      </a:endParaRPr>
                    </a:p>
                  </a:txBody>
                  <a:tcPr marT="40000" marB="0" marR="0" marL="0">
                    <a:lnT cap="flat" cmpd="sng" w="539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0504D"/>
                    </a:solidFill>
                  </a:tcPr>
                </a:tc>
              </a:tr>
              <a:tr h="731500">
                <a:tc>
                  <a:txBody>
                    <a:bodyPr/>
                    <a:lstStyle/>
                    <a:p>
                      <a:pPr indent="0" lvl="0" marL="91440" marR="140335" rtl="0" algn="l">
                        <a:lnSpc>
                          <a:spcPct val="100699"/>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Any statistical measure (such as mean, mode , S.D.)	Any statistical measure computed from sample data is  computed from population data is known as	known as STATISTIC.</a:t>
                      </a:r>
                      <a:endParaRPr sz="1400" u="none" cap="none" strike="noStrike">
                        <a:latin typeface="Calibri"/>
                        <a:ea typeface="Calibri"/>
                        <a:cs typeface="Calibri"/>
                        <a:sym typeface="Calibri"/>
                      </a:endParaRPr>
                    </a:p>
                    <a:p>
                      <a:pPr indent="0" lvl="0" marL="9144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PARAMETER.</a:t>
                      </a:r>
                      <a:endParaRPr sz="1400" u="none" cap="none" strike="noStrike">
                        <a:latin typeface="Calibri"/>
                        <a:ea typeface="Calibri"/>
                        <a:cs typeface="Calibri"/>
                        <a:sym typeface="Calibri"/>
                      </a:endParaRPr>
                    </a:p>
                  </a:txBody>
                  <a:tcPr marT="3365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7E7E7"/>
                    </a:solidFill>
                  </a:tcPr>
                </a:tc>
              </a:tr>
            </a:tbl>
          </a:graphicData>
        </a:graphic>
      </p:graphicFrame>
      <p:sp>
        <p:nvSpPr>
          <p:cNvPr id="639" name="Google Shape;639;p47"/>
          <p:cNvSpPr txBox="1"/>
          <p:nvPr/>
        </p:nvSpPr>
        <p:spPr>
          <a:xfrm>
            <a:off x="402437" y="1102233"/>
            <a:ext cx="4056379" cy="2820035"/>
          </a:xfrm>
          <a:prstGeom prst="rect">
            <a:avLst/>
          </a:prstGeom>
          <a:noFill/>
          <a:ln>
            <a:noFill/>
          </a:ln>
        </p:spPr>
        <p:txBody>
          <a:bodyPr anchorCtr="0" anchor="t" bIns="0" lIns="0" spcFirstLastPara="1" rIns="0" wrap="square" tIns="12700">
            <a:spAutoFit/>
          </a:bodyPr>
          <a:lstStyle/>
          <a:p>
            <a:pPr indent="-259079" lvl="0" marL="27178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Population:</a:t>
            </a:r>
            <a:endParaRPr b="0" i="0" sz="1800" u="none" cap="none" strike="noStrike">
              <a:solidFill>
                <a:schemeClr val="dk1"/>
              </a:solidFill>
              <a:latin typeface="Times New Roman"/>
              <a:ea typeface="Times New Roman"/>
              <a:cs typeface="Times New Roman"/>
              <a:sym typeface="Times New Roman"/>
            </a:endParaRPr>
          </a:p>
          <a:p>
            <a:pPr indent="-259079" lvl="0" marL="27178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Sample:</a:t>
            </a:r>
            <a:endParaRPr b="0" i="0" sz="1800" u="none" cap="none" strike="noStrike">
              <a:solidFill>
                <a:schemeClr val="dk1"/>
              </a:solidFill>
              <a:latin typeface="Times New Roman"/>
              <a:ea typeface="Times New Roman"/>
              <a:cs typeface="Times New Roman"/>
              <a:sym typeface="Times New Roman"/>
            </a:endParaRPr>
          </a:p>
          <a:p>
            <a:pPr indent="-259079" lvl="0" marL="27178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Parameter: Characteristics of population</a:t>
            </a:r>
            <a:endParaRPr b="0" i="0" sz="1800" u="none" cap="none" strike="noStrike">
              <a:solidFill>
                <a:schemeClr val="dk1"/>
              </a:solidFill>
              <a:latin typeface="Times New Roman"/>
              <a:ea typeface="Times New Roman"/>
              <a:cs typeface="Times New Roman"/>
              <a:sym typeface="Times New Roman"/>
            </a:endParaRPr>
          </a:p>
          <a:p>
            <a:pPr indent="-259079" lvl="0" marL="27178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Statistic: Characteristics of sample</a:t>
            </a:r>
            <a:endParaRPr b="0" i="0" sz="1800" u="none" cap="none" strike="noStrike">
              <a:solidFill>
                <a:schemeClr val="dk1"/>
              </a:solidFill>
              <a:latin typeface="Times New Roman"/>
              <a:ea typeface="Times New Roman"/>
              <a:cs typeface="Times New Roman"/>
              <a:sym typeface="Times New Roman"/>
            </a:endParaRPr>
          </a:p>
          <a:p>
            <a:pPr indent="0" lvl="0" marL="69850" marR="0" rtl="0" algn="ctr">
              <a:lnSpc>
                <a:spcPct val="100000"/>
              </a:lnSpc>
              <a:spcBef>
                <a:spcPts val="132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Population</a:t>
            </a:r>
            <a:endParaRPr b="0" i="0" sz="1800" u="none" cap="none" strike="noStrike">
              <a:solidFill>
                <a:schemeClr val="dk1"/>
              </a:solidFill>
              <a:latin typeface="Calibri"/>
              <a:ea typeface="Calibri"/>
              <a:cs typeface="Calibri"/>
              <a:sym typeface="Calibri"/>
            </a:endParaRPr>
          </a:p>
          <a:p>
            <a:pPr indent="0" lvl="0" marL="84455" marR="5080" rtl="0" algn="just">
              <a:lnSpc>
                <a:spcPct val="100400"/>
              </a:lnSpc>
              <a:spcBef>
                <a:spcPts val="74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Population in  statistics means the whole of the  information that comes under the purview of  statistical investigation.</a:t>
            </a:r>
            <a:endParaRPr b="0" i="0" sz="1400" u="none" cap="none" strike="noStrike">
              <a:solidFill>
                <a:schemeClr val="dk1"/>
              </a:solidFill>
              <a:latin typeface="Calibri"/>
              <a:ea typeface="Calibri"/>
              <a:cs typeface="Calibri"/>
              <a:sym typeface="Calibri"/>
            </a:endParaRPr>
          </a:p>
          <a:p>
            <a:pPr indent="0" lvl="0" marL="84455" marR="6350" rtl="0" algn="just">
              <a:lnSpc>
                <a:spcPct val="100699"/>
              </a:lnSpc>
              <a:spcBef>
                <a:spcPts val="69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It is the totality of all the observations of a statistical  inquiry.</a:t>
            </a:r>
            <a:endParaRPr b="0" i="0" sz="1400" u="none" cap="none" strike="noStrike">
              <a:solidFill>
                <a:schemeClr val="dk1"/>
              </a:solidFill>
              <a:latin typeface="Calibri"/>
              <a:ea typeface="Calibri"/>
              <a:cs typeface="Calibri"/>
              <a:sym typeface="Calibri"/>
            </a:endParaRPr>
          </a:p>
        </p:txBody>
      </p:sp>
      <p:sp>
        <p:nvSpPr>
          <p:cNvPr id="640" name="Google Shape;640;p47"/>
          <p:cNvSpPr txBox="1"/>
          <p:nvPr/>
        </p:nvSpPr>
        <p:spPr>
          <a:xfrm>
            <a:off x="4615434" y="2246611"/>
            <a:ext cx="3983354" cy="2102485"/>
          </a:xfrm>
          <a:prstGeom prst="rect">
            <a:avLst/>
          </a:prstGeom>
          <a:noFill/>
          <a:ln>
            <a:noFill/>
          </a:ln>
        </p:spPr>
        <p:txBody>
          <a:bodyPr anchorCtr="0" anchor="t" bIns="0" lIns="0" spcFirstLastPara="1" rIns="0" wrap="square" tIns="1333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Sample</a:t>
            </a:r>
            <a:endParaRPr b="0" i="0" sz="1800" u="none" cap="none" strike="noStrike">
              <a:solidFill>
                <a:schemeClr val="dk1"/>
              </a:solidFill>
              <a:latin typeface="Calibri"/>
              <a:ea typeface="Calibri"/>
              <a:cs typeface="Calibri"/>
              <a:sym typeface="Calibri"/>
            </a:endParaRPr>
          </a:p>
          <a:p>
            <a:pPr indent="0" lvl="0" marL="12700" marR="0" rtl="0" algn="just">
              <a:lnSpc>
                <a:spcPct val="100000"/>
              </a:lnSpc>
              <a:spcBef>
                <a:spcPts val="74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 part of the population selected for study is called a</a:t>
            </a:r>
            <a:endParaRPr b="0" i="0" sz="1400" u="none" cap="none" strike="noStrike">
              <a:solidFill>
                <a:schemeClr val="dk1"/>
              </a:solidFill>
              <a:latin typeface="Calibri"/>
              <a:ea typeface="Calibri"/>
              <a:cs typeface="Calibri"/>
              <a:sym typeface="Calibri"/>
            </a:endParaRPr>
          </a:p>
          <a:p>
            <a:pPr indent="0" lvl="0" marL="12700" marR="0" rtl="0" algn="l">
              <a:lnSpc>
                <a:spcPct val="100000"/>
              </a:lnSpc>
              <a:spcBef>
                <a:spcPts val="1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SAMPLE.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2050"/>
              <a:buFont typeface="Arial"/>
              <a:buNone/>
            </a:pPr>
            <a:r>
              <a:t/>
            </a:r>
            <a:endParaRPr b="0" i="0" sz="205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Hence, Sample is nothing but the selection of a group  of items from a population in such a way that this  group</a:t>
            </a:r>
            <a:endParaRPr b="0" i="0" sz="1400" u="none" cap="none" strike="noStrike">
              <a:solidFill>
                <a:schemeClr val="dk1"/>
              </a:solidFill>
              <a:latin typeface="Calibri"/>
              <a:ea typeface="Calibri"/>
              <a:cs typeface="Calibri"/>
              <a:sym typeface="Calibri"/>
            </a:endParaRPr>
          </a:p>
          <a:p>
            <a:pPr indent="0" lvl="0" marL="12700" marR="0" rtl="0" algn="just">
              <a:lnSpc>
                <a:spcPct val="100000"/>
              </a:lnSpc>
              <a:spcBef>
                <a:spcPts val="1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represents the population.</a:t>
            </a:r>
            <a:endParaRPr b="0" i="0" sz="1400" u="none" cap="none" strike="noStrike">
              <a:solidFill>
                <a:schemeClr val="dk1"/>
              </a:solidFill>
              <a:latin typeface="Calibri"/>
              <a:ea typeface="Calibri"/>
              <a:cs typeface="Calibri"/>
              <a:sym typeface="Calibri"/>
            </a:endParaRPr>
          </a:p>
        </p:txBody>
      </p:sp>
      <p:sp>
        <p:nvSpPr>
          <p:cNvPr id="641" name="Google Shape;641;p4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2" name="Google Shape;642;p4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8"/>
          <p:cNvSpPr txBox="1"/>
          <p:nvPr>
            <p:ph type="title"/>
          </p:nvPr>
        </p:nvSpPr>
        <p:spPr>
          <a:xfrm>
            <a:off x="416763" y="375285"/>
            <a:ext cx="310070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3400"/>
              <a:t>Terminologies</a:t>
            </a:r>
            <a:endParaRPr/>
          </a:p>
        </p:txBody>
      </p:sp>
      <p:sp>
        <p:nvSpPr>
          <p:cNvPr id="648" name="Google Shape;648;p4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9" name="Google Shape;649;p4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0" name="Google Shape;650;p48"/>
          <p:cNvSpPr/>
          <p:nvPr/>
        </p:nvSpPr>
        <p:spPr>
          <a:xfrm>
            <a:off x="4758123" y="1938527"/>
            <a:ext cx="4088871" cy="44424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1" name="Google Shape;651;p48"/>
          <p:cNvSpPr txBox="1"/>
          <p:nvPr/>
        </p:nvSpPr>
        <p:spPr>
          <a:xfrm>
            <a:off x="402437" y="1144270"/>
            <a:ext cx="8194040" cy="1586865"/>
          </a:xfrm>
          <a:prstGeom prst="rect">
            <a:avLst/>
          </a:prstGeom>
          <a:noFill/>
          <a:ln>
            <a:noFill/>
          </a:ln>
        </p:spPr>
        <p:txBody>
          <a:bodyPr anchorCtr="0" anchor="t" bIns="0" lIns="0" spcFirstLastPara="1" rIns="0" wrap="square" tIns="22850">
            <a:spAutoFit/>
          </a:bodyPr>
          <a:lstStyle/>
          <a:p>
            <a:pPr indent="0" lvl="0" marL="12700" marR="5080" rtl="0" algn="l">
              <a:lnSpc>
                <a:spcPct val="119444"/>
              </a:lnSpc>
              <a:spcBef>
                <a:spcPts val="0"/>
              </a:spcBef>
              <a:spcAft>
                <a:spcPts val="0"/>
              </a:spcAft>
              <a:buClr>
                <a:srgbClr val="000000"/>
              </a:buClr>
              <a:buSzPts val="1800"/>
              <a:buFont typeface="Arial"/>
              <a:buNone/>
            </a:pPr>
            <a:r>
              <a:rPr b="0" i="0" lang="en-US" sz="1800" u="none" cap="none" strike="noStrike">
                <a:solidFill>
                  <a:srgbClr val="006FC0"/>
                </a:solidFill>
                <a:latin typeface="Times New Roman"/>
                <a:ea typeface="Times New Roman"/>
                <a:cs typeface="Times New Roman"/>
                <a:sym typeface="Times New Roman"/>
              </a:rPr>
              <a:t>Sampling Distribution: </a:t>
            </a:r>
            <a:r>
              <a:rPr b="0" i="0" lang="en-US" sz="1800" u="none" cap="none" strike="noStrike">
                <a:solidFill>
                  <a:schemeClr val="dk1"/>
                </a:solidFill>
                <a:latin typeface="Calibri"/>
                <a:ea typeface="Calibri"/>
                <a:cs typeface="Calibri"/>
                <a:sym typeface="Calibri"/>
              </a:rPr>
              <a:t>A sampling distribution is a probability distribution of a statistic  obtained through a large number of samples drawn from a specific population.</a:t>
            </a:r>
            <a:endParaRPr b="0" i="0" sz="1800" u="none" cap="none" strike="noStrike">
              <a:solidFill>
                <a:schemeClr val="dk1"/>
              </a:solidFill>
              <a:latin typeface="Calibri"/>
              <a:ea typeface="Calibri"/>
              <a:cs typeface="Calibri"/>
              <a:sym typeface="Calibri"/>
            </a:endParaRPr>
          </a:p>
          <a:p>
            <a:pPr indent="0" lvl="0" marL="12700" marR="4105909" rtl="0" algn="just">
              <a:lnSpc>
                <a:spcPct val="100000"/>
              </a:lnSpc>
              <a:spcBef>
                <a:spcPts val="119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Let's think about the population of SAT math scores. If  we want to estimate the population mean of SAT math  scores, we could randomly select 40 SAT math scores.  The sample data might look like the following scores:</a:t>
            </a:r>
            <a:endParaRPr b="0" i="0" sz="1400" u="none" cap="none" strike="noStrike">
              <a:solidFill>
                <a:schemeClr val="dk1"/>
              </a:solidFill>
              <a:latin typeface="Calibri"/>
              <a:ea typeface="Calibri"/>
              <a:cs typeface="Calibri"/>
              <a:sym typeface="Calibri"/>
            </a:endParaRPr>
          </a:p>
        </p:txBody>
      </p:sp>
      <p:graphicFrame>
        <p:nvGraphicFramePr>
          <p:cNvPr id="652" name="Google Shape;652;p48"/>
          <p:cNvGraphicFramePr/>
          <p:nvPr/>
        </p:nvGraphicFramePr>
        <p:xfrm>
          <a:off x="383387" y="2956163"/>
          <a:ext cx="3000000" cy="3000000"/>
        </p:xfrm>
        <a:graphic>
          <a:graphicData uri="http://schemas.openxmlformats.org/drawingml/2006/table">
            <a:tbl>
              <a:tblPr bandRow="1" firstRow="1">
                <a:noFill/>
                <a:tableStyleId>{57B4541B-0931-45DD-A3AC-019B84F92F90}</a:tableStyleId>
              </a:tblPr>
              <a:tblGrid>
                <a:gridCol w="374025"/>
                <a:gridCol w="417200"/>
                <a:gridCol w="415300"/>
                <a:gridCol w="417825"/>
                <a:gridCol w="417200"/>
                <a:gridCol w="415925"/>
                <a:gridCol w="416550"/>
                <a:gridCol w="417825"/>
                <a:gridCol w="415925"/>
                <a:gridCol w="374650"/>
              </a:tblGrid>
              <a:tr h="205275">
                <a:tc>
                  <a:txBody>
                    <a:bodyPr/>
                    <a:lstStyle/>
                    <a:p>
                      <a:pPr indent="0" lvl="0" marL="31750" marR="0" rtl="0" algn="l">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300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320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350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370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380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380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635" marR="0" rtl="0" algn="ct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390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390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400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43180" marR="0" rtl="0" algn="ctr">
                        <a:lnSpc>
                          <a:spcPct val="108214"/>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400</a:t>
                      </a:r>
                      <a:endParaRPr sz="1400" u="none" cap="none" strike="noStrike">
                        <a:latin typeface="Times New Roman"/>
                        <a:ea typeface="Times New Roman"/>
                        <a:cs typeface="Times New Roman"/>
                        <a:sym typeface="Times New Roman"/>
                      </a:endParaRPr>
                    </a:p>
                  </a:txBody>
                  <a:tcPr marT="0" marB="0" marR="0" marL="0"/>
                </a:tc>
              </a:tr>
              <a:tr h="213650">
                <a:tc>
                  <a:txBody>
                    <a:bodyPr/>
                    <a:lstStyle/>
                    <a:p>
                      <a:pPr indent="0" lvl="0" marL="31750" marR="0" rtl="0" algn="l">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420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430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430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440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450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460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635" marR="0" rtl="0" algn="ct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470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470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480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43180" marR="0" rtl="0" algn="ctr">
                        <a:lnSpc>
                          <a:spcPct val="112857"/>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500</a:t>
                      </a:r>
                      <a:endParaRPr sz="1400" u="none" cap="none" strike="noStrike">
                        <a:latin typeface="Times New Roman"/>
                        <a:ea typeface="Times New Roman"/>
                        <a:cs typeface="Times New Roman"/>
                        <a:sym typeface="Times New Roman"/>
                      </a:endParaRPr>
                    </a:p>
                  </a:txBody>
                  <a:tcPr marT="0" marB="0" marR="0" marL="0"/>
                </a:tc>
              </a:tr>
              <a:tr h="205500">
                <a:tc>
                  <a:txBody>
                    <a:bodyPr/>
                    <a:lstStyle/>
                    <a:p>
                      <a:pPr indent="0" lvl="0" marL="31750" marR="0" rtl="0" algn="l">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540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550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570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590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600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4930" marR="0" rtl="0" algn="l">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620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635" marR="0" rtl="0" algn="ct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650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67310" rtl="0" algn="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650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660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43180" marR="0" rtl="0" algn="ct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670</a:t>
                      </a:r>
                      <a:endParaRPr sz="1400" u="none" cap="none" strike="noStrike">
                        <a:latin typeface="Times New Roman"/>
                        <a:ea typeface="Times New Roman"/>
                        <a:cs typeface="Times New Roman"/>
                        <a:sym typeface="Times New Roman"/>
                      </a:endParaRPr>
                    </a:p>
                  </a:txBody>
                  <a:tcPr marT="0" marB="0" marR="0" marL="0"/>
                </a:tc>
              </a:tr>
            </a:tbl>
          </a:graphicData>
        </a:graphic>
      </p:graphicFrame>
      <p:sp>
        <p:nvSpPr>
          <p:cNvPr id="653" name="Google Shape;653;p48"/>
          <p:cNvSpPr txBox="1"/>
          <p:nvPr/>
        </p:nvSpPr>
        <p:spPr>
          <a:xfrm>
            <a:off x="330200" y="3539337"/>
            <a:ext cx="3969385" cy="2419985"/>
          </a:xfrm>
          <a:prstGeom prst="rect">
            <a:avLst/>
          </a:prstGeom>
          <a:noFill/>
          <a:ln>
            <a:noFill/>
          </a:ln>
        </p:spPr>
        <p:txBody>
          <a:bodyPr anchorCtr="0" anchor="t" bIns="0" lIns="0" spcFirstLastPara="1" rIns="0" wrap="square" tIns="38100">
            <a:spAutoFit/>
          </a:bodyPr>
          <a:lstStyle/>
          <a:p>
            <a:pPr indent="0" lvl="0" marL="84455"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680	690	700	710	710	720	720	730	730	750</a:t>
            </a:r>
            <a:endParaRPr b="0" i="0" sz="1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2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For this sample, the sample average ( x̅ ) is 536.75 and</a:t>
            </a:r>
            <a:endParaRPr b="0" i="0" sz="1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sample standard deviation (s) is 140.</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rgbClr val="000000"/>
              </a:buClr>
              <a:buSzPts val="1450"/>
              <a:buFont typeface="Arial"/>
              <a:buNone/>
            </a:pPr>
            <a:r>
              <a:t/>
            </a:r>
            <a:endParaRPr b="0" i="0" sz="1450" u="none" cap="none" strike="noStrike">
              <a:solidFill>
                <a:schemeClr val="dk1"/>
              </a:solidFill>
              <a:latin typeface="Times New Roman"/>
              <a:ea typeface="Times New Roman"/>
              <a:cs typeface="Times New Roman"/>
              <a:sym typeface="Times New Roman"/>
            </a:endParaRPr>
          </a:p>
          <a:p>
            <a:pPr indent="0" lvl="0" marL="12700" marR="48895"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From the population of SAT math scores, we can form  many, many more samples of size 40. For each sample  of size 40, the sample mean ( x̅ ) is a possible estimate  of the population mean (μ).</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rgbClr val="000000"/>
              </a:buClr>
              <a:buSzPts val="1450"/>
              <a:buFont typeface="Arial"/>
              <a:buNone/>
            </a:pPr>
            <a:r>
              <a:t/>
            </a:r>
            <a:endParaRPr b="0" i="0" sz="1450" u="none" cap="none" strike="noStrike">
              <a:solidFill>
                <a:schemeClr val="dk1"/>
              </a:solidFill>
              <a:latin typeface="Times New Roman"/>
              <a:ea typeface="Times New Roman"/>
              <a:cs typeface="Times New Roman"/>
              <a:sym typeface="Times New Roman"/>
            </a:endParaRPr>
          </a:p>
          <a:p>
            <a:pPr indent="0" lvl="0" marL="12700" marR="0" rtl="0" algn="just">
              <a:lnSpc>
                <a:spcPct val="1185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The population average (or mean) and standard</a:t>
            </a:r>
            <a:endParaRPr b="0" i="0" sz="1400" u="none" cap="none" strike="noStrike">
              <a:solidFill>
                <a:schemeClr val="dk1"/>
              </a:solidFill>
              <a:latin typeface="Times New Roman"/>
              <a:ea typeface="Times New Roman"/>
              <a:cs typeface="Times New Roman"/>
              <a:sym typeface="Times New Roman"/>
            </a:endParaRPr>
          </a:p>
          <a:p>
            <a:pPr indent="0" lvl="0" marL="12700" marR="0" rtl="0" algn="just">
              <a:lnSpc>
                <a:spcPct val="1185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deviation of the sample means are denoted as follows:</a:t>
            </a:r>
            <a:endParaRPr b="0" i="0" sz="1400" u="none" cap="none" strike="noStrike">
              <a:solidFill>
                <a:schemeClr val="dk1"/>
              </a:solidFill>
              <a:latin typeface="Times New Roman"/>
              <a:ea typeface="Times New Roman"/>
              <a:cs typeface="Times New Roman"/>
              <a:sym typeface="Times New Roman"/>
            </a:endParaRPr>
          </a:p>
        </p:txBody>
      </p:sp>
      <p:sp>
        <p:nvSpPr>
          <p:cNvPr id="654" name="Google Shape;654;p48"/>
          <p:cNvSpPr/>
          <p:nvPr/>
        </p:nvSpPr>
        <p:spPr>
          <a:xfrm>
            <a:off x="410269" y="6045634"/>
            <a:ext cx="3904759" cy="46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5" name="Google Shape;655;p4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6" name="Google Shape;656;p4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6"/>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6"/>
          <p:cNvSpPr txBox="1"/>
          <p:nvPr>
            <p:ph type="title"/>
          </p:nvPr>
        </p:nvSpPr>
        <p:spPr>
          <a:xfrm>
            <a:off x="416763" y="373760"/>
            <a:ext cx="712025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Stratified Sampling Techniques</a:t>
            </a:r>
            <a:endParaRPr/>
          </a:p>
        </p:txBody>
      </p:sp>
      <p:sp>
        <p:nvSpPr>
          <p:cNvPr id="119" name="Google Shape;119;p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6"/>
          <p:cNvSpPr/>
          <p:nvPr/>
        </p:nvSpPr>
        <p:spPr>
          <a:xfrm>
            <a:off x="213351" y="3418327"/>
            <a:ext cx="8496316" cy="29337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6"/>
          <p:cNvSpPr/>
          <p:nvPr/>
        </p:nvSpPr>
        <p:spPr>
          <a:xfrm>
            <a:off x="163068" y="3390900"/>
            <a:ext cx="8595360" cy="30281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6"/>
          <p:cNvSpPr/>
          <p:nvPr/>
        </p:nvSpPr>
        <p:spPr>
          <a:xfrm>
            <a:off x="251459" y="3436620"/>
            <a:ext cx="8424672" cy="28620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6"/>
          <p:cNvSpPr/>
          <p:nvPr/>
        </p:nvSpPr>
        <p:spPr>
          <a:xfrm>
            <a:off x="251459" y="3436620"/>
            <a:ext cx="8425180" cy="2862580"/>
          </a:xfrm>
          <a:custGeom>
            <a:rect b="b" l="l" r="r" t="t"/>
            <a:pathLst>
              <a:path extrusionOk="0" h="2862579" w="8425180">
                <a:moveTo>
                  <a:pt x="0" y="2862072"/>
                </a:moveTo>
                <a:lnTo>
                  <a:pt x="8424672" y="2862072"/>
                </a:lnTo>
                <a:lnTo>
                  <a:pt x="8424672" y="0"/>
                </a:lnTo>
                <a:lnTo>
                  <a:pt x="0" y="0"/>
                </a:lnTo>
                <a:lnTo>
                  <a:pt x="0" y="2862072"/>
                </a:lnTo>
                <a:close/>
              </a:path>
            </a:pathLst>
          </a:custGeom>
          <a:noFill/>
          <a:ln cap="flat" cmpd="sng" w="9525">
            <a:solidFill>
              <a:srgbClr val="97B85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6"/>
          <p:cNvSpPr txBox="1"/>
          <p:nvPr/>
        </p:nvSpPr>
        <p:spPr>
          <a:xfrm>
            <a:off x="304800" y="1138809"/>
            <a:ext cx="8317865" cy="5085080"/>
          </a:xfrm>
          <a:prstGeom prst="rect">
            <a:avLst/>
          </a:prstGeom>
          <a:noFill/>
          <a:ln>
            <a:noFill/>
          </a:ln>
        </p:spPr>
        <p:txBody>
          <a:bodyPr anchorCtr="0" anchor="t" bIns="0" lIns="0" spcFirstLastPara="1" rIns="0" wrap="square" tIns="12700">
            <a:spAutoFit/>
          </a:bodyPr>
          <a:lstStyle/>
          <a:p>
            <a:pPr indent="0" lvl="0" marL="109854" marR="891539"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Stratified random sampling </a:t>
            </a:r>
            <a:r>
              <a:rPr b="0" i="0" lang="en-US" sz="1800" u="none" cap="none" strike="noStrike">
                <a:solidFill>
                  <a:schemeClr val="dk1"/>
                </a:solidFill>
                <a:latin typeface="Calibri"/>
                <a:ea typeface="Calibri"/>
                <a:cs typeface="Calibri"/>
                <a:sym typeface="Calibri"/>
              </a:rPr>
              <a:t>refers to a sampling method that has the following  properties:</a:t>
            </a:r>
            <a:endParaRPr b="0" i="0" sz="1800" u="none" cap="none" strike="noStrike">
              <a:solidFill>
                <a:schemeClr val="dk1"/>
              </a:solidFill>
              <a:latin typeface="Calibri"/>
              <a:ea typeface="Calibri"/>
              <a:cs typeface="Calibri"/>
              <a:sym typeface="Calibri"/>
            </a:endParaRPr>
          </a:p>
          <a:p>
            <a:pPr indent="-132080" lvl="0" marL="2413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population consists of </a:t>
            </a:r>
            <a:r>
              <a:rPr b="0" i="1" lang="en-US" sz="1800" u="none" cap="none" strike="noStrike">
                <a:solidFill>
                  <a:schemeClr val="dk1"/>
                </a:solidFill>
                <a:latin typeface="Calibri"/>
                <a:ea typeface="Calibri"/>
                <a:cs typeface="Calibri"/>
                <a:sym typeface="Calibri"/>
              </a:rPr>
              <a:t>N </a:t>
            </a:r>
            <a:r>
              <a:rPr b="0" i="0" lang="en-US" sz="1800" u="none" cap="none" strike="noStrike">
                <a:solidFill>
                  <a:schemeClr val="dk1"/>
                </a:solidFill>
                <a:latin typeface="Calibri"/>
                <a:ea typeface="Calibri"/>
                <a:cs typeface="Calibri"/>
                <a:sym typeface="Calibri"/>
              </a:rPr>
              <a:t>elements.</a:t>
            </a:r>
            <a:endParaRPr b="0" i="0" sz="1800" u="none" cap="none" strike="noStrike">
              <a:solidFill>
                <a:schemeClr val="dk1"/>
              </a:solidFill>
              <a:latin typeface="Calibri"/>
              <a:ea typeface="Calibri"/>
              <a:cs typeface="Calibri"/>
              <a:sym typeface="Calibri"/>
            </a:endParaRPr>
          </a:p>
          <a:p>
            <a:pPr indent="-132080" lvl="0" marL="2413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population is divided into </a:t>
            </a:r>
            <a:r>
              <a:rPr b="0" i="1" lang="en-US" sz="1800" u="none" cap="none" strike="noStrike">
                <a:solidFill>
                  <a:schemeClr val="dk1"/>
                </a:solidFill>
                <a:latin typeface="Calibri"/>
                <a:ea typeface="Calibri"/>
                <a:cs typeface="Calibri"/>
                <a:sym typeface="Calibri"/>
              </a:rPr>
              <a:t>H </a:t>
            </a:r>
            <a:r>
              <a:rPr b="0" i="0" lang="en-US" sz="1800" u="none" cap="none" strike="noStrike">
                <a:solidFill>
                  <a:schemeClr val="dk1"/>
                </a:solidFill>
                <a:latin typeface="Calibri"/>
                <a:ea typeface="Calibri"/>
                <a:cs typeface="Calibri"/>
                <a:sym typeface="Calibri"/>
              </a:rPr>
              <a:t>groups, called </a:t>
            </a:r>
            <a:r>
              <a:rPr b="1" i="0" lang="en-US" sz="1800" u="none" cap="none" strike="noStrike">
                <a:solidFill>
                  <a:schemeClr val="dk1"/>
                </a:solidFill>
                <a:latin typeface="Calibri"/>
                <a:ea typeface="Calibri"/>
                <a:cs typeface="Calibri"/>
                <a:sym typeface="Calibri"/>
              </a:rPr>
              <a:t>strata</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132080" lvl="0" marL="2413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element of the population can be assigned to one, and only one, stratum.</a:t>
            </a:r>
            <a:endParaRPr b="0" i="0" sz="1800" u="none" cap="none" strike="noStrike">
              <a:solidFill>
                <a:schemeClr val="dk1"/>
              </a:solidFill>
              <a:latin typeface="Calibri"/>
              <a:ea typeface="Calibri"/>
              <a:cs typeface="Calibri"/>
              <a:sym typeface="Calibri"/>
            </a:endParaRPr>
          </a:p>
          <a:p>
            <a:pPr indent="-132080" lvl="0" marL="2413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number of observations within each stratum </a:t>
            </a:r>
            <a:r>
              <a:rPr b="0" i="1" lang="en-US" sz="1800" u="none" cap="none" strike="noStrike">
                <a:solidFill>
                  <a:schemeClr val="dk1"/>
                </a:solidFill>
                <a:latin typeface="Calibri"/>
                <a:ea typeface="Calibri"/>
                <a:cs typeface="Calibri"/>
                <a:sym typeface="Calibri"/>
              </a:rPr>
              <a:t>N</a:t>
            </a:r>
            <a:r>
              <a:rPr b="0" baseline="-25000" i="1" lang="en-US" sz="1800" u="none" cap="none" strike="noStrike">
                <a:solidFill>
                  <a:schemeClr val="dk1"/>
                </a:solidFill>
                <a:latin typeface="Calibri"/>
                <a:ea typeface="Calibri"/>
                <a:cs typeface="Calibri"/>
                <a:sym typeface="Calibri"/>
              </a:rPr>
              <a:t>h </a:t>
            </a:r>
            <a:r>
              <a:rPr b="0" i="0" lang="en-US" sz="1800" u="none" cap="none" strike="noStrike">
                <a:solidFill>
                  <a:schemeClr val="dk1"/>
                </a:solidFill>
                <a:latin typeface="Calibri"/>
                <a:ea typeface="Calibri"/>
                <a:cs typeface="Calibri"/>
                <a:sym typeface="Calibri"/>
              </a:rPr>
              <a:t>is known, and N = N</a:t>
            </a:r>
            <a:r>
              <a:rPr b="0" baseline="-25000" i="0" lang="en-US" sz="1800" u="none" cap="none" strike="noStrike">
                <a:solidFill>
                  <a:schemeClr val="dk1"/>
                </a:solidFill>
                <a:latin typeface="Calibri"/>
                <a:ea typeface="Calibri"/>
                <a:cs typeface="Calibri"/>
                <a:sym typeface="Calibri"/>
              </a:rPr>
              <a:t>1 </a:t>
            </a:r>
            <a:r>
              <a:rPr b="0" i="0" lang="en-US" sz="1800" u="none" cap="none" strike="noStrike">
                <a:solidFill>
                  <a:schemeClr val="dk1"/>
                </a:solidFill>
                <a:latin typeface="Calibri"/>
                <a:ea typeface="Calibri"/>
                <a:cs typeface="Calibri"/>
                <a:sym typeface="Calibri"/>
              </a:rPr>
              <a:t>+ N</a:t>
            </a:r>
            <a:r>
              <a:rPr b="0" baseline="-25000" i="0" lang="en-US" sz="1800" u="none" cap="none" strike="noStrike">
                <a:solidFill>
                  <a:schemeClr val="dk1"/>
                </a:solidFill>
                <a:latin typeface="Calibri"/>
                <a:ea typeface="Calibri"/>
                <a:cs typeface="Calibri"/>
                <a:sym typeface="Calibri"/>
              </a:rPr>
              <a:t>2 </a:t>
            </a:r>
            <a:r>
              <a:rPr b="0" i="0" lang="en-US" sz="1800" u="none" cap="none" strike="noStrike">
                <a:solidFill>
                  <a:schemeClr val="dk1"/>
                </a:solidFill>
                <a:latin typeface="Calibri"/>
                <a:ea typeface="Calibri"/>
                <a:cs typeface="Calibri"/>
                <a:sym typeface="Calibri"/>
              </a:rPr>
              <a:t>+ N</a:t>
            </a:r>
            <a:r>
              <a:rPr b="0" baseline="-25000" i="0" lang="en-US" sz="1800" u="none" cap="none" strike="noStrike">
                <a:solidFill>
                  <a:schemeClr val="dk1"/>
                </a:solidFill>
                <a:latin typeface="Calibri"/>
                <a:ea typeface="Calibri"/>
                <a:cs typeface="Calibri"/>
                <a:sym typeface="Calibri"/>
              </a:rPr>
              <a:t>3 </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109854"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N</a:t>
            </a:r>
            <a:r>
              <a:rPr b="0" baseline="-25000" i="0" lang="en-US" sz="1800" u="none" cap="none" strike="noStrike">
                <a:solidFill>
                  <a:schemeClr val="dk1"/>
                </a:solidFill>
                <a:latin typeface="Calibri"/>
                <a:ea typeface="Calibri"/>
                <a:cs typeface="Calibri"/>
                <a:sym typeface="Calibri"/>
              </a:rPr>
              <a:t>H-1 </a:t>
            </a:r>
            <a:r>
              <a:rPr b="0" i="0" lang="en-US" sz="1800" u="none" cap="none" strike="noStrike">
                <a:solidFill>
                  <a:schemeClr val="dk1"/>
                </a:solidFill>
                <a:latin typeface="Calibri"/>
                <a:ea typeface="Calibri"/>
                <a:cs typeface="Calibri"/>
                <a:sym typeface="Calibri"/>
              </a:rPr>
              <a:t>+ N</a:t>
            </a:r>
            <a:r>
              <a:rPr b="0" baseline="-25000" i="0" lang="en-US" sz="1800" u="none" cap="none" strike="noStrike">
                <a:solidFill>
                  <a:schemeClr val="dk1"/>
                </a:solidFill>
                <a:latin typeface="Calibri"/>
                <a:ea typeface="Calibri"/>
                <a:cs typeface="Calibri"/>
                <a:sym typeface="Calibri"/>
              </a:rPr>
              <a:t>H</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132080" lvl="0" marL="2413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researcher obtains a</a:t>
            </a:r>
            <a:r>
              <a:rPr b="0" i="0" lang="en-US" sz="1800" u="none" cap="none" strike="noStrike">
                <a:solidFill>
                  <a:srgbClr val="0000FF"/>
                </a:solidFill>
                <a:latin typeface="Calibri"/>
                <a:ea typeface="Calibri"/>
                <a:cs typeface="Calibri"/>
                <a:sym typeface="Calibri"/>
              </a:rPr>
              <a:t> </a:t>
            </a:r>
            <a:r>
              <a:rPr b="0" i="0" lang="en-US" sz="1800" u="sng" cap="none" strike="noStrike">
                <a:solidFill>
                  <a:srgbClr val="0000FF"/>
                </a:solidFill>
                <a:latin typeface="Calibri"/>
                <a:ea typeface="Calibri"/>
                <a:cs typeface="Calibri"/>
                <a:sym typeface="Calibri"/>
                <a:hlinkClick r:id="rId6"/>
              </a:rPr>
              <a:t>probability sample </a:t>
            </a:r>
            <a:r>
              <a:rPr b="0" i="0" lang="en-US" sz="1800" u="none" cap="none" strike="noStrike">
                <a:solidFill>
                  <a:schemeClr val="dk1"/>
                </a:solidFill>
                <a:latin typeface="Calibri"/>
                <a:ea typeface="Calibri"/>
                <a:cs typeface="Calibri"/>
                <a:sym typeface="Calibri"/>
              </a:rPr>
              <a:t>from each stratum.</a:t>
            </a:r>
            <a:endParaRPr b="0" i="0" sz="1800" u="none" cap="none" strike="noStrike">
              <a:solidFill>
                <a:schemeClr val="dk1"/>
              </a:solidFill>
              <a:latin typeface="Calibri"/>
              <a:ea typeface="Calibri"/>
              <a:cs typeface="Calibri"/>
              <a:sym typeface="Calibri"/>
            </a:endParaRPr>
          </a:p>
          <a:p>
            <a:pPr indent="0" lvl="0" marL="38100" marR="0" rtl="0" algn="l">
              <a:lnSpc>
                <a:spcPct val="118888"/>
              </a:lnSpc>
              <a:spcBef>
                <a:spcPts val="990"/>
              </a:spcBef>
              <a:spcAft>
                <a:spcPts val="0"/>
              </a:spcAft>
              <a:buClr>
                <a:srgbClr val="000000"/>
              </a:buClr>
              <a:buSzPts val="1800"/>
              <a:buFont typeface="Arial"/>
              <a:buNone/>
            </a:pPr>
            <a:r>
              <a:rPr b="0" i="0" lang="en-US" sz="1800" u="none" cap="none" strike="noStrike">
                <a:solidFill>
                  <a:srgbClr val="006FC0"/>
                </a:solidFill>
                <a:latin typeface="Calibri"/>
                <a:ea typeface="Calibri"/>
                <a:cs typeface="Calibri"/>
                <a:sym typeface="Calibri"/>
              </a:rPr>
              <a:t>Advantages:</a:t>
            </a:r>
            <a:endParaRPr b="0" i="0" sz="1800" u="none" cap="none" strike="noStrike">
              <a:solidFill>
                <a:schemeClr val="dk1"/>
              </a:solidFill>
              <a:latin typeface="Calibri"/>
              <a:ea typeface="Calibri"/>
              <a:cs typeface="Calibri"/>
              <a:sym typeface="Calibri"/>
            </a:endParaRPr>
          </a:p>
          <a:p>
            <a:pPr indent="-38100" lvl="0" marL="38100" marR="30480" rtl="0" algn="just">
              <a:lnSpc>
                <a:spcPct val="120000"/>
              </a:lnSpc>
              <a:spcBef>
                <a:spcPts val="5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stratified sample can provide greater precision than a simple random sample of the  same size. Because it provides greater precision, a stratified sample often requires a  smaller sample, which saves money.</a:t>
            </a:r>
            <a:endParaRPr b="0" i="0" sz="1800" u="none" cap="none" strike="noStrike">
              <a:solidFill>
                <a:schemeClr val="dk1"/>
              </a:solidFill>
              <a:latin typeface="Calibri"/>
              <a:ea typeface="Calibri"/>
              <a:cs typeface="Calibri"/>
              <a:sym typeface="Calibri"/>
            </a:endParaRPr>
          </a:p>
          <a:p>
            <a:pPr indent="-38100" lvl="0" marL="38100" marR="3048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stratified sample can guard against an "unrepresentative" sample (e.g., an all-male  sample from a mixed-gender population).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38100" marR="29844"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main </a:t>
            </a:r>
            <a:r>
              <a:rPr b="0" i="0" lang="en-US" sz="1800" u="none" cap="none" strike="noStrike">
                <a:solidFill>
                  <a:srgbClr val="006FC0"/>
                </a:solidFill>
                <a:latin typeface="Calibri"/>
                <a:ea typeface="Calibri"/>
                <a:cs typeface="Calibri"/>
                <a:sym typeface="Calibri"/>
              </a:rPr>
              <a:t>disadvantage </a:t>
            </a:r>
            <a:r>
              <a:rPr b="0" i="0" lang="en-US" sz="1800" u="none" cap="none" strike="noStrike">
                <a:solidFill>
                  <a:schemeClr val="dk1"/>
                </a:solidFill>
                <a:latin typeface="Calibri"/>
                <a:ea typeface="Calibri"/>
                <a:cs typeface="Calibri"/>
                <a:sym typeface="Calibri"/>
              </a:rPr>
              <a:t>of a stratified sample is that it may require more administrative  effort than a simple random sample because it Requires accurate information on  proportions of each stratum</a:t>
            </a:r>
            <a:endParaRPr b="0" i="0" sz="1800" u="none" cap="none" strike="noStrike">
              <a:solidFill>
                <a:schemeClr val="dk1"/>
              </a:solidFill>
              <a:latin typeface="Calibri"/>
              <a:ea typeface="Calibri"/>
              <a:cs typeface="Calibri"/>
              <a:sym typeface="Calibri"/>
            </a:endParaRPr>
          </a:p>
        </p:txBody>
      </p:sp>
      <p:sp>
        <p:nvSpPr>
          <p:cNvPr id="126" name="Google Shape;126;p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16763" y="373760"/>
            <a:ext cx="743077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Probability Sampling Techniques</a:t>
            </a:r>
            <a:endParaRPr/>
          </a:p>
        </p:txBody>
      </p:sp>
      <p:sp>
        <p:nvSpPr>
          <p:cNvPr id="132" name="Google Shape;132;p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7"/>
          <p:cNvSpPr/>
          <p:nvPr/>
        </p:nvSpPr>
        <p:spPr>
          <a:xfrm>
            <a:off x="396240" y="1818131"/>
            <a:ext cx="8063483" cy="3828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8"/>
          <p:cNvSpPr txBox="1"/>
          <p:nvPr>
            <p:ph type="title"/>
          </p:nvPr>
        </p:nvSpPr>
        <p:spPr>
          <a:xfrm>
            <a:off x="416763" y="373760"/>
            <a:ext cx="1927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Variable</a:t>
            </a:r>
            <a:endParaRPr/>
          </a:p>
        </p:txBody>
      </p:sp>
      <p:sp>
        <p:nvSpPr>
          <p:cNvPr id="142" name="Google Shape;142;p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8"/>
          <p:cNvSpPr/>
          <p:nvPr/>
        </p:nvSpPr>
        <p:spPr>
          <a:xfrm>
            <a:off x="3990711" y="1548401"/>
            <a:ext cx="4395295" cy="25783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8"/>
          <p:cNvSpPr txBox="1"/>
          <p:nvPr/>
        </p:nvSpPr>
        <p:spPr>
          <a:xfrm>
            <a:off x="234492" y="1151890"/>
            <a:ext cx="8681085" cy="5405120"/>
          </a:xfrm>
          <a:prstGeom prst="rect">
            <a:avLst/>
          </a:prstGeom>
          <a:noFill/>
          <a:ln>
            <a:noFill/>
          </a:ln>
        </p:spPr>
        <p:txBody>
          <a:bodyPr anchorCtr="0" anchor="t" bIns="0" lIns="0" spcFirstLastPara="1" rIns="0" wrap="square" tIns="12700">
            <a:spAutoFit/>
          </a:bodyPr>
          <a:lstStyle/>
          <a:p>
            <a:pPr indent="0" lvl="0" marL="16510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rebuchet MS"/>
                <a:ea typeface="Trebuchet MS"/>
                <a:cs typeface="Trebuchet MS"/>
                <a:sym typeface="Trebuchet MS"/>
              </a:rPr>
              <a:t>Variable - </a:t>
            </a:r>
            <a:r>
              <a:rPr b="0" i="0" lang="en-US" sz="1800" u="none" cap="none" strike="noStrike">
                <a:solidFill>
                  <a:schemeClr val="dk1"/>
                </a:solidFill>
                <a:latin typeface="Trebuchet MS"/>
                <a:ea typeface="Trebuchet MS"/>
                <a:cs typeface="Trebuchet MS"/>
                <a:sym typeface="Trebuchet MS"/>
              </a:rPr>
              <a:t>A characteristic about each individual element of a population/sample.</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107950" marR="5457190" rtl="0" algn="l">
              <a:lnSpc>
                <a:spcPct val="100000"/>
              </a:lnSpc>
              <a:spcBef>
                <a:spcPts val="5"/>
              </a:spcBef>
              <a:spcAft>
                <a:spcPts val="0"/>
              </a:spcAft>
              <a:buClr>
                <a:srgbClr val="000000"/>
              </a:buClr>
              <a:buSzPts val="1800"/>
              <a:buFont typeface="Arial"/>
              <a:buNone/>
            </a:pPr>
            <a:r>
              <a:rPr b="0" i="0" lang="en-US" sz="1800" u="none" cap="none" strike="noStrike">
                <a:solidFill>
                  <a:srgbClr val="00AF50"/>
                </a:solidFill>
                <a:latin typeface="Trebuchet MS"/>
                <a:ea typeface="Trebuchet MS"/>
                <a:cs typeface="Trebuchet MS"/>
                <a:sym typeface="Trebuchet MS"/>
              </a:rPr>
              <a:t>Qualitative – </a:t>
            </a:r>
            <a:r>
              <a:rPr b="0" i="0" lang="en-US" sz="1800" u="none" cap="none" strike="noStrike">
                <a:solidFill>
                  <a:schemeClr val="dk1"/>
                </a:solidFill>
                <a:latin typeface="Trebuchet MS"/>
                <a:ea typeface="Trebuchet MS"/>
                <a:cs typeface="Trebuchet MS"/>
                <a:sym typeface="Trebuchet MS"/>
              </a:rPr>
              <a:t>Gender, Marriage  Status, Ratings</a:t>
            </a:r>
            <a:endParaRPr b="0" i="0" sz="1800" u="none" cap="none" strike="noStrike">
              <a:solidFill>
                <a:schemeClr val="dk1"/>
              </a:solidFill>
              <a:latin typeface="Trebuchet MS"/>
              <a:ea typeface="Trebuchet MS"/>
              <a:cs typeface="Trebuchet MS"/>
              <a:sym typeface="Trebuchet MS"/>
            </a:endParaRPr>
          </a:p>
          <a:p>
            <a:pPr indent="0" lvl="0" marL="17653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Arithmetic Operations are</a:t>
            </a:r>
            <a:endParaRPr b="0" i="0" sz="1800" u="none" cap="none" strike="noStrike">
              <a:solidFill>
                <a:schemeClr val="dk1"/>
              </a:solidFill>
              <a:latin typeface="Trebuchet MS"/>
              <a:ea typeface="Trebuchet MS"/>
              <a:cs typeface="Trebuchet MS"/>
              <a:sym typeface="Trebuchet MS"/>
            </a:endParaRPr>
          </a:p>
          <a:p>
            <a:pPr indent="0" lvl="0" marL="10795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meaningless</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07950" marR="5669915" rtl="0" algn="l">
              <a:lnSpc>
                <a:spcPct val="100000"/>
              </a:lnSpc>
              <a:spcBef>
                <a:spcPts val="5"/>
              </a:spcBef>
              <a:spcAft>
                <a:spcPts val="0"/>
              </a:spcAft>
              <a:buClr>
                <a:srgbClr val="000000"/>
              </a:buClr>
              <a:buSzPts val="1800"/>
              <a:buFont typeface="Arial"/>
              <a:buNone/>
            </a:pPr>
            <a:r>
              <a:rPr b="0" i="0" lang="en-US" sz="1800" u="none" cap="none" strike="noStrike">
                <a:solidFill>
                  <a:srgbClr val="00AF50"/>
                </a:solidFill>
                <a:latin typeface="Trebuchet MS"/>
                <a:ea typeface="Trebuchet MS"/>
                <a:cs typeface="Trebuchet MS"/>
                <a:sym typeface="Trebuchet MS"/>
              </a:rPr>
              <a:t>Quantitative – </a:t>
            </a:r>
            <a:r>
              <a:rPr b="0" i="0" lang="en-US" sz="1800" u="none" cap="none" strike="noStrike">
                <a:solidFill>
                  <a:schemeClr val="dk1"/>
                </a:solidFill>
                <a:latin typeface="Trebuchet MS"/>
                <a:ea typeface="Trebuchet MS"/>
                <a:cs typeface="Trebuchet MS"/>
                <a:sym typeface="Trebuchet MS"/>
              </a:rPr>
              <a:t>Temperature,  Weight, Income.</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Nominal Variable -A qualitative variable that categorizes (or describes, or names)</a:t>
            </a:r>
            <a:endParaRPr b="0" i="0" sz="1800" u="none" cap="none" strike="noStrike">
              <a:solidFill>
                <a:schemeClr val="dk1"/>
              </a:solidFill>
              <a:latin typeface="Trebuchet MS"/>
              <a:ea typeface="Trebuchet MS"/>
              <a:cs typeface="Trebuchet MS"/>
              <a:sym typeface="Trebuchet MS"/>
            </a:endParaRPr>
          </a:p>
          <a:p>
            <a:pPr indent="0" lvl="0" marL="299085"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a population element.</a:t>
            </a:r>
            <a:endParaRPr b="0" i="0" sz="1800" u="none" cap="none" strike="noStrike">
              <a:solidFill>
                <a:schemeClr val="dk1"/>
              </a:solidFill>
              <a:latin typeface="Trebuchet MS"/>
              <a:ea typeface="Trebuchet MS"/>
              <a:cs typeface="Trebuchet MS"/>
              <a:sym typeface="Trebuchet MS"/>
            </a:endParaRPr>
          </a:p>
          <a:p>
            <a:pPr indent="-287019" lvl="0" marL="299085" marR="19177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Ordinal Variable -A qualitative variable that incorporates an ordered position or  ranking.</a:t>
            </a:r>
            <a:endParaRPr b="0" i="0" sz="1800" u="none" cap="none" strike="noStrike">
              <a:solidFill>
                <a:schemeClr val="dk1"/>
              </a:solidFill>
              <a:latin typeface="Trebuchet MS"/>
              <a:ea typeface="Trebuchet MS"/>
              <a:cs typeface="Trebuchet MS"/>
              <a:sym typeface="Trebuchet MS"/>
            </a:endParaRPr>
          </a:p>
          <a:p>
            <a:pPr indent="-287019" lvl="0" marL="29908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Discrete Variable -A quantitative variable that can assume a countable number of</a:t>
            </a:r>
            <a:endParaRPr b="0" i="0" sz="1800" u="none" cap="none" strike="noStrike">
              <a:solidFill>
                <a:schemeClr val="dk1"/>
              </a:solidFill>
              <a:latin typeface="Trebuchet MS"/>
              <a:ea typeface="Trebuchet MS"/>
              <a:cs typeface="Trebuchet MS"/>
              <a:sym typeface="Trebuchet MS"/>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values.</a:t>
            </a:r>
            <a:endParaRPr b="0" i="0" sz="1800" u="none" cap="none" strike="noStrike">
              <a:solidFill>
                <a:schemeClr val="dk1"/>
              </a:solidFill>
              <a:latin typeface="Trebuchet MS"/>
              <a:ea typeface="Trebuchet MS"/>
              <a:cs typeface="Trebuchet MS"/>
              <a:sym typeface="Trebuchet MS"/>
            </a:endParaRPr>
          </a:p>
          <a:p>
            <a:pPr indent="-287019" lvl="0" marL="299085" marR="46545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Continuous Variable -A quantitative variable that can assume an uncountable  number of values.</a:t>
            </a:r>
            <a:endParaRPr b="0" i="0" sz="1800" u="none" cap="none" strike="noStrike">
              <a:solidFill>
                <a:schemeClr val="dk1"/>
              </a:solidFill>
              <a:latin typeface="Trebuchet MS"/>
              <a:ea typeface="Trebuchet MS"/>
              <a:cs typeface="Trebuchet MS"/>
              <a:sym typeface="Trebuchet MS"/>
            </a:endParaRPr>
          </a:p>
        </p:txBody>
      </p:sp>
      <p:sp>
        <p:nvSpPr>
          <p:cNvPr id="146" name="Google Shape;146;p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9"/>
          <p:cNvSpPr txBox="1"/>
          <p:nvPr>
            <p:ph type="title"/>
          </p:nvPr>
        </p:nvSpPr>
        <p:spPr>
          <a:xfrm>
            <a:off x="384302" y="287019"/>
            <a:ext cx="8306434" cy="1704975"/>
          </a:xfrm>
          <a:prstGeom prst="rect">
            <a:avLst/>
          </a:prstGeom>
          <a:noFill/>
          <a:ln>
            <a:noFill/>
          </a:ln>
        </p:spPr>
        <p:txBody>
          <a:bodyPr anchorCtr="0" anchor="t" bIns="0" lIns="0" spcFirstLastPara="1" rIns="0" wrap="square" tIns="217150">
            <a:spAutoFit/>
          </a:bodyPr>
          <a:lstStyle/>
          <a:p>
            <a:pPr indent="0" lvl="0" marL="12700" rtl="0" algn="l">
              <a:lnSpc>
                <a:spcPct val="100000"/>
              </a:lnSpc>
              <a:spcBef>
                <a:spcPts val="0"/>
              </a:spcBef>
              <a:spcAft>
                <a:spcPts val="0"/>
              </a:spcAft>
              <a:buSzPts val="1400"/>
              <a:buNone/>
            </a:pPr>
            <a:r>
              <a:rPr lang="en-US"/>
              <a:t>  Scenario	</a:t>
            </a:r>
            <a:endParaRPr/>
          </a:p>
          <a:p>
            <a:pPr indent="0" lvl="0" marL="30480" marR="169545" rtl="0" algn="just">
              <a:lnSpc>
                <a:spcPct val="100000"/>
              </a:lnSpc>
              <a:spcBef>
                <a:spcPts val="805"/>
              </a:spcBef>
              <a:spcAft>
                <a:spcPts val="0"/>
              </a:spcAft>
              <a:buSzPts val="1400"/>
              <a:buNone/>
            </a:pPr>
            <a:r>
              <a:rPr b="0" i="0" lang="en-US" sz="1800">
                <a:solidFill>
                  <a:srgbClr val="000000"/>
                </a:solidFill>
                <a:latin typeface="Calibri"/>
                <a:ea typeface="Calibri"/>
                <a:cs typeface="Calibri"/>
                <a:sym typeface="Calibri"/>
              </a:rPr>
              <a:t>The health and welfare council wants to survey your city to understand the lifestyle of  the residents and if need be, improve the facilities provided based on the conclusions  drawn from the data collected.</a:t>
            </a:r>
            <a:endParaRPr sz="1800">
              <a:latin typeface="Calibri"/>
              <a:ea typeface="Calibri"/>
              <a:cs typeface="Calibri"/>
              <a:sym typeface="Calibri"/>
            </a:endParaRPr>
          </a:p>
        </p:txBody>
      </p:sp>
      <p:sp>
        <p:nvSpPr>
          <p:cNvPr id="154" name="Google Shape;154;p9"/>
          <p:cNvSpPr txBox="1"/>
          <p:nvPr/>
        </p:nvSpPr>
        <p:spPr>
          <a:xfrm>
            <a:off x="402437" y="2240407"/>
            <a:ext cx="8123555" cy="3592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of the data being collected for this analysis is listed below: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12700" lvl="0" marL="12700" marR="508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Personal information such as name, age, income of household and educational  qualifications.</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5"/>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Quality of water supply across the city.</a:t>
            </a:r>
            <a:endParaRPr b="0" i="0" sz="1800" u="none" cap="none" strike="noStrike">
              <a:solidFill>
                <a:schemeClr val="dk1"/>
              </a:solidFill>
              <a:latin typeface="Calibri"/>
              <a:ea typeface="Calibri"/>
              <a:cs typeface="Calibri"/>
              <a:sym typeface="Calibri"/>
            </a:endParaRPr>
          </a:p>
          <a:p>
            <a:pPr indent="-233679" lvl="0" marL="24574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Medical facilities such as availability of hospitals, doctors etc.</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analysis of this data could be used to answer questions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What is the average income of households in the city?</a:t>
            </a:r>
            <a:endParaRPr b="0"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Which is the most common disease in a given area?</a:t>
            </a:r>
            <a:endParaRPr b="0"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How much water does a household use in a month?</a:t>
            </a:r>
            <a:endParaRPr b="0"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Are there enough medical facilities being provided?</a:t>
            </a:r>
            <a:endParaRPr b="0" i="0" sz="1800" u="none" cap="none" strike="noStrike">
              <a:solidFill>
                <a:schemeClr val="dk1"/>
              </a:solidFill>
              <a:latin typeface="Calibri"/>
              <a:ea typeface="Calibri"/>
              <a:cs typeface="Calibri"/>
              <a:sym typeface="Calibri"/>
            </a:endParaRPr>
          </a:p>
        </p:txBody>
      </p:sp>
      <p:sp>
        <p:nvSpPr>
          <p:cNvPr id="155" name="Google Shape;155;p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9"/>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0"/>
          <p:cNvSpPr txBox="1"/>
          <p:nvPr/>
        </p:nvSpPr>
        <p:spPr>
          <a:xfrm>
            <a:off x="1133855" y="3900296"/>
            <a:ext cx="7086600" cy="513715"/>
          </a:xfrm>
          <a:prstGeom prst="rect">
            <a:avLst/>
          </a:prstGeom>
          <a:noFill/>
          <a:ln>
            <a:noFill/>
          </a:ln>
        </p:spPr>
        <p:txBody>
          <a:bodyPr anchorCtr="0" anchor="t" bIns="0" lIns="0" spcFirstLastPara="1" rIns="0" wrap="square" tIns="12700">
            <a:spAutoFit/>
          </a:bodyPr>
          <a:lstStyle/>
          <a:p>
            <a:pPr indent="0" lvl="0" marL="266573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Bookman Old Style"/>
                <a:ea typeface="Bookman Old Style"/>
                <a:cs typeface="Bookman Old Style"/>
                <a:sym typeface="Bookman Old Style"/>
              </a:rPr>
              <a:t>Descriptive Statistics</a:t>
            </a:r>
            <a:endParaRPr b="0" i="0" sz="3200" u="none" cap="none" strike="noStrike">
              <a:solidFill>
                <a:schemeClr val="dk1"/>
              </a:solidFill>
              <a:latin typeface="Bookman Old Style"/>
              <a:ea typeface="Bookman Old Style"/>
              <a:cs typeface="Bookman Old Style"/>
              <a:sym typeface="Bookman Old Style"/>
            </a:endParaRPr>
          </a:p>
        </p:txBody>
      </p:sp>
      <p:sp>
        <p:nvSpPr>
          <p:cNvPr id="162" name="Google Shape;162;p10"/>
          <p:cNvSpPr txBox="1"/>
          <p:nvPr/>
        </p:nvSpPr>
        <p:spPr>
          <a:xfrm>
            <a:off x="1143000" y="5145989"/>
            <a:ext cx="7086600" cy="331470"/>
          </a:xfrm>
          <a:prstGeom prst="rect">
            <a:avLst/>
          </a:prstGeom>
          <a:noFill/>
          <a:ln>
            <a:noFill/>
          </a:ln>
        </p:spPr>
        <p:txBody>
          <a:bodyPr anchorCtr="0" anchor="t" bIns="0" lIns="0" spcFirstLastPara="1" rIns="0" wrap="square" tIns="13325">
            <a:spAutoFit/>
          </a:bodyPr>
          <a:lstStyle/>
          <a:p>
            <a:pPr indent="0" lvl="0" marL="4077334" marR="0" rtl="0" algn="l">
              <a:lnSpc>
                <a:spcPct val="100000"/>
              </a:lnSpc>
              <a:spcBef>
                <a:spcPts val="0"/>
              </a:spcBef>
              <a:spcAft>
                <a:spcPts val="0"/>
              </a:spcAft>
              <a:buClr>
                <a:srgbClr val="000000"/>
              </a:buClr>
              <a:buSzPts val="2000"/>
              <a:buFont typeface="Arial"/>
              <a:buNone/>
            </a:pPr>
            <a:r>
              <a:rPr b="0" i="0" lang="en-US" sz="2000" u="none" cap="none" strike="noStrike">
                <a:solidFill>
                  <a:srgbClr val="464652"/>
                </a:solidFill>
                <a:latin typeface="Bookman Old Style"/>
                <a:ea typeface="Bookman Old Style"/>
                <a:cs typeface="Bookman Old Style"/>
                <a:sym typeface="Bookman Old Style"/>
              </a:rPr>
              <a:t>Summarizing the data</a:t>
            </a:r>
            <a:endParaRPr b="0" i="0" sz="2000" u="none" cap="none" strike="noStrike">
              <a:solidFill>
                <a:schemeClr val="dk1"/>
              </a:solidFill>
              <a:latin typeface="Bookman Old Style"/>
              <a:ea typeface="Bookman Old Style"/>
              <a:cs typeface="Bookman Old Style"/>
              <a:sym typeface="Bookman Old Style"/>
            </a:endParaRPr>
          </a:p>
        </p:txBody>
      </p:sp>
      <p:sp>
        <p:nvSpPr>
          <p:cNvPr id="163" name="Google Shape;163;p1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2019-10-09T20:44:11Z</dcterms:created>
  <dc:creator>Kumar, Mohit (HC SI DC IN AT 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2019-04-20T00:00:00Z</vt:filetime>
  </property>
  <property fmtid="{D5CDD505-2E9C-101B-9397-08002B2CF9AE}" pid="3" name="Creator">
    <vt:lpwstr>Microsoft® PowerPoint® for Office 365</vt:lpwstr>
  </property>
  <property fmtid="{D5CDD505-2E9C-101B-9397-08002B2CF9AE}" pid="4" name="LastSaved">
    <vt:filetime>2019-10-09T00:00:00Z</vt:filetime>
  </property>
</Properties>
</file>