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9144000"/>
  <p:notesSz cx="9144000" cy="6858000"/>
  <p:embeddedFontLst>
    <p:embeddedFont>
      <p:font typeface="Cambria Math"/>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46" roundtripDataSignature="AMtx7mgaok/KBZF7IsHovL6OhfCUqTCx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036F6BC-24B9-4B9C-A859-881CE15372F7}">
  <a:tblStyle styleId="{5036F6BC-24B9-4B9C-A859-881CE15372F7}"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F20DE16-F8B0-4491-AEFB-017B1AED300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CambriaMath-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5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5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5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6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6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6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6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6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6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6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6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4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6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6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6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6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6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6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7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7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7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7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p7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p7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p7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5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p7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p7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p7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7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p8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8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p8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8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g7581573d01_3_10: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7581573d01_3_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g7581573d01_3_24: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7581573d01_3_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7581573d01_0_0: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7581573d01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g7581573d01_3_2: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7581573d01_3_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5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5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5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5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5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5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2" name="Shape 12"/>
        <p:cNvGrpSpPr/>
        <p:nvPr/>
      </p:nvGrpSpPr>
      <p:grpSpPr>
        <a:xfrm>
          <a:off x="0" y="0"/>
          <a:ext cx="0" cy="0"/>
          <a:chOff x="0" y="0"/>
          <a:chExt cx="0" cy="0"/>
        </a:xfrm>
      </p:grpSpPr>
      <p:sp>
        <p:nvSpPr>
          <p:cNvPr id="13" name="Google Shape;13;p83"/>
          <p:cNvSpPr txBox="1"/>
          <p:nvPr>
            <p:ph type="title"/>
          </p:nvPr>
        </p:nvSpPr>
        <p:spPr>
          <a:xfrm>
            <a:off x="330200" y="373760"/>
            <a:ext cx="8483600" cy="5740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1" sz="3600">
                <a:solidFill>
                  <a:srgbClr val="0F243E"/>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83"/>
          <p:cNvSpPr txBox="1"/>
          <p:nvPr>
            <p:ph idx="1" type="body"/>
          </p:nvPr>
        </p:nvSpPr>
        <p:spPr>
          <a:xfrm>
            <a:off x="402437" y="1142746"/>
            <a:ext cx="8084184" cy="139763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800">
                <a:solidFill>
                  <a:schemeClr val="dk1"/>
                </a:solidFill>
                <a:latin typeface="Calibri"/>
                <a:ea typeface="Calibri"/>
                <a:cs typeface="Calibri"/>
                <a:sym typeface="Calibri"/>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8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8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8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showMasterSp="0">
  <p:cSld name="Title Only">
    <p:bg>
      <p:bgPr>
        <a:solidFill>
          <a:schemeClr val="lt1"/>
        </a:solidFill>
      </p:bgPr>
    </p:bg>
    <p:spTree>
      <p:nvGrpSpPr>
        <p:cNvPr id="18" name="Shape 18"/>
        <p:cNvGrpSpPr/>
        <p:nvPr/>
      </p:nvGrpSpPr>
      <p:grpSpPr>
        <a:xfrm>
          <a:off x="0" y="0"/>
          <a:ext cx="0" cy="0"/>
          <a:chOff x="0" y="0"/>
          <a:chExt cx="0" cy="0"/>
        </a:xfrm>
      </p:grpSpPr>
      <p:sp>
        <p:nvSpPr>
          <p:cNvPr id="19" name="Google Shape;19;p84"/>
          <p:cNvSpPr/>
          <p:nvPr/>
        </p:nvSpPr>
        <p:spPr>
          <a:xfrm>
            <a:off x="344420" y="1023449"/>
            <a:ext cx="8382006" cy="10203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84"/>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84"/>
          <p:cNvSpPr txBox="1"/>
          <p:nvPr>
            <p:ph type="title"/>
          </p:nvPr>
        </p:nvSpPr>
        <p:spPr>
          <a:xfrm>
            <a:off x="330200" y="373760"/>
            <a:ext cx="8483600" cy="5740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1" sz="3600">
                <a:solidFill>
                  <a:srgbClr val="0F243E"/>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8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8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8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bg>
      <p:bgPr>
        <a:solidFill>
          <a:schemeClr val="lt1"/>
        </a:solidFill>
      </p:bgPr>
    </p:bg>
    <p:spTree>
      <p:nvGrpSpPr>
        <p:cNvPr id="25" name="Shape 25"/>
        <p:cNvGrpSpPr/>
        <p:nvPr/>
      </p:nvGrpSpPr>
      <p:grpSpPr>
        <a:xfrm>
          <a:off x="0" y="0"/>
          <a:ext cx="0" cy="0"/>
          <a:chOff x="0" y="0"/>
          <a:chExt cx="0" cy="0"/>
        </a:xfrm>
      </p:grpSpPr>
      <p:sp>
        <p:nvSpPr>
          <p:cNvPr id="26" name="Google Shape;26;p85"/>
          <p:cNvSpPr/>
          <p:nvPr/>
        </p:nvSpPr>
        <p:spPr>
          <a:xfrm>
            <a:off x="905255" y="3648455"/>
            <a:ext cx="7315200" cy="1280160"/>
          </a:xfrm>
          <a:custGeom>
            <a:rect b="b" l="l" r="r" t="t"/>
            <a:pathLst>
              <a:path extrusionOk="0" h="1280160" w="7315200">
                <a:moveTo>
                  <a:pt x="0" y="1280159"/>
                </a:moveTo>
                <a:lnTo>
                  <a:pt x="7315200" y="1280159"/>
                </a:lnTo>
                <a:lnTo>
                  <a:pt x="7315200" y="0"/>
                </a:lnTo>
                <a:lnTo>
                  <a:pt x="0" y="0"/>
                </a:lnTo>
                <a:lnTo>
                  <a:pt x="0" y="1280159"/>
                </a:lnTo>
                <a:close/>
              </a:path>
            </a:pathLst>
          </a:custGeom>
          <a:noFill/>
          <a:ln cap="flat" cmpd="sng" w="9525">
            <a:solidFill>
              <a:srgbClr val="717B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 name="Google Shape;27;p85"/>
          <p:cNvSpPr/>
          <p:nvPr/>
        </p:nvSpPr>
        <p:spPr>
          <a:xfrm>
            <a:off x="914400" y="5049011"/>
            <a:ext cx="7315200" cy="685800"/>
          </a:xfrm>
          <a:custGeom>
            <a:rect b="b" l="l" r="r" t="t"/>
            <a:pathLst>
              <a:path extrusionOk="0" h="685800" w="7315200">
                <a:moveTo>
                  <a:pt x="0" y="685800"/>
                </a:moveTo>
                <a:lnTo>
                  <a:pt x="7315200" y="685800"/>
                </a:lnTo>
                <a:lnTo>
                  <a:pt x="7315200" y="0"/>
                </a:lnTo>
                <a:lnTo>
                  <a:pt x="0" y="0"/>
                </a:lnTo>
                <a:lnTo>
                  <a:pt x="0" y="685800"/>
                </a:lnTo>
                <a:close/>
              </a:path>
            </a:pathLst>
          </a:custGeom>
          <a:noFill/>
          <a:ln cap="flat" cmpd="sng" w="9525">
            <a:solidFill>
              <a:srgbClr val="9FB8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 name="Google Shape;28;p8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31" name="Shape 31"/>
        <p:cNvGrpSpPr/>
        <p:nvPr/>
      </p:nvGrpSpPr>
      <p:grpSpPr>
        <a:xfrm>
          <a:off x="0" y="0"/>
          <a:ext cx="0" cy="0"/>
          <a:chOff x="0" y="0"/>
          <a:chExt cx="0" cy="0"/>
        </a:xfrm>
      </p:grpSpPr>
      <p:sp>
        <p:nvSpPr>
          <p:cNvPr id="32" name="Google Shape;32;p86"/>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86"/>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8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7" name="Shape 37"/>
        <p:cNvGrpSpPr/>
        <p:nvPr/>
      </p:nvGrpSpPr>
      <p:grpSpPr>
        <a:xfrm>
          <a:off x="0" y="0"/>
          <a:ext cx="0" cy="0"/>
          <a:chOff x="0" y="0"/>
          <a:chExt cx="0" cy="0"/>
        </a:xfrm>
      </p:grpSpPr>
      <p:sp>
        <p:nvSpPr>
          <p:cNvPr id="38" name="Google Shape;38;p87"/>
          <p:cNvSpPr txBox="1"/>
          <p:nvPr>
            <p:ph type="title"/>
          </p:nvPr>
        </p:nvSpPr>
        <p:spPr>
          <a:xfrm>
            <a:off x="330200" y="373760"/>
            <a:ext cx="8483600" cy="5740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1" sz="3600">
                <a:solidFill>
                  <a:srgbClr val="0F243E"/>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87"/>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87"/>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87"/>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7"/>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7"/>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82"/>
          <p:cNvSpPr/>
          <p:nvPr/>
        </p:nvSpPr>
        <p:spPr>
          <a:xfrm>
            <a:off x="344420" y="1023449"/>
            <a:ext cx="8382006" cy="10203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82"/>
          <p:cNvSpPr txBox="1"/>
          <p:nvPr>
            <p:ph type="title"/>
          </p:nvPr>
        </p:nvSpPr>
        <p:spPr>
          <a:xfrm>
            <a:off x="330200" y="373760"/>
            <a:ext cx="8483600" cy="57404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1" sz="3600" u="none" cap="none" strike="noStrike">
                <a:solidFill>
                  <a:srgbClr val="0F243E"/>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82"/>
          <p:cNvSpPr txBox="1"/>
          <p:nvPr>
            <p:ph idx="1" type="body"/>
          </p:nvPr>
        </p:nvSpPr>
        <p:spPr>
          <a:xfrm>
            <a:off x="402437" y="1142746"/>
            <a:ext cx="8084184" cy="139763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8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8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sz="1800" u="none">
                <a:solidFill>
                  <a:srgbClr val="888888"/>
                </a:solidFill>
                <a:latin typeface="Calibri"/>
                <a:ea typeface="Calibri"/>
                <a:cs typeface="Calibri"/>
                <a:sym typeface="Calibri"/>
              </a:defRPr>
            </a:lvl1pPr>
            <a:lvl2pPr indent="0" lvl="1" marL="0" marR="0" rtl="0" algn="r">
              <a:spcBef>
                <a:spcPts val="0"/>
              </a:spcBef>
              <a:buNone/>
              <a:defRPr b="0" sz="1800" u="none">
                <a:solidFill>
                  <a:srgbClr val="888888"/>
                </a:solidFill>
                <a:latin typeface="Calibri"/>
                <a:ea typeface="Calibri"/>
                <a:cs typeface="Calibri"/>
                <a:sym typeface="Calibri"/>
              </a:defRPr>
            </a:lvl2pPr>
            <a:lvl3pPr indent="0" lvl="2" marL="0" marR="0" rtl="0" algn="r">
              <a:spcBef>
                <a:spcPts val="0"/>
              </a:spcBef>
              <a:buNone/>
              <a:defRPr b="0" sz="1800" u="none">
                <a:solidFill>
                  <a:srgbClr val="888888"/>
                </a:solidFill>
                <a:latin typeface="Calibri"/>
                <a:ea typeface="Calibri"/>
                <a:cs typeface="Calibri"/>
                <a:sym typeface="Calibri"/>
              </a:defRPr>
            </a:lvl3pPr>
            <a:lvl4pPr indent="0" lvl="3" marL="0" marR="0" rtl="0" algn="r">
              <a:spcBef>
                <a:spcPts val="0"/>
              </a:spcBef>
              <a:buNone/>
              <a:defRPr b="0" sz="1800" u="none">
                <a:solidFill>
                  <a:srgbClr val="888888"/>
                </a:solidFill>
                <a:latin typeface="Calibri"/>
                <a:ea typeface="Calibri"/>
                <a:cs typeface="Calibri"/>
                <a:sym typeface="Calibri"/>
              </a:defRPr>
            </a:lvl4pPr>
            <a:lvl5pPr indent="0" lvl="4" marL="0" marR="0" rtl="0" algn="r">
              <a:spcBef>
                <a:spcPts val="0"/>
              </a:spcBef>
              <a:buNone/>
              <a:defRPr b="0" sz="1800" u="none">
                <a:solidFill>
                  <a:srgbClr val="888888"/>
                </a:solidFill>
                <a:latin typeface="Calibri"/>
                <a:ea typeface="Calibri"/>
                <a:cs typeface="Calibri"/>
                <a:sym typeface="Calibri"/>
              </a:defRPr>
            </a:lvl5pPr>
            <a:lvl6pPr indent="0" lvl="5" marL="0" marR="0" rtl="0" algn="r">
              <a:spcBef>
                <a:spcPts val="0"/>
              </a:spcBef>
              <a:buNone/>
              <a:defRPr b="0" sz="1800" u="none">
                <a:solidFill>
                  <a:srgbClr val="888888"/>
                </a:solidFill>
                <a:latin typeface="Calibri"/>
                <a:ea typeface="Calibri"/>
                <a:cs typeface="Calibri"/>
                <a:sym typeface="Calibri"/>
              </a:defRPr>
            </a:lvl6pPr>
            <a:lvl7pPr indent="0" lvl="6" marL="0" marR="0" rtl="0" algn="r">
              <a:spcBef>
                <a:spcPts val="0"/>
              </a:spcBef>
              <a:buNone/>
              <a:defRPr b="0" sz="1800" u="none">
                <a:solidFill>
                  <a:srgbClr val="888888"/>
                </a:solidFill>
                <a:latin typeface="Calibri"/>
                <a:ea typeface="Calibri"/>
                <a:cs typeface="Calibri"/>
                <a:sym typeface="Calibri"/>
              </a:defRPr>
            </a:lvl7pPr>
            <a:lvl8pPr indent="0" lvl="7" marL="0" marR="0" rtl="0" algn="r">
              <a:spcBef>
                <a:spcPts val="0"/>
              </a:spcBef>
              <a:buNone/>
              <a:defRPr b="0" sz="1800" u="none">
                <a:solidFill>
                  <a:srgbClr val="888888"/>
                </a:solidFill>
                <a:latin typeface="Calibri"/>
                <a:ea typeface="Calibri"/>
                <a:cs typeface="Calibri"/>
                <a:sym typeface="Calibri"/>
              </a:defRPr>
            </a:lvl8pPr>
            <a:lvl9pPr indent="0" lvl="8" marL="0" marR="0" rtl="0" algn="r">
              <a:spcBef>
                <a:spcPts val="0"/>
              </a:spcBef>
              <a:buNone/>
              <a:defRPr b="0" sz="1800" u="non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8.png"/><Relationship Id="rId13" Type="http://schemas.openxmlformats.org/officeDocument/2006/relationships/image" Target="../media/image4.pn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2.png"/><Relationship Id="rId8"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4.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8.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40.png"/><Relationship Id="rId7"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jpg"/><Relationship Id="rId4" Type="http://schemas.openxmlformats.org/officeDocument/2006/relationships/image" Target="../media/image3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1.jpg"/><Relationship Id="rId4" Type="http://schemas.openxmlformats.org/officeDocument/2006/relationships/image" Target="../media/image44.jpg"/><Relationship Id="rId5" Type="http://schemas.openxmlformats.org/officeDocument/2006/relationships/image" Target="../media/image43.png"/><Relationship Id="rId6" Type="http://schemas.openxmlformats.org/officeDocument/2006/relationships/image" Target="../media/image4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6.png"/><Relationship Id="rId4" Type="http://schemas.openxmlformats.org/officeDocument/2006/relationships/image" Target="../media/image4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9.png"/><Relationship Id="rId4" Type="http://schemas.openxmlformats.org/officeDocument/2006/relationships/image" Target="../media/image5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53.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jpg"/><Relationship Id="rId4" Type="http://schemas.openxmlformats.org/officeDocument/2006/relationships/image" Target="../media/image12.png"/><Relationship Id="rId5" Type="http://schemas.openxmlformats.org/officeDocument/2006/relationships/image" Target="../media/image17.png"/><Relationship Id="rId6" Type="http://schemas.openxmlformats.org/officeDocument/2006/relationships/image" Target="../media/image15.png"/><Relationship Id="rId7" Type="http://schemas.openxmlformats.org/officeDocument/2006/relationships/image" Target="../media/image18.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56.png"/><Relationship Id="rId6" Type="http://schemas.openxmlformats.org/officeDocument/2006/relationships/image" Target="../media/image58.png"/><Relationship Id="rId7" Type="http://schemas.openxmlformats.org/officeDocument/2006/relationships/image" Target="../media/image5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image" Target="../media/image56.png"/><Relationship Id="rId6" Type="http://schemas.openxmlformats.org/officeDocument/2006/relationships/image" Target="../media/image54.png"/></Relationships>
</file>

<file path=ppt/slides/_rels/slide33.xml.rels><?xml version="1.0" encoding="UTF-8" standalone="yes"?><Relationships xmlns="http://schemas.openxmlformats.org/package/2006/relationships"><Relationship Id="rId11" Type="http://schemas.openxmlformats.org/officeDocument/2006/relationships/image" Target="../media/image65.png"/><Relationship Id="rId10" Type="http://schemas.openxmlformats.org/officeDocument/2006/relationships/image" Target="../media/image61.png"/><Relationship Id="rId13" Type="http://schemas.openxmlformats.org/officeDocument/2006/relationships/image" Target="../media/image63.png"/><Relationship Id="rId12" Type="http://schemas.openxmlformats.org/officeDocument/2006/relationships/image" Target="../media/image69.png"/><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0.png"/><Relationship Id="rId4" Type="http://schemas.openxmlformats.org/officeDocument/2006/relationships/image" Target="../media/image59.png"/><Relationship Id="rId9" Type="http://schemas.openxmlformats.org/officeDocument/2006/relationships/image" Target="../media/image64.png"/><Relationship Id="rId5" Type="http://schemas.openxmlformats.org/officeDocument/2006/relationships/image" Target="../media/image67.png"/><Relationship Id="rId6" Type="http://schemas.openxmlformats.org/officeDocument/2006/relationships/image" Target="../media/image62.png"/><Relationship Id="rId7" Type="http://schemas.openxmlformats.org/officeDocument/2006/relationships/image" Target="../media/image66.png"/><Relationship Id="rId8" Type="http://schemas.openxmlformats.org/officeDocument/2006/relationships/image" Target="../media/image6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7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jpg"/><Relationship Id="rId4" Type="http://schemas.openxmlformats.org/officeDocument/2006/relationships/image" Target="../media/image2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2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30.png"/><Relationship Id="rId6"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1"/>
          <p:cNvSpPr txBox="1"/>
          <p:nvPr>
            <p:ph type="title"/>
          </p:nvPr>
        </p:nvSpPr>
        <p:spPr>
          <a:xfrm>
            <a:off x="416763" y="373760"/>
            <a:ext cx="220027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Statistics</a:t>
            </a:r>
            <a:endParaRPr/>
          </a:p>
        </p:txBody>
      </p:sp>
      <p:sp>
        <p:nvSpPr>
          <p:cNvPr id="49" name="Google Shape;49;p1"/>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1"/>
          <p:cNvSpPr txBox="1"/>
          <p:nvPr/>
        </p:nvSpPr>
        <p:spPr>
          <a:xfrm>
            <a:off x="402437" y="1142746"/>
            <a:ext cx="8124825" cy="1397635"/>
          </a:xfrm>
          <a:prstGeom prst="rect">
            <a:avLst/>
          </a:prstGeom>
          <a:noFill/>
          <a:ln>
            <a:noFill/>
          </a:ln>
        </p:spPr>
        <p:txBody>
          <a:bodyPr anchorCtr="0" anchor="t" bIns="0" lIns="0" spcFirstLastPara="1" rIns="0" wrap="square" tIns="12700">
            <a:spAutoFit/>
          </a:bodyPr>
          <a:lstStyle/>
          <a:p>
            <a:pPr indent="-114300" lvl="0" marL="12700" marR="5080" rtl="0" algn="l">
              <a:lnSpc>
                <a:spcPct val="10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Statistics	is	the	science	of	collecting,	organizing,	presenting,	analyzing,	and  interpreting data to assist in making more effective decisions.</a:t>
            </a:r>
            <a:endParaRPr sz="18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chemeClr val="dk1"/>
              </a:buClr>
              <a:buSzPts val="1850"/>
              <a:buFont typeface="Noto Sans Symbols"/>
              <a:buNone/>
            </a:pPr>
            <a:r>
              <a:t/>
            </a:r>
            <a:endParaRPr sz="1850">
              <a:solidFill>
                <a:schemeClr val="dk1"/>
              </a:solidFill>
              <a:latin typeface="Times New Roman"/>
              <a:ea typeface="Times New Roman"/>
              <a:cs typeface="Times New Roman"/>
              <a:sym typeface="Times New Roman"/>
            </a:endParaRPr>
          </a:p>
          <a:p>
            <a:pPr indent="-114300" lvl="0" marL="12700" marR="5715" rtl="0" algn="l">
              <a:lnSpc>
                <a:spcPct val="10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Statistical Analysis is used to manipulate, summarize, and investigate data, so as to  get useful informative results.</a:t>
            </a:r>
            <a:endParaRPr sz="1800">
              <a:solidFill>
                <a:schemeClr val="dk1"/>
              </a:solidFill>
              <a:latin typeface="Calibri"/>
              <a:ea typeface="Calibri"/>
              <a:cs typeface="Calibri"/>
              <a:sym typeface="Calibri"/>
            </a:endParaRPr>
          </a:p>
        </p:txBody>
      </p:sp>
      <p:sp>
        <p:nvSpPr>
          <p:cNvPr id="51" name="Google Shape;51;p1"/>
          <p:cNvSpPr/>
          <p:nvPr/>
        </p:nvSpPr>
        <p:spPr>
          <a:xfrm>
            <a:off x="1123128" y="3073848"/>
            <a:ext cx="1543149" cy="15431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1"/>
          <p:cNvSpPr/>
          <p:nvPr/>
        </p:nvSpPr>
        <p:spPr>
          <a:xfrm>
            <a:off x="1109472" y="4539996"/>
            <a:ext cx="1565910" cy="156590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1"/>
          <p:cNvSpPr/>
          <p:nvPr/>
        </p:nvSpPr>
        <p:spPr>
          <a:xfrm>
            <a:off x="2589276" y="4539996"/>
            <a:ext cx="1565910" cy="156590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1"/>
          <p:cNvSpPr/>
          <p:nvPr/>
        </p:nvSpPr>
        <p:spPr>
          <a:xfrm>
            <a:off x="2589276" y="3060192"/>
            <a:ext cx="1565910" cy="156591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
          <p:cNvSpPr/>
          <p:nvPr/>
        </p:nvSpPr>
        <p:spPr>
          <a:xfrm>
            <a:off x="1908048" y="3858767"/>
            <a:ext cx="1448562" cy="144856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 name="Google Shape;56;p1"/>
          <p:cNvSpPr txBox="1"/>
          <p:nvPr/>
        </p:nvSpPr>
        <p:spPr>
          <a:xfrm>
            <a:off x="2166620" y="4365497"/>
            <a:ext cx="93408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FFFFFF"/>
                </a:solidFill>
                <a:latin typeface="Calibri"/>
                <a:ea typeface="Calibri"/>
                <a:cs typeface="Calibri"/>
                <a:sym typeface="Calibri"/>
              </a:rPr>
              <a:t>Statistics</a:t>
            </a:r>
            <a:endParaRPr sz="2000">
              <a:solidFill>
                <a:schemeClr val="dk1"/>
              </a:solidFill>
              <a:latin typeface="Calibri"/>
              <a:ea typeface="Calibri"/>
              <a:cs typeface="Calibri"/>
              <a:sym typeface="Calibri"/>
            </a:endParaRPr>
          </a:p>
        </p:txBody>
      </p:sp>
      <p:sp>
        <p:nvSpPr>
          <p:cNvPr id="57" name="Google Shape;57;p1"/>
          <p:cNvSpPr/>
          <p:nvPr/>
        </p:nvSpPr>
        <p:spPr>
          <a:xfrm>
            <a:off x="1900427" y="2616695"/>
            <a:ext cx="1463802" cy="104014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1"/>
          <p:cNvSpPr txBox="1"/>
          <p:nvPr/>
        </p:nvSpPr>
        <p:spPr>
          <a:xfrm>
            <a:off x="2225167" y="2910078"/>
            <a:ext cx="817244" cy="375920"/>
          </a:xfrm>
          <a:prstGeom prst="rect">
            <a:avLst/>
          </a:prstGeom>
          <a:noFill/>
          <a:ln>
            <a:noFill/>
          </a:ln>
        </p:spPr>
        <p:txBody>
          <a:bodyPr anchorCtr="0" anchor="t" bIns="0" lIns="0" spcFirstLastPara="1" rIns="0" wrap="square" tIns="30475">
            <a:spAutoFit/>
          </a:bodyPr>
          <a:lstStyle/>
          <a:p>
            <a:pPr indent="251459" lvl="0" marL="12700" marR="5080" rtl="0" algn="l">
              <a:lnSpc>
                <a:spcPct val="110000"/>
              </a:lnSpc>
              <a:spcBef>
                <a:spcPts val="0"/>
              </a:spcBef>
              <a:spcAft>
                <a:spcPts val="0"/>
              </a:spcAft>
              <a:buNone/>
            </a:pPr>
            <a:r>
              <a:rPr lang="en-US" sz="1200">
                <a:solidFill>
                  <a:srgbClr val="FFFFFF"/>
                </a:solidFill>
                <a:latin typeface="Calibri"/>
                <a:ea typeface="Calibri"/>
                <a:cs typeface="Calibri"/>
                <a:sym typeface="Calibri"/>
              </a:rPr>
              <a:t>Data  Presentation</a:t>
            </a:r>
            <a:endParaRPr sz="1200">
              <a:solidFill>
                <a:schemeClr val="dk1"/>
              </a:solidFill>
              <a:latin typeface="Calibri"/>
              <a:ea typeface="Calibri"/>
              <a:cs typeface="Calibri"/>
              <a:sym typeface="Calibri"/>
            </a:endParaRPr>
          </a:p>
        </p:txBody>
      </p:sp>
      <p:sp>
        <p:nvSpPr>
          <p:cNvPr id="59" name="Google Shape;59;p1"/>
          <p:cNvSpPr/>
          <p:nvPr/>
        </p:nvSpPr>
        <p:spPr>
          <a:xfrm>
            <a:off x="3410711" y="4062971"/>
            <a:ext cx="1334262" cy="1040142"/>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txBox="1"/>
          <p:nvPr/>
        </p:nvSpPr>
        <p:spPr>
          <a:xfrm>
            <a:off x="3817365" y="4273041"/>
            <a:ext cx="523875" cy="492125"/>
          </a:xfrm>
          <a:prstGeom prst="rect">
            <a:avLst/>
          </a:prstGeom>
          <a:noFill/>
          <a:ln>
            <a:noFill/>
          </a:ln>
        </p:spPr>
        <p:txBody>
          <a:bodyPr anchorCtr="0" anchor="t" bIns="0" lIns="0" spcFirstLastPara="1" rIns="0" wrap="square" tIns="12700">
            <a:spAutoFit/>
          </a:bodyPr>
          <a:lstStyle/>
          <a:p>
            <a:pPr indent="104775" lvl="0" marL="12700" marR="5080" rtl="0" algn="l">
              <a:lnSpc>
                <a:spcPct val="127499"/>
              </a:lnSpc>
              <a:spcBef>
                <a:spcPts val="0"/>
              </a:spcBef>
              <a:spcAft>
                <a:spcPts val="0"/>
              </a:spcAft>
              <a:buNone/>
            </a:pPr>
            <a:r>
              <a:rPr lang="en-US" sz="1200">
                <a:solidFill>
                  <a:srgbClr val="FFFFFF"/>
                </a:solidFill>
                <a:latin typeface="Calibri"/>
                <a:ea typeface="Calibri"/>
                <a:cs typeface="Calibri"/>
                <a:sym typeface="Calibri"/>
              </a:rPr>
              <a:t>Data  Analysis</a:t>
            </a:r>
            <a:endParaRPr sz="1200">
              <a:solidFill>
                <a:schemeClr val="dk1"/>
              </a:solidFill>
              <a:latin typeface="Calibri"/>
              <a:ea typeface="Calibri"/>
              <a:cs typeface="Calibri"/>
              <a:sym typeface="Calibri"/>
            </a:endParaRPr>
          </a:p>
        </p:txBody>
      </p:sp>
      <p:sp>
        <p:nvSpPr>
          <p:cNvPr id="61" name="Google Shape;61;p1"/>
          <p:cNvSpPr/>
          <p:nvPr/>
        </p:nvSpPr>
        <p:spPr>
          <a:xfrm>
            <a:off x="1911095" y="5507735"/>
            <a:ext cx="1442466" cy="1040142"/>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
          <p:cNvSpPr txBox="1"/>
          <p:nvPr/>
        </p:nvSpPr>
        <p:spPr>
          <a:xfrm>
            <a:off x="2184273" y="5801664"/>
            <a:ext cx="899160" cy="375920"/>
          </a:xfrm>
          <a:prstGeom prst="rect">
            <a:avLst/>
          </a:prstGeom>
          <a:noFill/>
          <a:ln>
            <a:noFill/>
          </a:ln>
        </p:spPr>
        <p:txBody>
          <a:bodyPr anchorCtr="0" anchor="t" bIns="0" lIns="0" spcFirstLastPara="1" rIns="0" wrap="square" tIns="30475">
            <a:spAutoFit/>
          </a:bodyPr>
          <a:lstStyle/>
          <a:p>
            <a:pPr indent="290830" lvl="0" marL="12700" marR="5080" rtl="0" algn="l">
              <a:lnSpc>
                <a:spcPct val="110000"/>
              </a:lnSpc>
              <a:spcBef>
                <a:spcPts val="0"/>
              </a:spcBef>
              <a:spcAft>
                <a:spcPts val="0"/>
              </a:spcAft>
              <a:buNone/>
            </a:pPr>
            <a:r>
              <a:rPr lang="en-US" sz="1200">
                <a:solidFill>
                  <a:srgbClr val="FFFFFF"/>
                </a:solidFill>
                <a:latin typeface="Calibri"/>
                <a:ea typeface="Calibri"/>
                <a:cs typeface="Calibri"/>
                <a:sym typeface="Calibri"/>
              </a:rPr>
              <a:t>Data  Interpretation</a:t>
            </a:r>
            <a:endParaRPr sz="1200">
              <a:solidFill>
                <a:schemeClr val="dk1"/>
              </a:solidFill>
              <a:latin typeface="Calibri"/>
              <a:ea typeface="Calibri"/>
              <a:cs typeface="Calibri"/>
              <a:sym typeface="Calibri"/>
            </a:endParaRPr>
          </a:p>
        </p:txBody>
      </p:sp>
      <p:sp>
        <p:nvSpPr>
          <p:cNvPr id="63" name="Google Shape;63;p1"/>
          <p:cNvSpPr/>
          <p:nvPr/>
        </p:nvSpPr>
        <p:spPr>
          <a:xfrm>
            <a:off x="507491" y="4062971"/>
            <a:ext cx="1358645" cy="1040142"/>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1"/>
          <p:cNvSpPr txBox="1"/>
          <p:nvPr/>
        </p:nvSpPr>
        <p:spPr>
          <a:xfrm>
            <a:off x="864514" y="4355972"/>
            <a:ext cx="644525" cy="375920"/>
          </a:xfrm>
          <a:prstGeom prst="rect">
            <a:avLst/>
          </a:prstGeom>
          <a:noFill/>
          <a:ln>
            <a:noFill/>
          </a:ln>
        </p:spPr>
        <p:txBody>
          <a:bodyPr anchorCtr="0" anchor="t" bIns="0" lIns="0" spcFirstLastPara="1" rIns="0" wrap="square" tIns="30475">
            <a:spAutoFit/>
          </a:bodyPr>
          <a:lstStyle/>
          <a:p>
            <a:pPr indent="165735" lvl="0" marL="12700" marR="5080" rtl="0" algn="l">
              <a:lnSpc>
                <a:spcPct val="110000"/>
              </a:lnSpc>
              <a:spcBef>
                <a:spcPts val="0"/>
              </a:spcBef>
              <a:spcAft>
                <a:spcPts val="0"/>
              </a:spcAft>
              <a:buNone/>
            </a:pPr>
            <a:r>
              <a:rPr lang="en-US" sz="1200">
                <a:solidFill>
                  <a:srgbClr val="FFFFFF"/>
                </a:solidFill>
                <a:latin typeface="Calibri"/>
                <a:ea typeface="Calibri"/>
                <a:cs typeface="Calibri"/>
                <a:sym typeface="Calibri"/>
              </a:rPr>
              <a:t>Data  Collection</a:t>
            </a:r>
            <a:endParaRPr sz="1200">
              <a:solidFill>
                <a:schemeClr val="dk1"/>
              </a:solidFill>
              <a:latin typeface="Calibri"/>
              <a:ea typeface="Calibri"/>
              <a:cs typeface="Calibri"/>
              <a:sym typeface="Calibri"/>
            </a:endParaRPr>
          </a:p>
        </p:txBody>
      </p:sp>
      <p:sp>
        <p:nvSpPr>
          <p:cNvPr id="65" name="Google Shape;65;p1"/>
          <p:cNvSpPr/>
          <p:nvPr/>
        </p:nvSpPr>
        <p:spPr>
          <a:xfrm>
            <a:off x="5364479" y="3788664"/>
            <a:ext cx="1556003" cy="1557528"/>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1"/>
          <p:cNvSpPr/>
          <p:nvPr/>
        </p:nvSpPr>
        <p:spPr>
          <a:xfrm>
            <a:off x="6527292" y="3534155"/>
            <a:ext cx="623341" cy="2135124"/>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1"/>
          <p:cNvSpPr/>
          <p:nvPr/>
        </p:nvSpPr>
        <p:spPr>
          <a:xfrm>
            <a:off x="6589014" y="3573017"/>
            <a:ext cx="504825" cy="2016760"/>
          </a:xfrm>
          <a:custGeom>
            <a:rect b="b" l="l" r="r" t="t"/>
            <a:pathLst>
              <a:path extrusionOk="0" h="2016760" w="504825">
                <a:moveTo>
                  <a:pt x="0" y="0"/>
                </a:moveTo>
                <a:lnTo>
                  <a:pt x="81833" y="549"/>
                </a:lnTo>
                <a:lnTo>
                  <a:pt x="159459" y="2140"/>
                </a:lnTo>
                <a:lnTo>
                  <a:pt x="231839" y="4687"/>
                </a:lnTo>
                <a:lnTo>
                  <a:pt x="297935" y="8103"/>
                </a:lnTo>
                <a:lnTo>
                  <a:pt x="356711" y="12303"/>
                </a:lnTo>
                <a:lnTo>
                  <a:pt x="407127" y="17199"/>
                </a:lnTo>
                <a:lnTo>
                  <a:pt x="448146" y="22707"/>
                </a:lnTo>
                <a:lnTo>
                  <a:pt x="497842" y="35212"/>
                </a:lnTo>
                <a:lnTo>
                  <a:pt x="504443" y="42037"/>
                </a:lnTo>
                <a:lnTo>
                  <a:pt x="504443" y="1974215"/>
                </a:lnTo>
                <a:lnTo>
                  <a:pt x="448146" y="1993544"/>
                </a:lnTo>
                <a:lnTo>
                  <a:pt x="407127" y="1999052"/>
                </a:lnTo>
                <a:lnTo>
                  <a:pt x="356711" y="2003948"/>
                </a:lnTo>
                <a:lnTo>
                  <a:pt x="297935" y="2008148"/>
                </a:lnTo>
                <a:lnTo>
                  <a:pt x="231839" y="2011564"/>
                </a:lnTo>
                <a:lnTo>
                  <a:pt x="159459" y="2014111"/>
                </a:lnTo>
                <a:lnTo>
                  <a:pt x="81833" y="2015702"/>
                </a:lnTo>
                <a:lnTo>
                  <a:pt x="0" y="2016252"/>
                </a:lnTo>
              </a:path>
            </a:pathLst>
          </a:custGeom>
          <a:noFill/>
          <a:ln cap="flat" cmpd="sng" w="38100">
            <a:solidFill>
              <a:srgbClr val="9BBA5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1"/>
          <p:cNvSpPr/>
          <p:nvPr/>
        </p:nvSpPr>
        <p:spPr>
          <a:xfrm>
            <a:off x="7092695" y="3860291"/>
            <a:ext cx="216535" cy="0"/>
          </a:xfrm>
          <a:custGeom>
            <a:rect b="b" l="l" r="r" t="t"/>
            <a:pathLst>
              <a:path extrusionOk="0" h="120000" w="216534">
                <a:moveTo>
                  <a:pt x="0" y="0"/>
                </a:moveTo>
                <a:lnTo>
                  <a:pt x="216026" y="0"/>
                </a:lnTo>
              </a:path>
            </a:pathLst>
          </a:custGeom>
          <a:noFill/>
          <a:ln cap="flat" cmpd="sng" w="9525">
            <a:solidFill>
              <a:srgbClr val="497D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1"/>
          <p:cNvSpPr/>
          <p:nvPr/>
        </p:nvSpPr>
        <p:spPr>
          <a:xfrm>
            <a:off x="7092695" y="4652771"/>
            <a:ext cx="216535" cy="0"/>
          </a:xfrm>
          <a:custGeom>
            <a:rect b="b" l="l" r="r" t="t"/>
            <a:pathLst>
              <a:path extrusionOk="0" h="120000" w="216534">
                <a:moveTo>
                  <a:pt x="0" y="0"/>
                </a:moveTo>
                <a:lnTo>
                  <a:pt x="216026" y="0"/>
                </a:lnTo>
              </a:path>
            </a:pathLst>
          </a:custGeom>
          <a:noFill/>
          <a:ln cap="flat" cmpd="sng" w="9525">
            <a:solidFill>
              <a:srgbClr val="497D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1"/>
          <p:cNvSpPr/>
          <p:nvPr/>
        </p:nvSpPr>
        <p:spPr>
          <a:xfrm>
            <a:off x="7092695" y="5373623"/>
            <a:ext cx="216535" cy="0"/>
          </a:xfrm>
          <a:custGeom>
            <a:rect b="b" l="l" r="r" t="t"/>
            <a:pathLst>
              <a:path extrusionOk="0" h="120000" w="216534">
                <a:moveTo>
                  <a:pt x="0" y="0"/>
                </a:moveTo>
                <a:lnTo>
                  <a:pt x="216026" y="0"/>
                </a:lnTo>
              </a:path>
            </a:pathLst>
          </a:custGeom>
          <a:noFill/>
          <a:ln cap="flat" cmpd="sng" w="9525">
            <a:solidFill>
              <a:srgbClr val="497D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1"/>
          <p:cNvSpPr txBox="1"/>
          <p:nvPr/>
        </p:nvSpPr>
        <p:spPr>
          <a:xfrm>
            <a:off x="7388097" y="3669919"/>
            <a:ext cx="1281430" cy="39116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200">
                <a:solidFill>
                  <a:schemeClr val="dk1"/>
                </a:solidFill>
                <a:latin typeface="Calibri"/>
                <a:ea typeface="Calibri"/>
                <a:cs typeface="Calibri"/>
                <a:sym typeface="Calibri"/>
              </a:rPr>
              <a:t>Summarize /Analyze  the data</a:t>
            </a:r>
            <a:endParaRPr sz="1200">
              <a:solidFill>
                <a:schemeClr val="dk1"/>
              </a:solidFill>
              <a:latin typeface="Calibri"/>
              <a:ea typeface="Calibri"/>
              <a:cs typeface="Calibri"/>
              <a:sym typeface="Calibri"/>
            </a:endParaRPr>
          </a:p>
        </p:txBody>
      </p:sp>
      <p:sp>
        <p:nvSpPr>
          <p:cNvPr id="72" name="Google Shape;72;p1"/>
          <p:cNvSpPr txBox="1"/>
          <p:nvPr/>
        </p:nvSpPr>
        <p:spPr>
          <a:xfrm>
            <a:off x="7388097" y="4432554"/>
            <a:ext cx="965200" cy="39116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200">
                <a:solidFill>
                  <a:schemeClr val="dk1"/>
                </a:solidFill>
                <a:latin typeface="Calibri"/>
                <a:ea typeface="Calibri"/>
                <a:cs typeface="Calibri"/>
                <a:sym typeface="Calibri"/>
              </a:rPr>
              <a:t>Build Statistical  Model</a:t>
            </a:r>
            <a:endParaRPr sz="1200">
              <a:solidFill>
                <a:schemeClr val="dk1"/>
              </a:solidFill>
              <a:latin typeface="Calibri"/>
              <a:ea typeface="Calibri"/>
              <a:cs typeface="Calibri"/>
              <a:sym typeface="Calibri"/>
            </a:endParaRPr>
          </a:p>
        </p:txBody>
      </p:sp>
      <p:sp>
        <p:nvSpPr>
          <p:cNvPr id="73" name="Google Shape;73;p1"/>
          <p:cNvSpPr txBox="1"/>
          <p:nvPr/>
        </p:nvSpPr>
        <p:spPr>
          <a:xfrm>
            <a:off x="7388097" y="5254244"/>
            <a:ext cx="112331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Calibri"/>
                <a:ea typeface="Calibri"/>
                <a:cs typeface="Calibri"/>
                <a:sym typeface="Calibri"/>
              </a:rPr>
              <a:t>Predict the future</a:t>
            </a:r>
            <a:endParaRPr sz="1200">
              <a:solidFill>
                <a:schemeClr val="dk1"/>
              </a:solidFill>
              <a:latin typeface="Calibri"/>
              <a:ea typeface="Calibri"/>
              <a:cs typeface="Calibri"/>
              <a:sym typeface="Calibri"/>
            </a:endParaRPr>
          </a:p>
        </p:txBody>
      </p:sp>
      <p:sp>
        <p:nvSpPr>
          <p:cNvPr id="74" name="Google Shape;74;p1"/>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1"/>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57"/>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57"/>
          <p:cNvSpPr txBox="1"/>
          <p:nvPr>
            <p:ph type="title"/>
          </p:nvPr>
        </p:nvSpPr>
        <p:spPr>
          <a:xfrm>
            <a:off x="416763" y="364616"/>
            <a:ext cx="635254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i="0" lang="en-US" sz="3600">
                <a:solidFill>
                  <a:srgbClr val="000000"/>
                </a:solidFill>
                <a:latin typeface="Calibri"/>
                <a:ea typeface="Calibri"/>
                <a:cs typeface="Calibri"/>
                <a:sym typeface="Calibri"/>
              </a:rPr>
              <a:t>Critical Values vs Confidence Level</a:t>
            </a:r>
            <a:endParaRPr sz="3600">
              <a:latin typeface="Calibri"/>
              <a:ea typeface="Calibri"/>
              <a:cs typeface="Calibri"/>
              <a:sym typeface="Calibri"/>
            </a:endParaRPr>
          </a:p>
        </p:txBody>
      </p:sp>
      <p:sp>
        <p:nvSpPr>
          <p:cNvPr id="183" name="Google Shape;183;p57"/>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57"/>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85" name="Google Shape;185;p57"/>
          <p:cNvGraphicFramePr/>
          <p:nvPr/>
        </p:nvGraphicFramePr>
        <p:xfrm>
          <a:off x="1264208" y="1777364"/>
          <a:ext cx="3000000" cy="3000000"/>
        </p:xfrm>
        <a:graphic>
          <a:graphicData uri="http://schemas.openxmlformats.org/drawingml/2006/table">
            <a:tbl>
              <a:tblPr bandRow="1" firstRow="1">
                <a:noFill/>
                <a:tableStyleId>{5036F6BC-24B9-4B9C-A859-881CE15372F7}</a:tableStyleId>
              </a:tblPr>
              <a:tblGrid>
                <a:gridCol w="3141350"/>
                <a:gridCol w="3217550"/>
              </a:tblGrid>
              <a:tr h="377450">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Critical Number (z*)</a:t>
                      </a:r>
                      <a:endParaRPr sz="1800" u="none" cap="none" strike="noStrike">
                        <a:latin typeface="Calibri"/>
                        <a:ea typeface="Calibri"/>
                        <a:cs typeface="Calibri"/>
                        <a:sym typeface="Calibri"/>
                      </a:endParaRPr>
                    </a:p>
                  </a:txBody>
                  <a:tcPr marT="0" marB="0" marR="0" marL="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DEDED"/>
                    </a:solidFill>
                  </a:tcPr>
                </a:tc>
                <a:tc>
                  <a:txBody>
                    <a:bodyPr/>
                    <a:lstStyle/>
                    <a:p>
                      <a:pPr indent="0" lvl="0" marL="635" marR="0" rtl="0" algn="ctr">
                        <a:lnSpc>
                          <a:spcPct val="100000"/>
                        </a:lnSpc>
                        <a:spcBef>
                          <a:spcPts val="0"/>
                        </a:spcBef>
                        <a:spcAft>
                          <a:spcPts val="0"/>
                        </a:spcAft>
                        <a:buNone/>
                      </a:pPr>
                      <a:r>
                        <a:rPr lang="en-US" sz="1800" u="none" cap="none" strike="noStrike">
                          <a:latin typeface="Calibri"/>
                          <a:ea typeface="Calibri"/>
                          <a:cs typeface="Calibri"/>
                          <a:sym typeface="Calibri"/>
                        </a:rPr>
                        <a:t>Level of Confidence</a:t>
                      </a:r>
                      <a:endParaRPr sz="1800" u="none" cap="none" strike="noStrike">
                        <a:latin typeface="Calibri"/>
                        <a:ea typeface="Calibri"/>
                        <a:cs typeface="Calibri"/>
                        <a:sym typeface="Calibri"/>
                      </a:endParaRPr>
                    </a:p>
                  </a:txBody>
                  <a:tcPr marT="0" marB="0" marR="0" marL="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DEDED"/>
                    </a:solidFill>
                  </a:tcPr>
                </a:tc>
              </a:tr>
              <a:tr h="377450">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3.0</a:t>
                      </a:r>
                      <a:endParaRPr sz="1800" u="none" cap="none" strike="noStrike">
                        <a:latin typeface="Calibri"/>
                        <a:ea typeface="Calibri"/>
                        <a:cs typeface="Calibri"/>
                        <a:sym typeface="Calibri"/>
                      </a:endParaRPr>
                    </a:p>
                  </a:txBody>
                  <a:tcPr marT="625" marB="0" marR="0" marL="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DEDED"/>
                    </a:solidFill>
                  </a:tcPr>
                </a:tc>
                <a:tc>
                  <a:txBody>
                    <a:bodyPr/>
                    <a:lstStyle/>
                    <a:p>
                      <a:pPr indent="0" lvl="0" marL="2540" marR="0" rtl="0" algn="ctr">
                        <a:lnSpc>
                          <a:spcPct val="100000"/>
                        </a:lnSpc>
                        <a:spcBef>
                          <a:spcPts val="0"/>
                        </a:spcBef>
                        <a:spcAft>
                          <a:spcPts val="0"/>
                        </a:spcAft>
                        <a:buNone/>
                      </a:pPr>
                      <a:r>
                        <a:rPr b="1" lang="en-US" sz="1800" u="none" cap="none" strike="noStrike">
                          <a:latin typeface="Calibri"/>
                          <a:ea typeface="Calibri"/>
                          <a:cs typeface="Calibri"/>
                          <a:sym typeface="Calibri"/>
                        </a:rPr>
                        <a:t>99.7%</a:t>
                      </a:r>
                      <a:endParaRPr sz="1800" u="none" cap="none" strike="noStrike">
                        <a:latin typeface="Calibri"/>
                        <a:ea typeface="Calibri"/>
                        <a:cs typeface="Calibri"/>
                        <a:sym typeface="Calibri"/>
                      </a:endParaRPr>
                    </a:p>
                  </a:txBody>
                  <a:tcPr marT="625" marB="0" marR="0" marL="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77450">
                <a:tc>
                  <a:txBody>
                    <a:bodyPr/>
                    <a:lstStyle/>
                    <a:p>
                      <a:pPr indent="0" lvl="0" marL="1270" marR="0" rtl="0" algn="ctr">
                        <a:lnSpc>
                          <a:spcPct val="100000"/>
                        </a:lnSpc>
                        <a:spcBef>
                          <a:spcPts val="0"/>
                        </a:spcBef>
                        <a:spcAft>
                          <a:spcPts val="0"/>
                        </a:spcAft>
                        <a:buNone/>
                      </a:pPr>
                      <a:r>
                        <a:rPr lang="en-US" sz="1800" u="none" cap="none" strike="noStrike">
                          <a:latin typeface="Calibri"/>
                          <a:ea typeface="Calibri"/>
                          <a:cs typeface="Calibri"/>
                          <a:sym typeface="Calibri"/>
                        </a:rPr>
                        <a:t>2.58 (2.576)</a:t>
                      </a:r>
                      <a:endParaRPr sz="1800" u="none" cap="none" strike="noStrike">
                        <a:latin typeface="Calibri"/>
                        <a:ea typeface="Calibri"/>
                        <a:cs typeface="Calibri"/>
                        <a:sym typeface="Calibri"/>
                      </a:endParaRPr>
                    </a:p>
                  </a:txBody>
                  <a:tcPr marT="625" marB="0" marR="0" marL="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DEDED"/>
                    </a:solidFill>
                  </a:tcPr>
                </a:tc>
                <a:tc>
                  <a:txBody>
                    <a:bodyPr/>
                    <a:lstStyle/>
                    <a:p>
                      <a:pPr indent="0" lvl="0" marL="2540" marR="0" rtl="0" algn="ctr">
                        <a:lnSpc>
                          <a:spcPct val="100000"/>
                        </a:lnSpc>
                        <a:spcBef>
                          <a:spcPts val="0"/>
                        </a:spcBef>
                        <a:spcAft>
                          <a:spcPts val="0"/>
                        </a:spcAft>
                        <a:buNone/>
                      </a:pPr>
                      <a:r>
                        <a:rPr b="1" lang="en-US" sz="1800" u="none" cap="none" strike="noStrike">
                          <a:latin typeface="Calibri"/>
                          <a:ea typeface="Calibri"/>
                          <a:cs typeface="Calibri"/>
                          <a:sym typeface="Calibri"/>
                        </a:rPr>
                        <a:t>99%</a:t>
                      </a:r>
                      <a:endParaRPr sz="1800" u="none" cap="none" strike="noStrike">
                        <a:latin typeface="Calibri"/>
                        <a:ea typeface="Calibri"/>
                        <a:cs typeface="Calibri"/>
                        <a:sym typeface="Calibri"/>
                      </a:endParaRPr>
                    </a:p>
                  </a:txBody>
                  <a:tcPr marT="625" marB="0" marR="0" marL="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77450">
                <a:tc>
                  <a:txBody>
                    <a:bodyPr/>
                    <a:lstStyle/>
                    <a:p>
                      <a:pPr indent="0" lvl="0" marL="419100" marR="0" rtl="0" algn="l">
                        <a:lnSpc>
                          <a:spcPct val="100000"/>
                        </a:lnSpc>
                        <a:spcBef>
                          <a:spcPts val="0"/>
                        </a:spcBef>
                        <a:spcAft>
                          <a:spcPts val="0"/>
                        </a:spcAft>
                        <a:buNone/>
                      </a:pPr>
                      <a:r>
                        <a:rPr lang="en-US" sz="1800" u="none" cap="none" strike="noStrike">
                          <a:latin typeface="Calibri"/>
                          <a:ea typeface="Calibri"/>
                          <a:cs typeface="Calibri"/>
                          <a:sym typeface="Calibri"/>
                        </a:rPr>
                        <a:t>2.0 (more precisely 1.96)</a:t>
                      </a:r>
                      <a:endParaRPr sz="1800" u="none" cap="none" strike="noStrike">
                        <a:latin typeface="Calibri"/>
                        <a:ea typeface="Calibri"/>
                        <a:cs typeface="Calibri"/>
                        <a:sym typeface="Calibri"/>
                      </a:endParaRPr>
                    </a:p>
                  </a:txBody>
                  <a:tcPr marT="625" marB="0" marR="0" marL="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DEDED"/>
                    </a:solidFill>
                  </a:tcPr>
                </a:tc>
                <a:tc>
                  <a:txBody>
                    <a:bodyPr/>
                    <a:lstStyle/>
                    <a:p>
                      <a:pPr indent="0" lvl="0" marL="2540" marR="0" rtl="0" algn="ctr">
                        <a:lnSpc>
                          <a:spcPct val="100000"/>
                        </a:lnSpc>
                        <a:spcBef>
                          <a:spcPts val="0"/>
                        </a:spcBef>
                        <a:spcAft>
                          <a:spcPts val="0"/>
                        </a:spcAft>
                        <a:buNone/>
                      </a:pPr>
                      <a:r>
                        <a:rPr b="1" lang="en-US" sz="1800" u="none" cap="none" strike="noStrike">
                          <a:latin typeface="Calibri"/>
                          <a:ea typeface="Calibri"/>
                          <a:cs typeface="Calibri"/>
                          <a:sym typeface="Calibri"/>
                        </a:rPr>
                        <a:t>95%</a:t>
                      </a:r>
                      <a:endParaRPr sz="1800" u="none" cap="none" strike="noStrike">
                        <a:latin typeface="Calibri"/>
                        <a:ea typeface="Calibri"/>
                        <a:cs typeface="Calibri"/>
                        <a:sym typeface="Calibri"/>
                      </a:endParaRPr>
                    </a:p>
                  </a:txBody>
                  <a:tcPr marT="625" marB="0" marR="0" marL="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77325">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1.645</a:t>
                      </a:r>
                      <a:endParaRPr sz="1800" u="none" cap="none" strike="noStrike">
                        <a:latin typeface="Calibri"/>
                        <a:ea typeface="Calibri"/>
                        <a:cs typeface="Calibri"/>
                        <a:sym typeface="Calibri"/>
                      </a:endParaRPr>
                    </a:p>
                  </a:txBody>
                  <a:tcPr marT="625" marB="0" marR="0" marL="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DEDED"/>
                    </a:solidFill>
                  </a:tcPr>
                </a:tc>
                <a:tc>
                  <a:txBody>
                    <a:bodyPr/>
                    <a:lstStyle/>
                    <a:p>
                      <a:pPr indent="0" lvl="0" marL="2540" marR="0" rtl="0" algn="ctr">
                        <a:lnSpc>
                          <a:spcPct val="100000"/>
                        </a:lnSpc>
                        <a:spcBef>
                          <a:spcPts val="0"/>
                        </a:spcBef>
                        <a:spcAft>
                          <a:spcPts val="0"/>
                        </a:spcAft>
                        <a:buNone/>
                      </a:pPr>
                      <a:r>
                        <a:rPr b="1" lang="en-US" sz="1800" u="none" cap="none" strike="noStrike">
                          <a:latin typeface="Calibri"/>
                          <a:ea typeface="Calibri"/>
                          <a:cs typeface="Calibri"/>
                          <a:sym typeface="Calibri"/>
                        </a:rPr>
                        <a:t>90%</a:t>
                      </a:r>
                      <a:endParaRPr sz="1800" u="none" cap="none" strike="noStrike">
                        <a:latin typeface="Calibri"/>
                        <a:ea typeface="Calibri"/>
                        <a:cs typeface="Calibri"/>
                        <a:sym typeface="Calibri"/>
                      </a:endParaRPr>
                    </a:p>
                  </a:txBody>
                  <a:tcPr marT="625" marB="0" marR="0" marL="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77450">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1.282</a:t>
                      </a:r>
                      <a:endParaRPr sz="1800" u="none" cap="none" strike="noStrike">
                        <a:latin typeface="Calibri"/>
                        <a:ea typeface="Calibri"/>
                        <a:cs typeface="Calibri"/>
                        <a:sym typeface="Calibri"/>
                      </a:endParaRPr>
                    </a:p>
                  </a:txBody>
                  <a:tcPr marT="625" marB="0" marR="0" marL="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DEDED"/>
                    </a:solidFill>
                  </a:tcPr>
                </a:tc>
                <a:tc>
                  <a:txBody>
                    <a:bodyPr/>
                    <a:lstStyle/>
                    <a:p>
                      <a:pPr indent="0" lvl="0" marL="2540" marR="0" rtl="0" algn="ctr">
                        <a:lnSpc>
                          <a:spcPct val="100000"/>
                        </a:lnSpc>
                        <a:spcBef>
                          <a:spcPts val="0"/>
                        </a:spcBef>
                        <a:spcAft>
                          <a:spcPts val="0"/>
                        </a:spcAft>
                        <a:buNone/>
                      </a:pPr>
                      <a:r>
                        <a:rPr b="1" lang="en-US" sz="1800" u="none" cap="none" strike="noStrike">
                          <a:latin typeface="Calibri"/>
                          <a:ea typeface="Calibri"/>
                          <a:cs typeface="Calibri"/>
                          <a:sym typeface="Calibri"/>
                        </a:rPr>
                        <a:t>80%</a:t>
                      </a:r>
                      <a:endParaRPr sz="1800" u="none" cap="none" strike="noStrike">
                        <a:latin typeface="Calibri"/>
                        <a:ea typeface="Calibri"/>
                        <a:cs typeface="Calibri"/>
                        <a:sym typeface="Calibri"/>
                      </a:endParaRPr>
                    </a:p>
                  </a:txBody>
                  <a:tcPr marT="36825" marB="0" marR="0" marL="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77450">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1.15</a:t>
                      </a:r>
                      <a:endParaRPr sz="1800" u="none" cap="none" strike="noStrike">
                        <a:latin typeface="Calibri"/>
                        <a:ea typeface="Calibri"/>
                        <a:cs typeface="Calibri"/>
                        <a:sym typeface="Calibri"/>
                      </a:endParaRPr>
                    </a:p>
                  </a:txBody>
                  <a:tcPr marT="625" marB="0" marR="0" marL="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EDEDED"/>
                    </a:solidFill>
                  </a:tcPr>
                </a:tc>
                <a:tc>
                  <a:txBody>
                    <a:bodyPr/>
                    <a:lstStyle/>
                    <a:p>
                      <a:pPr indent="0" lvl="0" marL="2540" marR="0" rtl="0" algn="ctr">
                        <a:lnSpc>
                          <a:spcPct val="100000"/>
                        </a:lnSpc>
                        <a:spcBef>
                          <a:spcPts val="0"/>
                        </a:spcBef>
                        <a:spcAft>
                          <a:spcPts val="0"/>
                        </a:spcAft>
                        <a:buNone/>
                      </a:pPr>
                      <a:r>
                        <a:rPr b="1" lang="en-US" sz="1800" u="none" cap="none" strike="noStrike">
                          <a:latin typeface="Calibri"/>
                          <a:ea typeface="Calibri"/>
                          <a:cs typeface="Calibri"/>
                          <a:sym typeface="Calibri"/>
                        </a:rPr>
                        <a:t>75%</a:t>
                      </a:r>
                      <a:endParaRPr sz="1800" u="none" cap="none" strike="noStrike">
                        <a:latin typeface="Calibri"/>
                        <a:ea typeface="Calibri"/>
                        <a:cs typeface="Calibri"/>
                        <a:sym typeface="Calibri"/>
                      </a:endParaRPr>
                    </a:p>
                  </a:txBody>
                  <a:tcPr marT="625" marB="0" marR="0" marL="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77450">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1.0</a:t>
                      </a:r>
                      <a:endParaRPr sz="1800" u="none" cap="none" strike="noStrike">
                        <a:latin typeface="Calibri"/>
                        <a:ea typeface="Calibri"/>
                        <a:cs typeface="Calibri"/>
                        <a:sym typeface="Calibri"/>
                      </a:endParaRPr>
                    </a:p>
                  </a:txBody>
                  <a:tcPr marT="625" marB="0" marR="0" marL="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CCCCCC"/>
                      </a:solidFill>
                      <a:prstDash val="solid"/>
                      <a:round/>
                      <a:headEnd len="sm" w="sm" type="none"/>
                      <a:tailEnd len="sm" w="sm" type="none"/>
                    </a:lnB>
                    <a:solidFill>
                      <a:srgbClr val="EDEDED"/>
                    </a:solidFill>
                  </a:tcPr>
                </a:tc>
                <a:tc>
                  <a:txBody>
                    <a:bodyPr/>
                    <a:lstStyle/>
                    <a:p>
                      <a:pPr indent="0" lvl="0" marL="2540" marR="0" rtl="0" algn="ctr">
                        <a:lnSpc>
                          <a:spcPct val="100000"/>
                        </a:lnSpc>
                        <a:spcBef>
                          <a:spcPts val="0"/>
                        </a:spcBef>
                        <a:spcAft>
                          <a:spcPts val="0"/>
                        </a:spcAft>
                        <a:buNone/>
                      </a:pPr>
                      <a:r>
                        <a:rPr b="1" lang="en-US" sz="1800" u="none" cap="none" strike="noStrike">
                          <a:latin typeface="Calibri"/>
                          <a:ea typeface="Calibri"/>
                          <a:cs typeface="Calibri"/>
                          <a:sym typeface="Calibri"/>
                        </a:rPr>
                        <a:t>68%</a:t>
                      </a:r>
                      <a:endParaRPr sz="1800" u="none" cap="none" strike="noStrike">
                        <a:latin typeface="Calibri"/>
                        <a:ea typeface="Calibri"/>
                        <a:cs typeface="Calibri"/>
                        <a:sym typeface="Calibri"/>
                      </a:endParaRPr>
                    </a:p>
                  </a:txBody>
                  <a:tcPr marT="625" marB="0" marR="0" marL="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
        <p:nvSpPr>
          <p:cNvPr id="186" name="Google Shape;186;p57"/>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58"/>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58"/>
          <p:cNvSpPr txBox="1"/>
          <p:nvPr>
            <p:ph type="title"/>
          </p:nvPr>
        </p:nvSpPr>
        <p:spPr>
          <a:xfrm>
            <a:off x="416763" y="375285"/>
            <a:ext cx="6229350"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400"/>
              <a:t>Confidence Interval of Mean</a:t>
            </a:r>
            <a:endParaRPr sz="3400"/>
          </a:p>
        </p:txBody>
      </p:sp>
      <p:sp>
        <p:nvSpPr>
          <p:cNvPr id="193" name="Google Shape;193;p58"/>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58"/>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58"/>
          <p:cNvSpPr txBox="1"/>
          <p:nvPr/>
        </p:nvSpPr>
        <p:spPr>
          <a:xfrm>
            <a:off x="402437" y="1142746"/>
            <a:ext cx="8196580" cy="848994"/>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1800">
                <a:solidFill>
                  <a:schemeClr val="dk1"/>
                </a:solidFill>
                <a:latin typeface="Calibri"/>
                <a:ea typeface="Calibri"/>
                <a:cs typeface="Calibri"/>
                <a:sym typeface="Calibri"/>
              </a:rPr>
              <a:t>A sample of 11 circuits from a normal population has a mean resistance of 2.20 ohms.  We know from past testing that the population standard deviation is 0.35 ohms.  Determine a 95% confidence interval for the true mean resistance of the population.</a:t>
            </a:r>
            <a:endParaRPr sz="1800">
              <a:solidFill>
                <a:schemeClr val="dk1"/>
              </a:solidFill>
              <a:latin typeface="Calibri"/>
              <a:ea typeface="Calibri"/>
              <a:cs typeface="Calibri"/>
              <a:sym typeface="Calibri"/>
            </a:endParaRPr>
          </a:p>
        </p:txBody>
      </p:sp>
      <p:sp>
        <p:nvSpPr>
          <p:cNvPr id="196" name="Google Shape;196;p58"/>
          <p:cNvSpPr/>
          <p:nvPr/>
        </p:nvSpPr>
        <p:spPr>
          <a:xfrm>
            <a:off x="5116933" y="3250619"/>
            <a:ext cx="194310" cy="0"/>
          </a:xfrm>
          <a:custGeom>
            <a:rect b="b" l="l" r="r" t="t"/>
            <a:pathLst>
              <a:path extrusionOk="0" h="120000" w="194310">
                <a:moveTo>
                  <a:pt x="0" y="0"/>
                </a:moveTo>
                <a:lnTo>
                  <a:pt x="194244" y="0"/>
                </a:lnTo>
              </a:path>
            </a:pathLst>
          </a:custGeom>
          <a:noFill/>
          <a:ln cap="flat" cmpd="sng" w="11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58"/>
          <p:cNvSpPr/>
          <p:nvPr/>
        </p:nvSpPr>
        <p:spPr>
          <a:xfrm>
            <a:off x="6057764" y="3646351"/>
            <a:ext cx="31115" cy="20320"/>
          </a:xfrm>
          <a:custGeom>
            <a:rect b="b" l="l" r="r" t="t"/>
            <a:pathLst>
              <a:path extrusionOk="0" h="20320" w="31114">
                <a:moveTo>
                  <a:pt x="0" y="19754"/>
                </a:moveTo>
                <a:lnTo>
                  <a:pt x="31004" y="0"/>
                </a:lnTo>
              </a:path>
            </a:pathLst>
          </a:custGeom>
          <a:noFill/>
          <a:ln cap="flat" cmpd="sng" w="10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58"/>
          <p:cNvSpPr/>
          <p:nvPr/>
        </p:nvSpPr>
        <p:spPr>
          <a:xfrm>
            <a:off x="6088769" y="3652001"/>
            <a:ext cx="45085" cy="90170"/>
          </a:xfrm>
          <a:custGeom>
            <a:rect b="b" l="l" r="r" t="t"/>
            <a:pathLst>
              <a:path extrusionOk="0" h="90170" w="45085">
                <a:moveTo>
                  <a:pt x="0" y="0"/>
                </a:moveTo>
                <a:lnTo>
                  <a:pt x="44921" y="89586"/>
                </a:lnTo>
              </a:path>
            </a:pathLst>
          </a:custGeom>
          <a:noFill/>
          <a:ln cap="flat" cmpd="sng" w="20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58"/>
          <p:cNvSpPr/>
          <p:nvPr/>
        </p:nvSpPr>
        <p:spPr>
          <a:xfrm>
            <a:off x="6138742" y="3472819"/>
            <a:ext cx="213995" cy="269240"/>
          </a:xfrm>
          <a:custGeom>
            <a:rect b="b" l="l" r="r" t="t"/>
            <a:pathLst>
              <a:path extrusionOk="0" h="269239" w="213995">
                <a:moveTo>
                  <a:pt x="0" y="268769"/>
                </a:moveTo>
                <a:lnTo>
                  <a:pt x="59487" y="0"/>
                </a:lnTo>
                <a:lnTo>
                  <a:pt x="213876" y="0"/>
                </a:lnTo>
              </a:path>
            </a:pathLst>
          </a:custGeom>
          <a:noFill/>
          <a:ln cap="flat" cmpd="sng" w="10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58"/>
          <p:cNvSpPr/>
          <p:nvPr/>
        </p:nvSpPr>
        <p:spPr>
          <a:xfrm>
            <a:off x="6032453" y="3431908"/>
            <a:ext cx="340995" cy="0"/>
          </a:xfrm>
          <a:custGeom>
            <a:rect b="b" l="l" r="r" t="t"/>
            <a:pathLst>
              <a:path extrusionOk="0" h="120000" w="340995">
                <a:moveTo>
                  <a:pt x="0" y="0"/>
                </a:moveTo>
                <a:lnTo>
                  <a:pt x="340399" y="0"/>
                </a:lnTo>
              </a:path>
            </a:pathLst>
          </a:custGeom>
          <a:noFill/>
          <a:ln cap="flat" cmpd="sng" w="11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58"/>
          <p:cNvSpPr/>
          <p:nvPr/>
        </p:nvSpPr>
        <p:spPr>
          <a:xfrm>
            <a:off x="8339922" y="3415689"/>
            <a:ext cx="31115" cy="20320"/>
          </a:xfrm>
          <a:custGeom>
            <a:rect b="b" l="l" r="r" t="t"/>
            <a:pathLst>
              <a:path extrusionOk="0" h="20320" w="31115">
                <a:moveTo>
                  <a:pt x="0" y="19754"/>
                </a:moveTo>
                <a:lnTo>
                  <a:pt x="31004" y="0"/>
                </a:lnTo>
              </a:path>
            </a:pathLst>
          </a:custGeom>
          <a:noFill/>
          <a:ln cap="flat" cmpd="sng" w="10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58"/>
          <p:cNvSpPr/>
          <p:nvPr/>
        </p:nvSpPr>
        <p:spPr>
          <a:xfrm>
            <a:off x="8370927" y="3421340"/>
            <a:ext cx="45085" cy="90170"/>
          </a:xfrm>
          <a:custGeom>
            <a:rect b="b" l="l" r="r" t="t"/>
            <a:pathLst>
              <a:path extrusionOk="0" h="90170" w="45084">
                <a:moveTo>
                  <a:pt x="0" y="0"/>
                </a:moveTo>
                <a:lnTo>
                  <a:pt x="44937" y="89558"/>
                </a:lnTo>
              </a:path>
            </a:pathLst>
          </a:custGeom>
          <a:noFill/>
          <a:ln cap="flat" cmpd="sng" w="20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58"/>
          <p:cNvSpPr/>
          <p:nvPr/>
        </p:nvSpPr>
        <p:spPr>
          <a:xfrm>
            <a:off x="8420925" y="3242157"/>
            <a:ext cx="287655" cy="269240"/>
          </a:xfrm>
          <a:custGeom>
            <a:rect b="b" l="l" r="r" t="t"/>
            <a:pathLst>
              <a:path extrusionOk="0" h="269239" w="287654">
                <a:moveTo>
                  <a:pt x="0" y="268741"/>
                </a:moveTo>
                <a:lnTo>
                  <a:pt x="59453" y="0"/>
                </a:lnTo>
                <a:lnTo>
                  <a:pt x="287238" y="0"/>
                </a:lnTo>
              </a:path>
            </a:pathLst>
          </a:custGeom>
          <a:noFill/>
          <a:ln cap="flat" cmpd="sng" w="10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58"/>
          <p:cNvSpPr txBox="1"/>
          <p:nvPr/>
        </p:nvSpPr>
        <p:spPr>
          <a:xfrm>
            <a:off x="6201352" y="3446015"/>
            <a:ext cx="147320" cy="351790"/>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US" sz="2100">
                <a:solidFill>
                  <a:schemeClr val="dk1"/>
                </a:solidFill>
                <a:latin typeface="Times New Roman"/>
                <a:ea typeface="Times New Roman"/>
                <a:cs typeface="Times New Roman"/>
                <a:sym typeface="Times New Roman"/>
              </a:rPr>
              <a:t>n</a:t>
            </a:r>
            <a:endParaRPr sz="2100">
              <a:solidFill>
                <a:schemeClr val="dk1"/>
              </a:solidFill>
              <a:latin typeface="Times New Roman"/>
              <a:ea typeface="Times New Roman"/>
              <a:cs typeface="Times New Roman"/>
              <a:sym typeface="Times New Roman"/>
            </a:endParaRPr>
          </a:p>
        </p:txBody>
      </p:sp>
      <p:sp>
        <p:nvSpPr>
          <p:cNvPr id="205" name="Google Shape;205;p58"/>
          <p:cNvSpPr txBox="1"/>
          <p:nvPr/>
        </p:nvSpPr>
        <p:spPr>
          <a:xfrm>
            <a:off x="6122255" y="3046062"/>
            <a:ext cx="156845" cy="351790"/>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i="1" lang="en-US" sz="2100">
                <a:solidFill>
                  <a:schemeClr val="dk1"/>
                </a:solidFill>
                <a:latin typeface="Times New Roman"/>
                <a:ea typeface="Times New Roman"/>
                <a:cs typeface="Times New Roman"/>
                <a:sym typeface="Times New Roman"/>
              </a:rPr>
              <a:t>σ</a:t>
            </a:r>
            <a:endParaRPr sz="2100">
              <a:solidFill>
                <a:schemeClr val="dk1"/>
              </a:solidFill>
              <a:latin typeface="Times New Roman"/>
              <a:ea typeface="Times New Roman"/>
              <a:cs typeface="Times New Roman"/>
              <a:sym typeface="Times New Roman"/>
            </a:endParaRPr>
          </a:p>
        </p:txBody>
      </p:sp>
      <p:sp>
        <p:nvSpPr>
          <p:cNvPr id="206" name="Google Shape;206;p58"/>
          <p:cNvSpPr txBox="1"/>
          <p:nvPr/>
        </p:nvSpPr>
        <p:spPr>
          <a:xfrm>
            <a:off x="6432906" y="3215344"/>
            <a:ext cx="2382520" cy="946785"/>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i="1"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2.20 </a:t>
            </a:r>
            <a:r>
              <a:rPr i="1"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1.96 (0.35/	11)</a:t>
            </a:r>
            <a:endParaRPr sz="2100">
              <a:solidFill>
                <a:schemeClr val="dk1"/>
              </a:solidFill>
              <a:latin typeface="Times New Roman"/>
              <a:ea typeface="Times New Roman"/>
              <a:cs typeface="Times New Roman"/>
              <a:sym typeface="Times New Roman"/>
            </a:endParaRPr>
          </a:p>
          <a:p>
            <a:pPr indent="0" lvl="0" marL="12700" marR="0" rtl="0" algn="l">
              <a:lnSpc>
                <a:spcPct val="100000"/>
              </a:lnSpc>
              <a:spcBef>
                <a:spcPts val="2170"/>
              </a:spcBef>
              <a:spcAft>
                <a:spcPts val="0"/>
              </a:spcAft>
              <a:buNone/>
            </a:pPr>
            <a:r>
              <a:rPr i="1" lang="en-US" sz="2100">
                <a:solidFill>
                  <a:schemeClr val="dk1"/>
                </a:solidFill>
                <a:latin typeface="Noto Sans Symbols"/>
                <a:ea typeface="Noto Sans Symbols"/>
                <a:cs typeface="Noto Sans Symbols"/>
                <a:sym typeface="Noto Sans Symbols"/>
              </a:rPr>
              <a:t>=</a:t>
            </a:r>
            <a:r>
              <a:rPr i="1" lang="en-US" sz="2100">
                <a:solidFill>
                  <a:schemeClr val="dk1"/>
                </a:solidFill>
                <a:latin typeface="Times New Roman"/>
                <a:ea typeface="Times New Roman"/>
                <a:cs typeface="Times New Roman"/>
                <a:sym typeface="Times New Roman"/>
              </a:rPr>
              <a:t> </a:t>
            </a:r>
            <a:r>
              <a:rPr lang="en-US" sz="2100">
                <a:solidFill>
                  <a:schemeClr val="dk1"/>
                </a:solidFill>
                <a:latin typeface="Times New Roman"/>
                <a:ea typeface="Times New Roman"/>
                <a:cs typeface="Times New Roman"/>
                <a:sym typeface="Times New Roman"/>
              </a:rPr>
              <a:t>2.20 </a:t>
            </a:r>
            <a:r>
              <a:rPr i="1" lang="en-US" sz="2100">
                <a:solidFill>
                  <a:schemeClr val="dk1"/>
                </a:solidFill>
                <a:latin typeface="Noto Sans Symbols"/>
                <a:ea typeface="Noto Sans Symbols"/>
                <a:cs typeface="Noto Sans Symbols"/>
                <a:sym typeface="Noto Sans Symbols"/>
              </a:rPr>
              <a:t>±</a:t>
            </a:r>
            <a:r>
              <a:rPr i="1" lang="en-US" sz="2100">
                <a:solidFill>
                  <a:schemeClr val="dk1"/>
                </a:solidFill>
                <a:latin typeface="Times New Roman"/>
                <a:ea typeface="Times New Roman"/>
                <a:cs typeface="Times New Roman"/>
                <a:sym typeface="Times New Roman"/>
              </a:rPr>
              <a:t> </a:t>
            </a:r>
            <a:r>
              <a:rPr lang="en-US" sz="2100">
                <a:solidFill>
                  <a:schemeClr val="dk1"/>
                </a:solidFill>
                <a:latin typeface="Times New Roman"/>
                <a:ea typeface="Times New Roman"/>
                <a:cs typeface="Times New Roman"/>
                <a:sym typeface="Times New Roman"/>
              </a:rPr>
              <a:t>.2068</a:t>
            </a:r>
            <a:endParaRPr sz="2100">
              <a:solidFill>
                <a:schemeClr val="dk1"/>
              </a:solidFill>
              <a:latin typeface="Times New Roman"/>
              <a:ea typeface="Times New Roman"/>
              <a:cs typeface="Times New Roman"/>
              <a:sym typeface="Times New Roman"/>
            </a:endParaRPr>
          </a:p>
        </p:txBody>
      </p:sp>
      <p:sp>
        <p:nvSpPr>
          <p:cNvPr id="207" name="Google Shape;207;p58"/>
          <p:cNvSpPr txBox="1"/>
          <p:nvPr/>
        </p:nvSpPr>
        <p:spPr>
          <a:xfrm>
            <a:off x="5684769" y="3389299"/>
            <a:ext cx="290830" cy="224154"/>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1" lang="en-US" sz="1300">
                <a:solidFill>
                  <a:schemeClr val="dk1"/>
                </a:solidFill>
                <a:latin typeface="Noto Sans Symbols"/>
                <a:ea typeface="Noto Sans Symbols"/>
                <a:cs typeface="Noto Sans Symbols"/>
                <a:sym typeface="Noto Sans Symbols"/>
              </a:rPr>
              <a:t>α</a:t>
            </a:r>
            <a:r>
              <a:rPr lang="en-US" sz="1250">
                <a:solidFill>
                  <a:schemeClr val="dk1"/>
                </a:solidFill>
                <a:latin typeface="Times New Roman"/>
                <a:ea typeface="Times New Roman"/>
                <a:cs typeface="Times New Roman"/>
                <a:sym typeface="Times New Roman"/>
              </a:rPr>
              <a:t>/ 2</a:t>
            </a:r>
            <a:endParaRPr sz="1250">
              <a:solidFill>
                <a:schemeClr val="dk1"/>
              </a:solidFill>
              <a:latin typeface="Times New Roman"/>
              <a:ea typeface="Times New Roman"/>
              <a:cs typeface="Times New Roman"/>
              <a:sym typeface="Times New Roman"/>
            </a:endParaRPr>
          </a:p>
        </p:txBody>
      </p:sp>
      <p:sp>
        <p:nvSpPr>
          <p:cNvPr id="208" name="Google Shape;208;p58"/>
          <p:cNvSpPr txBox="1"/>
          <p:nvPr/>
        </p:nvSpPr>
        <p:spPr>
          <a:xfrm>
            <a:off x="5119430" y="3215344"/>
            <a:ext cx="591185" cy="351790"/>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i="1" lang="en-US" sz="2100">
                <a:solidFill>
                  <a:schemeClr val="dk1"/>
                </a:solidFill>
                <a:latin typeface="Times New Roman"/>
                <a:ea typeface="Times New Roman"/>
                <a:cs typeface="Times New Roman"/>
                <a:sym typeface="Times New Roman"/>
              </a:rPr>
              <a:t>X </a:t>
            </a:r>
            <a:r>
              <a:rPr i="1" lang="en-US" sz="2100">
                <a:solidFill>
                  <a:schemeClr val="dk1"/>
                </a:solidFill>
                <a:latin typeface="Noto Sans Symbols"/>
                <a:ea typeface="Noto Sans Symbols"/>
                <a:cs typeface="Noto Sans Symbols"/>
                <a:sym typeface="Noto Sans Symbols"/>
              </a:rPr>
              <a:t>±</a:t>
            </a:r>
            <a:r>
              <a:rPr i="1" lang="en-US" sz="2100">
                <a:solidFill>
                  <a:schemeClr val="dk1"/>
                </a:solidFill>
                <a:latin typeface="Times New Roman"/>
                <a:ea typeface="Times New Roman"/>
                <a:cs typeface="Times New Roman"/>
                <a:sym typeface="Times New Roman"/>
              </a:rPr>
              <a:t> Z</a:t>
            </a:r>
            <a:endParaRPr sz="2100">
              <a:solidFill>
                <a:schemeClr val="dk1"/>
              </a:solidFill>
              <a:latin typeface="Times New Roman"/>
              <a:ea typeface="Times New Roman"/>
              <a:cs typeface="Times New Roman"/>
              <a:sym typeface="Times New Roman"/>
            </a:endParaRPr>
          </a:p>
        </p:txBody>
      </p:sp>
      <p:sp>
        <p:nvSpPr>
          <p:cNvPr id="209" name="Google Shape;209;p58"/>
          <p:cNvSpPr txBox="1"/>
          <p:nvPr/>
        </p:nvSpPr>
        <p:spPr>
          <a:xfrm>
            <a:off x="2474467" y="5102733"/>
            <a:ext cx="3980179"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Calibri"/>
                <a:ea typeface="Calibri"/>
                <a:cs typeface="Calibri"/>
                <a:sym typeface="Calibri"/>
              </a:rPr>
              <a:t>Confidence Interval = [1.9932, 2.4068]</a:t>
            </a:r>
            <a:endParaRPr sz="2000">
              <a:solidFill>
                <a:schemeClr val="dk1"/>
              </a:solidFill>
              <a:latin typeface="Calibri"/>
              <a:ea typeface="Calibri"/>
              <a:cs typeface="Calibri"/>
              <a:sym typeface="Calibri"/>
            </a:endParaRPr>
          </a:p>
        </p:txBody>
      </p:sp>
      <p:sp>
        <p:nvSpPr>
          <p:cNvPr id="210" name="Google Shape;210;p58"/>
          <p:cNvSpPr/>
          <p:nvPr/>
        </p:nvSpPr>
        <p:spPr>
          <a:xfrm>
            <a:off x="472338" y="2642676"/>
            <a:ext cx="4166818" cy="201917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58"/>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59"/>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59"/>
          <p:cNvSpPr txBox="1"/>
          <p:nvPr>
            <p:ph type="title"/>
          </p:nvPr>
        </p:nvSpPr>
        <p:spPr>
          <a:xfrm>
            <a:off x="416763" y="375285"/>
            <a:ext cx="5682615"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400"/>
              <a:t>Confidence Interval - Quiz</a:t>
            </a:r>
            <a:endParaRPr sz="3400"/>
          </a:p>
        </p:txBody>
      </p:sp>
      <p:sp>
        <p:nvSpPr>
          <p:cNvPr id="218" name="Google Shape;218;p59"/>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59"/>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59"/>
          <p:cNvSpPr txBox="1"/>
          <p:nvPr/>
        </p:nvSpPr>
        <p:spPr>
          <a:xfrm>
            <a:off x="402437" y="1140078"/>
            <a:ext cx="8197215" cy="1671955"/>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1800">
                <a:solidFill>
                  <a:schemeClr val="dk1"/>
                </a:solidFill>
                <a:latin typeface="Calibri"/>
                <a:ea typeface="Calibri"/>
                <a:cs typeface="Calibri"/>
                <a:sym typeface="Calibri"/>
              </a:rPr>
              <a:t>A random sample of 30 households was selected as part of a study on electricity usage,  and the number of kilowatt-hours (kWh) was recorded for each household in the  sample for the March quarter of 2006. The average usage was found to be  375kWh. Assuming the standard deviation is 81kWh and that the usage is normally  distributed, provide an expression for calculating a 99% confidence interval for the  mean usage in the March quarter of 2006.</a:t>
            </a:r>
            <a:endParaRPr sz="1800">
              <a:solidFill>
                <a:schemeClr val="dk1"/>
              </a:solidFill>
              <a:latin typeface="Calibri"/>
              <a:ea typeface="Calibri"/>
              <a:cs typeface="Calibri"/>
              <a:sym typeface="Calibri"/>
            </a:endParaRPr>
          </a:p>
        </p:txBody>
      </p:sp>
      <p:graphicFrame>
        <p:nvGraphicFramePr>
          <p:cNvPr id="221" name="Google Shape;221;p59"/>
          <p:cNvGraphicFramePr/>
          <p:nvPr/>
        </p:nvGraphicFramePr>
        <p:xfrm>
          <a:off x="344830" y="3198520"/>
          <a:ext cx="3000000" cy="3000000"/>
        </p:xfrm>
        <a:graphic>
          <a:graphicData uri="http://schemas.openxmlformats.org/drawingml/2006/table">
            <a:tbl>
              <a:tblPr bandRow="1" firstRow="1">
                <a:noFill/>
                <a:tableStyleId>{5036F6BC-24B9-4B9C-A859-881CE15372F7}</a:tableStyleId>
              </a:tblPr>
              <a:tblGrid>
                <a:gridCol w="685800"/>
                <a:gridCol w="2259975"/>
              </a:tblGrid>
              <a:tr h="404250">
                <a:tc>
                  <a:txBody>
                    <a:bodyPr/>
                    <a:lstStyle/>
                    <a:p>
                      <a:pPr indent="0" lvl="0" marL="127000" marR="0" rtl="0" algn="l">
                        <a:lnSpc>
                          <a:spcPct val="95000"/>
                        </a:lnSpc>
                        <a:spcBef>
                          <a:spcPts val="0"/>
                        </a:spcBef>
                        <a:spcAft>
                          <a:spcPts val="0"/>
                        </a:spcAft>
                        <a:buNone/>
                      </a:pPr>
                      <a:r>
                        <a:rPr lang="en-US" sz="1800" u="none" cap="none" strike="noStrike">
                          <a:solidFill>
                            <a:srgbClr val="CC3300"/>
                          </a:solidFill>
                          <a:latin typeface="Calibri"/>
                          <a:ea typeface="Calibri"/>
                          <a:cs typeface="Calibri"/>
                          <a:sym typeface="Calibri"/>
                        </a:rPr>
                        <a:t>a)</a:t>
                      </a:r>
                      <a:endParaRPr sz="1800" u="none" cap="none" strike="noStrike">
                        <a:latin typeface="Calibri"/>
                        <a:ea typeface="Calibri"/>
                        <a:cs typeface="Calibri"/>
                        <a:sym typeface="Calibri"/>
                      </a:endParaRPr>
                    </a:p>
                  </a:txBody>
                  <a:tcPr marT="0" marB="0" marR="0" marL="0"/>
                </a:tc>
                <a:tc>
                  <a:txBody>
                    <a:bodyPr/>
                    <a:lstStyle/>
                    <a:p>
                      <a:pPr indent="0" lvl="0" marL="368300" marR="0" rtl="0" algn="l">
                        <a:lnSpc>
                          <a:spcPct val="95000"/>
                        </a:lnSpc>
                        <a:spcBef>
                          <a:spcPts val="0"/>
                        </a:spcBef>
                        <a:spcAft>
                          <a:spcPts val="0"/>
                        </a:spcAft>
                        <a:buNone/>
                      </a:pPr>
                      <a:r>
                        <a:rPr lang="en-US" sz="1800" u="none" cap="none" strike="noStrike">
                          <a:latin typeface="Calibri"/>
                          <a:ea typeface="Calibri"/>
                          <a:cs typeface="Calibri"/>
                          <a:sym typeface="Calibri"/>
                        </a:rPr>
                        <a:t>375±2.756×81/√30</a:t>
                      </a:r>
                      <a:endParaRPr sz="1800" u="none" cap="none" strike="noStrike">
                        <a:latin typeface="Calibri"/>
                        <a:ea typeface="Calibri"/>
                        <a:cs typeface="Calibri"/>
                        <a:sym typeface="Calibri"/>
                      </a:endParaRPr>
                    </a:p>
                  </a:txBody>
                  <a:tcPr marT="0" marB="0" marR="0" marL="0"/>
                </a:tc>
              </a:tr>
              <a:tr h="579200">
                <a:tc>
                  <a:txBody>
                    <a:bodyPr/>
                    <a:lstStyle/>
                    <a:p>
                      <a:pPr indent="0" lvl="0" marL="127000" marR="0" rtl="0" algn="l">
                        <a:lnSpc>
                          <a:spcPct val="100000"/>
                        </a:lnSpc>
                        <a:spcBef>
                          <a:spcPts val="0"/>
                        </a:spcBef>
                        <a:spcAft>
                          <a:spcPts val="0"/>
                        </a:spcAft>
                        <a:buNone/>
                      </a:pPr>
                      <a:r>
                        <a:rPr lang="en-US" sz="1800" u="none" cap="none" strike="noStrike">
                          <a:solidFill>
                            <a:srgbClr val="CC3300"/>
                          </a:solidFill>
                          <a:latin typeface="Calibri"/>
                          <a:ea typeface="Calibri"/>
                          <a:cs typeface="Calibri"/>
                          <a:sym typeface="Calibri"/>
                        </a:rPr>
                        <a:t>b)</a:t>
                      </a:r>
                      <a:endParaRPr sz="1800" u="none" cap="none" strike="noStrike">
                        <a:latin typeface="Calibri"/>
                        <a:ea typeface="Calibri"/>
                        <a:cs typeface="Calibri"/>
                        <a:sym typeface="Calibri"/>
                      </a:endParaRPr>
                    </a:p>
                  </a:txBody>
                  <a:tcPr marT="118100" marB="0" marR="0" marL="0"/>
                </a:tc>
                <a:tc>
                  <a:txBody>
                    <a:bodyPr/>
                    <a:lstStyle/>
                    <a:p>
                      <a:pPr indent="0" lvl="0" marL="368300" marR="0" rtl="0" algn="l">
                        <a:lnSpc>
                          <a:spcPct val="100000"/>
                        </a:lnSpc>
                        <a:spcBef>
                          <a:spcPts val="0"/>
                        </a:spcBef>
                        <a:spcAft>
                          <a:spcPts val="0"/>
                        </a:spcAft>
                        <a:buNone/>
                      </a:pPr>
                      <a:r>
                        <a:rPr lang="en-US" sz="1800" u="none" cap="none" strike="noStrike">
                          <a:latin typeface="Calibri"/>
                          <a:ea typeface="Calibri"/>
                          <a:cs typeface="Calibri"/>
                          <a:sym typeface="Calibri"/>
                        </a:rPr>
                        <a:t>375±2.575×9/√30</a:t>
                      </a:r>
                      <a:endParaRPr sz="1800" u="none" cap="none" strike="noStrike">
                        <a:latin typeface="Calibri"/>
                        <a:ea typeface="Calibri"/>
                        <a:cs typeface="Calibri"/>
                        <a:sym typeface="Calibri"/>
                      </a:endParaRPr>
                    </a:p>
                  </a:txBody>
                  <a:tcPr marT="118100" marB="0" marR="0" marL="0"/>
                </a:tc>
              </a:tr>
              <a:tr h="579300">
                <a:tc>
                  <a:txBody>
                    <a:bodyPr/>
                    <a:lstStyle/>
                    <a:p>
                      <a:pPr indent="0" lvl="0" marL="127000" marR="0" rtl="0" algn="l">
                        <a:lnSpc>
                          <a:spcPct val="100000"/>
                        </a:lnSpc>
                        <a:spcBef>
                          <a:spcPts val="0"/>
                        </a:spcBef>
                        <a:spcAft>
                          <a:spcPts val="0"/>
                        </a:spcAft>
                        <a:buNone/>
                      </a:pPr>
                      <a:r>
                        <a:rPr lang="en-US" sz="1800" u="none" cap="none" strike="noStrike">
                          <a:solidFill>
                            <a:srgbClr val="CC3300"/>
                          </a:solidFill>
                          <a:latin typeface="Calibri"/>
                          <a:ea typeface="Calibri"/>
                          <a:cs typeface="Calibri"/>
                          <a:sym typeface="Calibri"/>
                        </a:rPr>
                        <a:t>c)</a:t>
                      </a:r>
                      <a:endParaRPr sz="1800" u="none" cap="none" strike="noStrike">
                        <a:latin typeface="Calibri"/>
                        <a:ea typeface="Calibri"/>
                        <a:cs typeface="Calibri"/>
                        <a:sym typeface="Calibri"/>
                      </a:endParaRPr>
                    </a:p>
                  </a:txBody>
                  <a:tcPr marT="118100" marB="0" marR="0" marL="0"/>
                </a:tc>
                <a:tc>
                  <a:txBody>
                    <a:bodyPr/>
                    <a:lstStyle/>
                    <a:p>
                      <a:pPr indent="0" lvl="0" marL="368300" marR="0" rtl="0" algn="l">
                        <a:lnSpc>
                          <a:spcPct val="100000"/>
                        </a:lnSpc>
                        <a:spcBef>
                          <a:spcPts val="0"/>
                        </a:spcBef>
                        <a:spcAft>
                          <a:spcPts val="0"/>
                        </a:spcAft>
                        <a:buNone/>
                      </a:pPr>
                      <a:r>
                        <a:rPr lang="en-US" sz="1800" u="none" cap="none" strike="noStrike">
                          <a:latin typeface="Calibri"/>
                          <a:ea typeface="Calibri"/>
                          <a:cs typeface="Calibri"/>
                          <a:sym typeface="Calibri"/>
                        </a:rPr>
                        <a:t>375±2.33×81/√30</a:t>
                      </a:r>
                      <a:endParaRPr sz="1800" u="none" cap="none" strike="noStrike">
                        <a:latin typeface="Calibri"/>
                        <a:ea typeface="Calibri"/>
                        <a:cs typeface="Calibri"/>
                        <a:sym typeface="Calibri"/>
                      </a:endParaRPr>
                    </a:p>
                  </a:txBody>
                  <a:tcPr marT="118100" marB="0" marR="0" marL="0"/>
                </a:tc>
              </a:tr>
              <a:tr h="404050">
                <a:tc>
                  <a:txBody>
                    <a:bodyPr/>
                    <a:lstStyle/>
                    <a:p>
                      <a:pPr indent="0" lvl="0" marL="127000" marR="0" rtl="0" algn="l">
                        <a:lnSpc>
                          <a:spcPct val="119444"/>
                        </a:lnSpc>
                        <a:spcBef>
                          <a:spcPts val="0"/>
                        </a:spcBef>
                        <a:spcAft>
                          <a:spcPts val="0"/>
                        </a:spcAft>
                        <a:buNone/>
                      </a:pPr>
                      <a:r>
                        <a:rPr lang="en-US" sz="1800" u="none" cap="none" strike="noStrike">
                          <a:solidFill>
                            <a:srgbClr val="CC3300"/>
                          </a:solidFill>
                          <a:latin typeface="Calibri"/>
                          <a:ea typeface="Calibri"/>
                          <a:cs typeface="Calibri"/>
                          <a:sym typeface="Calibri"/>
                        </a:rPr>
                        <a:t>d)</a:t>
                      </a:r>
                      <a:endParaRPr sz="1800" u="none" cap="none" strike="noStrike">
                        <a:latin typeface="Calibri"/>
                        <a:ea typeface="Calibri"/>
                        <a:cs typeface="Calibri"/>
                        <a:sym typeface="Calibri"/>
                      </a:endParaRPr>
                    </a:p>
                  </a:txBody>
                  <a:tcPr marT="118100" marB="0" marR="0" marL="0"/>
                </a:tc>
                <a:tc>
                  <a:txBody>
                    <a:bodyPr/>
                    <a:lstStyle/>
                    <a:p>
                      <a:pPr indent="0" lvl="0" marL="368300" marR="0" rtl="0" algn="l">
                        <a:lnSpc>
                          <a:spcPct val="119444"/>
                        </a:lnSpc>
                        <a:spcBef>
                          <a:spcPts val="0"/>
                        </a:spcBef>
                        <a:spcAft>
                          <a:spcPts val="0"/>
                        </a:spcAft>
                        <a:buNone/>
                      </a:pPr>
                      <a:r>
                        <a:rPr lang="en-US" sz="1800" u="none" cap="none" strike="noStrike">
                          <a:latin typeface="Calibri"/>
                          <a:ea typeface="Calibri"/>
                          <a:cs typeface="Calibri"/>
                          <a:sym typeface="Calibri"/>
                        </a:rPr>
                        <a:t>375±2.575×81/√30</a:t>
                      </a:r>
                      <a:endParaRPr sz="1800" u="none" cap="none" strike="noStrike">
                        <a:latin typeface="Calibri"/>
                        <a:ea typeface="Calibri"/>
                        <a:cs typeface="Calibri"/>
                        <a:sym typeface="Calibri"/>
                      </a:endParaRPr>
                    </a:p>
                  </a:txBody>
                  <a:tcPr marT="118100" marB="0" marR="0" marL="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60"/>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60"/>
          <p:cNvSpPr txBox="1"/>
          <p:nvPr>
            <p:ph type="title"/>
          </p:nvPr>
        </p:nvSpPr>
        <p:spPr>
          <a:xfrm>
            <a:off x="416763" y="375285"/>
            <a:ext cx="5682615"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400"/>
              <a:t>Confidence Interval - Quiz</a:t>
            </a:r>
            <a:endParaRPr sz="3400"/>
          </a:p>
        </p:txBody>
      </p:sp>
      <p:sp>
        <p:nvSpPr>
          <p:cNvPr id="228" name="Google Shape;228;p60"/>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60"/>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60"/>
          <p:cNvSpPr txBox="1"/>
          <p:nvPr/>
        </p:nvSpPr>
        <p:spPr>
          <a:xfrm>
            <a:off x="402437" y="1142746"/>
            <a:ext cx="7926705" cy="848994"/>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solidFill>
                  <a:schemeClr val="dk1"/>
                </a:solidFill>
                <a:latin typeface="Calibri"/>
                <a:ea typeface="Calibri"/>
                <a:cs typeface="Calibri"/>
                <a:sym typeface="Calibri"/>
              </a:rPr>
              <a:t>A random sample of 100 preschool children in Bangalore revealed that only 60 had  been vaccinated. Provide an approximate 95% confidence interval for the proportion  vaccinated.</a:t>
            </a:r>
            <a:endParaRPr sz="1800">
              <a:solidFill>
                <a:schemeClr val="dk1"/>
              </a:solidFill>
              <a:latin typeface="Calibri"/>
              <a:ea typeface="Calibri"/>
              <a:cs typeface="Calibri"/>
              <a:sym typeface="Calibri"/>
            </a:endParaRPr>
          </a:p>
        </p:txBody>
      </p:sp>
      <p:graphicFrame>
        <p:nvGraphicFramePr>
          <p:cNvPr id="231" name="Google Shape;231;p60"/>
          <p:cNvGraphicFramePr/>
          <p:nvPr/>
        </p:nvGraphicFramePr>
        <p:xfrm>
          <a:off x="344830" y="2406523"/>
          <a:ext cx="3000000" cy="3000000"/>
        </p:xfrm>
        <a:graphic>
          <a:graphicData uri="http://schemas.openxmlformats.org/drawingml/2006/table">
            <a:tbl>
              <a:tblPr bandRow="1" firstRow="1">
                <a:noFill/>
                <a:tableStyleId>{5036F6BC-24B9-4B9C-A859-881CE15372F7}</a:tableStyleId>
              </a:tblPr>
              <a:tblGrid>
                <a:gridCol w="617850"/>
                <a:gridCol w="2734950"/>
              </a:tblGrid>
              <a:tr h="449775">
                <a:tc>
                  <a:txBody>
                    <a:bodyPr/>
                    <a:lstStyle/>
                    <a:p>
                      <a:pPr indent="0" lvl="0" marL="127000" marR="0" rtl="0" algn="l">
                        <a:lnSpc>
                          <a:spcPct val="95000"/>
                        </a:lnSpc>
                        <a:spcBef>
                          <a:spcPts val="0"/>
                        </a:spcBef>
                        <a:spcAft>
                          <a:spcPts val="0"/>
                        </a:spcAft>
                        <a:buNone/>
                      </a:pPr>
                      <a:r>
                        <a:rPr lang="en-US" sz="1800" u="none" cap="none" strike="noStrike">
                          <a:latin typeface="Calibri"/>
                          <a:ea typeface="Calibri"/>
                          <a:cs typeface="Calibri"/>
                          <a:sym typeface="Calibri"/>
                        </a:rPr>
                        <a:t>a)</a:t>
                      </a:r>
                      <a:endParaRPr sz="1800" u="none" cap="none" strike="noStrike">
                        <a:latin typeface="Calibri"/>
                        <a:ea typeface="Calibri"/>
                        <a:cs typeface="Calibri"/>
                        <a:sym typeface="Calibri"/>
                      </a:endParaRPr>
                    </a:p>
                  </a:txBody>
                  <a:tcPr marT="0" marB="0" marR="0" marL="0"/>
                </a:tc>
                <a:tc>
                  <a:txBody>
                    <a:bodyPr/>
                    <a:lstStyle/>
                    <a:p>
                      <a:pPr indent="0" lvl="0" marL="316230" marR="0" rtl="0" algn="l">
                        <a:lnSpc>
                          <a:spcPct val="108333"/>
                        </a:lnSpc>
                        <a:spcBef>
                          <a:spcPts val="0"/>
                        </a:spcBef>
                        <a:spcAft>
                          <a:spcPts val="0"/>
                        </a:spcAft>
                        <a:buNone/>
                      </a:pPr>
                      <a:r>
                        <a:rPr lang="en-US" sz="1800" u="none" cap="none" strike="noStrike">
                          <a:latin typeface="Calibri"/>
                          <a:ea typeface="Calibri"/>
                          <a:cs typeface="Calibri"/>
                          <a:sym typeface="Calibri"/>
                        </a:rPr>
                        <a:t>0.6±1.96√(0.6×0.4)/100</a:t>
                      </a:r>
                      <a:endParaRPr sz="1800" u="none" cap="none" strike="noStrike">
                        <a:latin typeface="Calibri"/>
                        <a:ea typeface="Calibri"/>
                        <a:cs typeface="Calibri"/>
                        <a:sym typeface="Calibri"/>
                      </a:endParaRPr>
                    </a:p>
                  </a:txBody>
                  <a:tcPr marT="0" marB="0" marR="0" marL="0"/>
                </a:tc>
              </a:tr>
              <a:tr h="594550">
                <a:tc>
                  <a:txBody>
                    <a:bodyPr/>
                    <a:lstStyle/>
                    <a:p>
                      <a:pPr indent="0" lvl="0" marL="127000" marR="0" rtl="0" algn="l">
                        <a:lnSpc>
                          <a:spcPct val="100000"/>
                        </a:lnSpc>
                        <a:spcBef>
                          <a:spcPts val="0"/>
                        </a:spcBef>
                        <a:spcAft>
                          <a:spcPts val="0"/>
                        </a:spcAft>
                        <a:buNone/>
                      </a:pPr>
                      <a:r>
                        <a:rPr lang="en-US" sz="1800" u="none" cap="none" strike="noStrike">
                          <a:latin typeface="Calibri"/>
                          <a:ea typeface="Calibri"/>
                          <a:cs typeface="Calibri"/>
                          <a:sym typeface="Calibri"/>
                        </a:rPr>
                        <a:t>b)</a:t>
                      </a:r>
                      <a:endParaRPr sz="1800" u="none" cap="none" strike="noStrike">
                        <a:latin typeface="Calibri"/>
                        <a:ea typeface="Calibri"/>
                        <a:cs typeface="Calibri"/>
                        <a:sym typeface="Calibri"/>
                      </a:endParaRPr>
                    </a:p>
                  </a:txBody>
                  <a:tcPr marT="133350" marB="0" marR="0" marL="0"/>
                </a:tc>
                <a:tc>
                  <a:txBody>
                    <a:bodyPr/>
                    <a:lstStyle/>
                    <a:p>
                      <a:pPr indent="0" lvl="0" marL="300990" marR="0" rtl="0" algn="l">
                        <a:lnSpc>
                          <a:spcPct val="100000"/>
                        </a:lnSpc>
                        <a:spcBef>
                          <a:spcPts val="0"/>
                        </a:spcBef>
                        <a:spcAft>
                          <a:spcPts val="0"/>
                        </a:spcAft>
                        <a:buNone/>
                      </a:pPr>
                      <a:r>
                        <a:rPr lang="en-US" sz="1800" u="none" cap="none" strike="noStrike">
                          <a:latin typeface="Calibri"/>
                          <a:ea typeface="Calibri"/>
                          <a:cs typeface="Calibri"/>
                          <a:sym typeface="Calibri"/>
                        </a:rPr>
                        <a:t>0.6±1.645√(0.6×0.4)/100</a:t>
                      </a:r>
                      <a:endParaRPr sz="1800" u="none" cap="none" strike="noStrike">
                        <a:latin typeface="Calibri"/>
                        <a:ea typeface="Calibri"/>
                        <a:cs typeface="Calibri"/>
                        <a:sym typeface="Calibri"/>
                      </a:endParaRPr>
                    </a:p>
                  </a:txBody>
                  <a:tcPr marT="133350" marB="0" marR="0" marL="0"/>
                </a:tc>
              </a:tr>
              <a:tr h="579250">
                <a:tc>
                  <a:txBody>
                    <a:bodyPr/>
                    <a:lstStyle/>
                    <a:p>
                      <a:pPr indent="0" lvl="0" marL="127000" marR="0" rtl="0" algn="l">
                        <a:lnSpc>
                          <a:spcPct val="100000"/>
                        </a:lnSpc>
                        <a:spcBef>
                          <a:spcPts val="0"/>
                        </a:spcBef>
                        <a:spcAft>
                          <a:spcPts val="0"/>
                        </a:spcAft>
                        <a:buNone/>
                      </a:pPr>
                      <a:r>
                        <a:rPr lang="en-US" sz="1800" u="none" cap="none" strike="noStrike">
                          <a:latin typeface="Calibri"/>
                          <a:ea typeface="Calibri"/>
                          <a:cs typeface="Calibri"/>
                          <a:sym typeface="Calibri"/>
                        </a:rPr>
                        <a:t>c)</a:t>
                      </a:r>
                      <a:endParaRPr sz="1800" u="none" cap="none" strike="noStrike">
                        <a:latin typeface="Calibri"/>
                        <a:ea typeface="Calibri"/>
                        <a:cs typeface="Calibri"/>
                        <a:sym typeface="Calibri"/>
                      </a:endParaRPr>
                    </a:p>
                  </a:txBody>
                  <a:tcPr marT="118100" marB="0" marR="0" marL="0"/>
                </a:tc>
                <a:tc>
                  <a:txBody>
                    <a:bodyPr/>
                    <a:lstStyle/>
                    <a:p>
                      <a:pPr indent="0" lvl="0" marL="300990" marR="0" rtl="0" algn="l">
                        <a:lnSpc>
                          <a:spcPct val="100000"/>
                        </a:lnSpc>
                        <a:spcBef>
                          <a:spcPts val="0"/>
                        </a:spcBef>
                        <a:spcAft>
                          <a:spcPts val="0"/>
                        </a:spcAft>
                        <a:buNone/>
                      </a:pPr>
                      <a:r>
                        <a:rPr lang="en-US" sz="1800" u="none" cap="none" strike="noStrike">
                          <a:latin typeface="Calibri"/>
                          <a:ea typeface="Calibri"/>
                          <a:cs typeface="Calibri"/>
                          <a:sym typeface="Calibri"/>
                        </a:rPr>
                        <a:t>0.6±1.96</a:t>
                      </a:r>
                      <a:endParaRPr sz="1800" u="none" cap="none" strike="noStrike">
                        <a:latin typeface="Calibri"/>
                        <a:ea typeface="Calibri"/>
                        <a:cs typeface="Calibri"/>
                        <a:sym typeface="Calibri"/>
                      </a:endParaRPr>
                    </a:p>
                  </a:txBody>
                  <a:tcPr marT="118100" marB="0" marR="0" marL="0"/>
                </a:tc>
              </a:tr>
              <a:tr h="403975">
                <a:tc>
                  <a:txBody>
                    <a:bodyPr/>
                    <a:lstStyle/>
                    <a:p>
                      <a:pPr indent="0" lvl="0" marL="127000" marR="0" rtl="0" algn="l">
                        <a:lnSpc>
                          <a:spcPct val="119444"/>
                        </a:lnSpc>
                        <a:spcBef>
                          <a:spcPts val="0"/>
                        </a:spcBef>
                        <a:spcAft>
                          <a:spcPts val="0"/>
                        </a:spcAft>
                        <a:buNone/>
                      </a:pPr>
                      <a:r>
                        <a:rPr lang="en-US" sz="1800" u="none" cap="none" strike="noStrike">
                          <a:latin typeface="Calibri"/>
                          <a:ea typeface="Calibri"/>
                          <a:cs typeface="Calibri"/>
                          <a:sym typeface="Calibri"/>
                        </a:rPr>
                        <a:t>d)</a:t>
                      </a:r>
                      <a:endParaRPr sz="1800" u="none" cap="none" strike="noStrike">
                        <a:latin typeface="Calibri"/>
                        <a:ea typeface="Calibri"/>
                        <a:cs typeface="Calibri"/>
                        <a:sym typeface="Calibri"/>
                      </a:endParaRPr>
                    </a:p>
                  </a:txBody>
                  <a:tcPr marT="118100" marB="0" marR="0" marL="0"/>
                </a:tc>
                <a:tc>
                  <a:txBody>
                    <a:bodyPr/>
                    <a:lstStyle/>
                    <a:p>
                      <a:pPr indent="0" lvl="0" marL="300990" marR="0" rtl="0" algn="l">
                        <a:lnSpc>
                          <a:spcPct val="119444"/>
                        </a:lnSpc>
                        <a:spcBef>
                          <a:spcPts val="0"/>
                        </a:spcBef>
                        <a:spcAft>
                          <a:spcPts val="0"/>
                        </a:spcAft>
                        <a:buNone/>
                      </a:pPr>
                      <a:r>
                        <a:rPr lang="en-US" sz="1800" u="none" cap="none" strike="noStrike">
                          <a:latin typeface="Calibri"/>
                          <a:ea typeface="Calibri"/>
                          <a:cs typeface="Calibri"/>
                          <a:sym typeface="Calibri"/>
                        </a:rPr>
                        <a:t>0.6±1.96√1/400</a:t>
                      </a:r>
                      <a:endParaRPr sz="1800" u="none" cap="none" strike="noStrike">
                        <a:latin typeface="Calibri"/>
                        <a:ea typeface="Calibri"/>
                        <a:cs typeface="Calibri"/>
                        <a:sym typeface="Calibri"/>
                      </a:endParaRPr>
                    </a:p>
                  </a:txBody>
                  <a:tcPr marT="118100" marB="0" marR="0" marL="0"/>
                </a:tc>
              </a:tr>
            </a:tbl>
          </a:graphicData>
        </a:graphic>
      </p:graphicFrame>
      <p:sp>
        <p:nvSpPr>
          <p:cNvPr id="232" name="Google Shape;232;p60"/>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60"/>
          <p:cNvSpPr/>
          <p:nvPr/>
        </p:nvSpPr>
        <p:spPr>
          <a:xfrm>
            <a:off x="152400" y="67494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61"/>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61"/>
          <p:cNvSpPr txBox="1"/>
          <p:nvPr>
            <p:ph type="title"/>
          </p:nvPr>
        </p:nvSpPr>
        <p:spPr>
          <a:xfrm>
            <a:off x="416763" y="375285"/>
            <a:ext cx="4044315"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400"/>
              <a:t>Hypothesis Testing</a:t>
            </a:r>
            <a:endParaRPr sz="3400"/>
          </a:p>
        </p:txBody>
      </p:sp>
      <p:sp>
        <p:nvSpPr>
          <p:cNvPr id="240" name="Google Shape;240;p61"/>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61"/>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61"/>
          <p:cNvSpPr txBox="1"/>
          <p:nvPr/>
        </p:nvSpPr>
        <p:spPr>
          <a:xfrm>
            <a:off x="474370" y="1222070"/>
            <a:ext cx="8126730" cy="50095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0000"/>
                </a:solidFill>
                <a:latin typeface="Times New Roman"/>
                <a:ea typeface="Times New Roman"/>
                <a:cs typeface="Times New Roman"/>
                <a:sym typeface="Times New Roman"/>
              </a:rPr>
              <a:t>Example: </a:t>
            </a:r>
            <a:r>
              <a:rPr lang="en-US" sz="1800">
                <a:solidFill>
                  <a:schemeClr val="dk1"/>
                </a:solidFill>
                <a:latin typeface="Times New Roman"/>
                <a:ea typeface="Times New Roman"/>
                <a:cs typeface="Times New Roman"/>
                <a:sym typeface="Times New Roman"/>
              </a:rPr>
              <a:t>Chocolate manufacturing company claims that the mean weight of chocolate</a:t>
            </a:r>
            <a:endParaRPr sz="1800">
              <a:solidFill>
                <a:schemeClr val="dk1"/>
              </a:solidFill>
              <a:latin typeface="Times New Roman"/>
              <a:ea typeface="Times New Roman"/>
              <a:cs typeface="Times New Roman"/>
              <a:sym typeface="Times New Roman"/>
            </a:endParaRPr>
          </a:p>
          <a:p>
            <a:pPr indent="0" lvl="0" marL="12700" marR="0" rtl="0" algn="l">
              <a:lnSpc>
                <a:spcPct val="100000"/>
              </a:lnSpc>
              <a:spcBef>
                <a:spcPts val="5"/>
              </a:spcBef>
              <a:spcAft>
                <a:spcPts val="0"/>
              </a:spcAft>
              <a:buNone/>
            </a:pPr>
            <a:r>
              <a:rPr lang="en-US" sz="1800">
                <a:solidFill>
                  <a:schemeClr val="dk1"/>
                </a:solidFill>
                <a:latin typeface="Times New Roman"/>
                <a:ea typeface="Times New Roman"/>
                <a:cs typeface="Times New Roman"/>
                <a:sym typeface="Times New Roman"/>
              </a:rPr>
              <a:t>bars manufactured in a factory is 3 ounces,</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None/>
            </a:pPr>
            <a:r>
              <a:t/>
            </a:r>
            <a:endParaRPr sz="1850">
              <a:solidFill>
                <a:schemeClr val="dk1"/>
              </a:solidFill>
              <a:latin typeface="Times New Roman"/>
              <a:ea typeface="Times New Roman"/>
              <a:cs typeface="Times New Roman"/>
              <a:sym typeface="Times New Roman"/>
            </a:endParaRPr>
          </a:p>
          <a:p>
            <a:pPr indent="-132715" lvl="0" marL="144780" marR="0" rtl="0" algn="l">
              <a:lnSpc>
                <a:spcPct val="10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To test the claim we weighed 100 chocolate bars and the average weight was 2.84.</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Clr>
                <a:schemeClr val="dk1"/>
              </a:buClr>
              <a:buSzPts val="1850"/>
              <a:buFont typeface="Arial"/>
              <a:buNone/>
            </a:pPr>
            <a:r>
              <a:t/>
            </a:r>
            <a:endParaRPr sz="1850">
              <a:solidFill>
                <a:schemeClr val="dk1"/>
              </a:solidFill>
              <a:latin typeface="Times New Roman"/>
              <a:ea typeface="Times New Roman"/>
              <a:cs typeface="Times New Roman"/>
              <a:sym typeface="Times New Roman"/>
            </a:endParaRPr>
          </a:p>
          <a:p>
            <a:pPr indent="-137160" lvl="0" marL="149860" marR="0" rtl="0" algn="l">
              <a:lnSpc>
                <a:spcPct val="100000"/>
              </a:lnSpc>
              <a:spcBef>
                <a:spcPts val="5"/>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Is 2.84 ounces consistent with the manufacturer’s claim? How confident are we that</a:t>
            </a:r>
            <a:endParaRPr sz="18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the manufacturer has significantly overstated the weight of the chocolate?</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12700" marR="79375" rtl="0" algn="l">
              <a:lnSpc>
                <a:spcPct val="100000"/>
              </a:lnSpc>
              <a:spcBef>
                <a:spcPts val="1290"/>
              </a:spcBef>
              <a:spcAft>
                <a:spcPts val="0"/>
              </a:spcAft>
              <a:buNone/>
            </a:pPr>
            <a:r>
              <a:rPr lang="en-US" sz="1800">
                <a:solidFill>
                  <a:srgbClr val="FF0000"/>
                </a:solidFill>
                <a:latin typeface="Times New Roman"/>
                <a:ea typeface="Times New Roman"/>
                <a:cs typeface="Times New Roman"/>
                <a:sym typeface="Times New Roman"/>
              </a:rPr>
              <a:t>Example: </a:t>
            </a:r>
            <a:r>
              <a:rPr lang="en-US" sz="1800">
                <a:solidFill>
                  <a:schemeClr val="dk1"/>
                </a:solidFill>
                <a:latin typeface="Times New Roman"/>
                <a:ea typeface="Times New Roman"/>
                <a:cs typeface="Times New Roman"/>
                <a:sym typeface="Times New Roman"/>
              </a:rPr>
              <a:t>Suppose that we are interested in the </a:t>
            </a:r>
            <a:r>
              <a:rPr lang="en-US" sz="1800" u="sng">
                <a:solidFill>
                  <a:schemeClr val="dk1"/>
                </a:solidFill>
                <a:latin typeface="Times New Roman"/>
                <a:ea typeface="Times New Roman"/>
                <a:cs typeface="Times New Roman"/>
                <a:sym typeface="Times New Roman"/>
              </a:rPr>
              <a:t>burning rate</a:t>
            </a:r>
            <a:r>
              <a:rPr lang="en-US" sz="1800">
                <a:solidFill>
                  <a:schemeClr val="dk1"/>
                </a:solidFill>
                <a:latin typeface="Times New Roman"/>
                <a:ea typeface="Times New Roman"/>
                <a:cs typeface="Times New Roman"/>
                <a:sym typeface="Times New Roman"/>
              </a:rPr>
              <a:t> of a solid propellant used  to power aircrew escape systems.</a:t>
            </a:r>
            <a:endParaRPr sz="1800">
              <a:solidFill>
                <a:schemeClr val="dk1"/>
              </a:solidFill>
              <a:latin typeface="Times New Roman"/>
              <a:ea typeface="Times New Roman"/>
              <a:cs typeface="Times New Roman"/>
              <a:sym typeface="Times New Roman"/>
            </a:endParaRPr>
          </a:p>
          <a:p>
            <a:pPr indent="-114300" lvl="0" marL="12700" marR="77470" rtl="0" algn="l">
              <a:lnSpc>
                <a:spcPct val="100000"/>
              </a:lnSpc>
              <a:spcBef>
                <a:spcPts val="1085"/>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Our interest focuses on the </a:t>
            </a:r>
            <a:r>
              <a:rPr lang="en-US" sz="1800" u="sng">
                <a:solidFill>
                  <a:schemeClr val="dk1"/>
                </a:solidFill>
                <a:latin typeface="Times New Roman"/>
                <a:ea typeface="Times New Roman"/>
                <a:cs typeface="Times New Roman"/>
                <a:sym typeface="Times New Roman"/>
              </a:rPr>
              <a:t>mean burning rate</a:t>
            </a:r>
            <a:r>
              <a:rPr lang="en-US" sz="1800">
                <a:solidFill>
                  <a:schemeClr val="dk1"/>
                </a:solidFill>
                <a:latin typeface="Times New Roman"/>
                <a:ea typeface="Times New Roman"/>
                <a:cs typeface="Times New Roman"/>
                <a:sym typeface="Times New Roman"/>
              </a:rPr>
              <a:t> (a parameter of the distribution of the  burning rate).</a:t>
            </a:r>
            <a:endParaRPr sz="1800">
              <a:solidFill>
                <a:schemeClr val="dk1"/>
              </a:solidFill>
              <a:latin typeface="Times New Roman"/>
              <a:ea typeface="Times New Roman"/>
              <a:cs typeface="Times New Roman"/>
              <a:sym typeface="Times New Roman"/>
            </a:endParaRPr>
          </a:p>
          <a:p>
            <a:pPr indent="-114300" lvl="0" marL="12700" marR="79375" rtl="0" algn="l">
              <a:lnSpc>
                <a:spcPct val="100000"/>
              </a:lnSpc>
              <a:spcBef>
                <a:spcPts val="108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Let’s say propellant producer claims that the burning rate of solid propellant is 50  cm/s</a:t>
            </a:r>
            <a:endParaRPr sz="1800">
              <a:solidFill>
                <a:schemeClr val="dk1"/>
              </a:solidFill>
              <a:latin typeface="Times New Roman"/>
              <a:ea typeface="Times New Roman"/>
              <a:cs typeface="Times New Roman"/>
              <a:sym typeface="Times New Roman"/>
            </a:endParaRPr>
          </a:p>
          <a:p>
            <a:pPr indent="-114300" lvl="0" marL="12700" marR="78740" rtl="0" algn="l">
              <a:lnSpc>
                <a:spcPct val="100000"/>
              </a:lnSpc>
              <a:spcBef>
                <a:spcPts val="108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we are interested in deciding </a:t>
            </a:r>
            <a:r>
              <a:rPr lang="en-US" sz="1800">
                <a:solidFill>
                  <a:srgbClr val="008000"/>
                </a:solidFill>
                <a:latin typeface="Times New Roman"/>
                <a:ea typeface="Times New Roman"/>
                <a:cs typeface="Times New Roman"/>
                <a:sym typeface="Times New Roman"/>
              </a:rPr>
              <a:t>whether or not the mean burning rate is 50 centimeters  per second:</a:t>
            </a:r>
            <a:endParaRPr sz="1800">
              <a:solidFill>
                <a:schemeClr val="dk1"/>
              </a:solidFill>
              <a:latin typeface="Times New Roman"/>
              <a:ea typeface="Times New Roman"/>
              <a:cs typeface="Times New Roman"/>
              <a:sym typeface="Times New Roman"/>
            </a:endParaRPr>
          </a:p>
        </p:txBody>
      </p:sp>
      <p:sp>
        <p:nvSpPr>
          <p:cNvPr id="243" name="Google Shape;243;p61"/>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62"/>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62"/>
          <p:cNvSpPr txBox="1"/>
          <p:nvPr>
            <p:ph type="title"/>
          </p:nvPr>
        </p:nvSpPr>
        <p:spPr>
          <a:xfrm>
            <a:off x="416763" y="375285"/>
            <a:ext cx="3100705"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400"/>
              <a:t>Terminologies</a:t>
            </a:r>
            <a:endParaRPr sz="3400"/>
          </a:p>
        </p:txBody>
      </p:sp>
      <p:sp>
        <p:nvSpPr>
          <p:cNvPr id="250" name="Google Shape;250;p62"/>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62"/>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62"/>
          <p:cNvSpPr txBox="1"/>
          <p:nvPr>
            <p:ph idx="1" type="body"/>
          </p:nvPr>
        </p:nvSpPr>
        <p:spPr>
          <a:xfrm>
            <a:off x="402437" y="1142746"/>
            <a:ext cx="8084184" cy="1397635"/>
          </a:xfrm>
          <a:prstGeom prst="rect">
            <a:avLst/>
          </a:prstGeom>
          <a:noFill/>
          <a:ln>
            <a:noFill/>
          </a:ln>
        </p:spPr>
        <p:txBody>
          <a:bodyPr anchorCtr="0" anchor="t" bIns="0" lIns="0" spcFirstLastPara="1" rIns="0" wrap="square" tIns="12700">
            <a:spAutoFit/>
          </a:bodyPr>
          <a:lstStyle/>
          <a:p>
            <a:pPr indent="0" lvl="0" marL="53339" rtl="0" algn="l">
              <a:lnSpc>
                <a:spcPct val="100000"/>
              </a:lnSpc>
              <a:spcBef>
                <a:spcPts val="0"/>
              </a:spcBef>
              <a:spcAft>
                <a:spcPts val="0"/>
              </a:spcAft>
              <a:buNone/>
            </a:pPr>
            <a:r>
              <a:rPr lang="en-US"/>
              <a:t>A (statistical) </a:t>
            </a:r>
            <a:r>
              <a:rPr b="1" lang="en-US">
                <a:solidFill>
                  <a:srgbClr val="C00000"/>
                </a:solidFill>
                <a:latin typeface="Times New Roman"/>
                <a:ea typeface="Times New Roman"/>
                <a:cs typeface="Times New Roman"/>
                <a:sym typeface="Times New Roman"/>
              </a:rPr>
              <a:t>hypothesis </a:t>
            </a:r>
            <a:r>
              <a:rPr lang="en-US"/>
              <a:t>is a statement or claim about a </a:t>
            </a:r>
            <a:r>
              <a:rPr lang="en-US" u="sng"/>
              <a:t>population parameter </a:t>
            </a:r>
            <a:r>
              <a:rPr lang="en-US"/>
              <a:t>(not</a:t>
            </a:r>
            <a:endParaRPr/>
          </a:p>
          <a:p>
            <a:pPr indent="0" lvl="0" marL="53339" rtl="0" algn="l">
              <a:lnSpc>
                <a:spcPct val="100000"/>
              </a:lnSpc>
              <a:spcBef>
                <a:spcPts val="5"/>
              </a:spcBef>
              <a:spcAft>
                <a:spcPts val="0"/>
              </a:spcAft>
              <a:buNone/>
            </a:pPr>
            <a:r>
              <a:rPr lang="en-US"/>
              <a:t>about a sample statistic):</a:t>
            </a:r>
            <a:endParaRPr/>
          </a:p>
          <a:p>
            <a:pPr indent="0" lvl="0" marL="53339" rtl="0" algn="l">
              <a:lnSpc>
                <a:spcPct val="100000"/>
              </a:lnSpc>
              <a:spcBef>
                <a:spcPts val="600"/>
              </a:spcBef>
              <a:spcAft>
                <a:spcPts val="0"/>
              </a:spcAft>
              <a:buNone/>
            </a:pPr>
            <a:r>
              <a:rPr lang="en-US"/>
              <a:t>Ex) The mean electric bill per household of this city is μ = $132.</a:t>
            </a:r>
            <a:endParaRPr/>
          </a:p>
          <a:p>
            <a:pPr indent="0" lvl="0" marL="510540" rtl="0" algn="l">
              <a:lnSpc>
                <a:spcPct val="100000"/>
              </a:lnSpc>
              <a:spcBef>
                <a:spcPts val="600"/>
              </a:spcBef>
              <a:spcAft>
                <a:spcPts val="0"/>
              </a:spcAft>
              <a:buNone/>
            </a:pPr>
            <a:r>
              <a:rPr lang="en-US"/>
              <a:t>The Mean weight of chocolate bars manufactured in a factory is 3 ounces.</a:t>
            </a:r>
            <a:endParaRPr/>
          </a:p>
          <a:p>
            <a:pPr indent="0" lvl="0" marL="53339" rtl="0" algn="l">
              <a:lnSpc>
                <a:spcPct val="100000"/>
              </a:lnSpc>
              <a:spcBef>
                <a:spcPts val="600"/>
              </a:spcBef>
              <a:spcAft>
                <a:spcPts val="0"/>
              </a:spcAft>
              <a:buNone/>
            </a:pPr>
            <a:r>
              <a:rPr b="1" lang="en-US">
                <a:solidFill>
                  <a:srgbClr val="C00000"/>
                </a:solidFill>
                <a:latin typeface="Times New Roman"/>
                <a:ea typeface="Times New Roman"/>
                <a:cs typeface="Times New Roman"/>
                <a:sym typeface="Times New Roman"/>
              </a:rPr>
              <a:t>Hypothesis testing </a:t>
            </a:r>
            <a:r>
              <a:rPr lang="en-US"/>
              <a:t>is a procedure leading to a decision about a hypothesis based on a</a:t>
            </a:r>
            <a:endParaRPr/>
          </a:p>
          <a:p>
            <a:pPr indent="0" lvl="0" marL="53339" rtl="0" algn="l">
              <a:lnSpc>
                <a:spcPct val="100000"/>
              </a:lnSpc>
              <a:spcBef>
                <a:spcPts val="0"/>
              </a:spcBef>
              <a:spcAft>
                <a:spcPts val="0"/>
              </a:spcAft>
              <a:buNone/>
            </a:pPr>
            <a:r>
              <a:rPr lang="en-US"/>
              <a:t>random sample</a:t>
            </a:r>
            <a:endParaRPr/>
          </a:p>
          <a:p>
            <a:pPr indent="0" lvl="0" marL="53339" marR="43180" rtl="0" algn="l">
              <a:lnSpc>
                <a:spcPct val="100000"/>
              </a:lnSpc>
              <a:spcBef>
                <a:spcPts val="600"/>
              </a:spcBef>
              <a:spcAft>
                <a:spcPts val="0"/>
              </a:spcAft>
              <a:buNone/>
            </a:pPr>
            <a:r>
              <a:rPr b="1" lang="en-US">
                <a:solidFill>
                  <a:srgbClr val="C00000"/>
                </a:solidFill>
                <a:latin typeface="Times New Roman"/>
                <a:ea typeface="Times New Roman"/>
                <a:cs typeface="Times New Roman"/>
                <a:sym typeface="Times New Roman"/>
              </a:rPr>
              <a:t>Null  Hypothesis  </a:t>
            </a:r>
            <a:r>
              <a:rPr lang="en-US"/>
              <a:t>(H</a:t>
            </a:r>
            <a:r>
              <a:rPr baseline="-25000" lang="en-US" sz="1800"/>
              <a:t>0</a:t>
            </a:r>
            <a:r>
              <a:rPr lang="en-US" sz="1800"/>
              <a:t>)  </a:t>
            </a:r>
            <a:r>
              <a:rPr lang="en-US" sz="1800">
                <a:solidFill>
                  <a:srgbClr val="1F487C"/>
                </a:solidFill>
              </a:rPr>
              <a:t>states the assumption to be tested.	</a:t>
            </a:r>
            <a:r>
              <a:rPr lang="en-US" sz="1800"/>
              <a:t>A hypothesis testing begins  with the assumption that H</a:t>
            </a:r>
            <a:r>
              <a:rPr baseline="-25000" lang="en-US" sz="1800"/>
              <a:t>0 </a:t>
            </a:r>
            <a:r>
              <a:rPr lang="en-US" sz="1800"/>
              <a:t>is true</a:t>
            </a:r>
            <a:endParaRPr sz="1800">
              <a:latin typeface="Times New Roman"/>
              <a:ea typeface="Times New Roman"/>
              <a:cs typeface="Times New Roman"/>
              <a:sym typeface="Times New Roman"/>
            </a:endParaRPr>
          </a:p>
          <a:p>
            <a:pPr indent="0" lvl="0" marL="53339" marR="44450" rtl="0" algn="l">
              <a:lnSpc>
                <a:spcPct val="100000"/>
              </a:lnSpc>
              <a:spcBef>
                <a:spcPts val="600"/>
              </a:spcBef>
              <a:spcAft>
                <a:spcPts val="0"/>
              </a:spcAft>
              <a:buNone/>
            </a:pPr>
            <a:r>
              <a:rPr b="1" lang="en-US">
                <a:solidFill>
                  <a:srgbClr val="C00000"/>
                </a:solidFill>
                <a:latin typeface="Times New Roman"/>
                <a:ea typeface="Times New Roman"/>
                <a:cs typeface="Times New Roman"/>
                <a:sym typeface="Times New Roman"/>
              </a:rPr>
              <a:t>Alternative Hypothesis </a:t>
            </a:r>
            <a:r>
              <a:rPr lang="en-US"/>
              <a:t>(H</a:t>
            </a:r>
            <a:r>
              <a:rPr baseline="-25000" lang="en-US" sz="1800"/>
              <a:t>1</a:t>
            </a:r>
            <a:r>
              <a:rPr lang="en-US" sz="1800"/>
              <a:t>) is the opposite of the null hypothesis. It is the hypothesis  that the researcher is trying to prove.</a:t>
            </a:r>
            <a:endParaRPr sz="1800">
              <a:latin typeface="Times New Roman"/>
              <a:ea typeface="Times New Roman"/>
              <a:cs typeface="Times New Roman"/>
              <a:sym typeface="Times New Roman"/>
            </a:endParaRPr>
          </a:p>
          <a:p>
            <a:pPr indent="0" lvl="0" marL="2540" rtl="0" algn="l">
              <a:lnSpc>
                <a:spcPct val="100000"/>
              </a:lnSpc>
              <a:spcBef>
                <a:spcPts val="25"/>
              </a:spcBef>
              <a:spcAft>
                <a:spcPts val="0"/>
              </a:spcAft>
              <a:buNone/>
            </a:pPr>
            <a:r>
              <a:t/>
            </a:r>
            <a:endParaRPr sz="2900"/>
          </a:p>
          <a:p>
            <a:pPr indent="0" lvl="0" marL="53339" rtl="0" algn="l">
              <a:lnSpc>
                <a:spcPct val="100000"/>
              </a:lnSpc>
              <a:spcBef>
                <a:spcPts val="5"/>
              </a:spcBef>
              <a:spcAft>
                <a:spcPts val="0"/>
              </a:spcAft>
              <a:buNone/>
            </a:pPr>
            <a:r>
              <a:rPr lang="en-US" u="sng"/>
              <a:t>Two-sided Alternative Hypothesis</a:t>
            </a:r>
            <a:endParaRPr/>
          </a:p>
        </p:txBody>
      </p:sp>
      <p:sp>
        <p:nvSpPr>
          <p:cNvPr id="253" name="Google Shape;253;p62"/>
          <p:cNvSpPr txBox="1"/>
          <p:nvPr/>
        </p:nvSpPr>
        <p:spPr>
          <a:xfrm>
            <a:off x="546303" y="5826048"/>
            <a:ext cx="31654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u="sng">
                <a:solidFill>
                  <a:schemeClr val="dk1"/>
                </a:solidFill>
                <a:latin typeface="Times New Roman"/>
                <a:ea typeface="Times New Roman"/>
                <a:cs typeface="Times New Roman"/>
                <a:sym typeface="Times New Roman"/>
              </a:rPr>
              <a:t>One-sided Alternative Hypotheses</a:t>
            </a:r>
            <a:endParaRPr sz="1800">
              <a:solidFill>
                <a:schemeClr val="dk1"/>
              </a:solidFill>
              <a:latin typeface="Times New Roman"/>
              <a:ea typeface="Times New Roman"/>
              <a:cs typeface="Times New Roman"/>
              <a:sym typeface="Times New Roman"/>
            </a:endParaRPr>
          </a:p>
        </p:txBody>
      </p:sp>
      <p:sp>
        <p:nvSpPr>
          <p:cNvPr id="254" name="Google Shape;254;p62"/>
          <p:cNvSpPr/>
          <p:nvPr/>
        </p:nvSpPr>
        <p:spPr>
          <a:xfrm>
            <a:off x="4256552" y="4729937"/>
            <a:ext cx="1519955" cy="5236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62"/>
          <p:cNvSpPr txBox="1"/>
          <p:nvPr/>
        </p:nvSpPr>
        <p:spPr>
          <a:xfrm>
            <a:off x="4265929" y="5687974"/>
            <a:ext cx="1530985" cy="574040"/>
          </a:xfrm>
          <a:prstGeom prst="rect">
            <a:avLst/>
          </a:prstGeom>
          <a:noFill/>
          <a:ln>
            <a:noFill/>
          </a:ln>
        </p:spPr>
        <p:txBody>
          <a:bodyPr anchorCtr="0" anchor="t" bIns="0" lIns="0" spcFirstLastPara="1" rIns="0" wrap="square" tIns="12700">
            <a:spAutoFit/>
          </a:bodyPr>
          <a:lstStyle/>
          <a:p>
            <a:pPr indent="0" lvl="0" marL="38100" marR="3048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H</a:t>
            </a:r>
            <a:r>
              <a:rPr baseline="-25000" lang="en-US" sz="1800">
                <a:solidFill>
                  <a:schemeClr val="dk1"/>
                </a:solidFill>
                <a:latin typeface="Times New Roman"/>
                <a:ea typeface="Times New Roman"/>
                <a:cs typeface="Times New Roman"/>
                <a:sym typeface="Times New Roman"/>
              </a:rPr>
              <a:t>0 </a:t>
            </a:r>
            <a:r>
              <a:rPr lang="en-US" sz="1800">
                <a:solidFill>
                  <a:schemeClr val="dk1"/>
                </a:solidFill>
                <a:latin typeface="Times New Roman"/>
                <a:ea typeface="Times New Roman"/>
                <a:cs typeface="Times New Roman"/>
                <a:sym typeface="Times New Roman"/>
              </a:rPr>
              <a:t>: </a:t>
            </a:r>
            <a:r>
              <a:rPr i="1" lang="en-US" sz="1800">
                <a:solidFill>
                  <a:schemeClr val="dk1"/>
                </a:solidFill>
                <a:latin typeface="Noto Sans Symbols"/>
                <a:ea typeface="Noto Sans Symbols"/>
                <a:cs typeface="Noto Sans Symbols"/>
                <a:sym typeface="Noto Sans Symbols"/>
              </a:rPr>
              <a:t>μ</a:t>
            </a:r>
            <a:r>
              <a:rPr i="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 50cm/s  H</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a:t>
            </a:r>
            <a:r>
              <a:rPr i="1" lang="en-US" sz="1800">
                <a:solidFill>
                  <a:schemeClr val="dk1"/>
                </a:solidFill>
                <a:latin typeface="Noto Sans Symbols"/>
                <a:ea typeface="Noto Sans Symbols"/>
                <a:cs typeface="Noto Sans Symbols"/>
                <a:sym typeface="Noto Sans Symbols"/>
              </a:rPr>
              <a:t>μ</a:t>
            </a:r>
            <a:r>
              <a:rPr i="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&lt; 50cm/s</a:t>
            </a:r>
            <a:endParaRPr sz="1800">
              <a:solidFill>
                <a:schemeClr val="dk1"/>
              </a:solidFill>
              <a:latin typeface="Times New Roman"/>
              <a:ea typeface="Times New Roman"/>
              <a:cs typeface="Times New Roman"/>
              <a:sym typeface="Times New Roman"/>
            </a:endParaRPr>
          </a:p>
        </p:txBody>
      </p:sp>
      <p:sp>
        <p:nvSpPr>
          <p:cNvPr id="256" name="Google Shape;256;p62"/>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63"/>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63"/>
          <p:cNvSpPr txBox="1"/>
          <p:nvPr>
            <p:ph type="title"/>
          </p:nvPr>
        </p:nvSpPr>
        <p:spPr>
          <a:xfrm>
            <a:off x="416763" y="375285"/>
            <a:ext cx="6685915"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400"/>
              <a:t>Designing Null/Alt. Hypothesis</a:t>
            </a:r>
            <a:endParaRPr sz="3400"/>
          </a:p>
        </p:txBody>
      </p:sp>
      <p:sp>
        <p:nvSpPr>
          <p:cNvPr id="263" name="Google Shape;263;p63"/>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63"/>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63"/>
          <p:cNvSpPr txBox="1"/>
          <p:nvPr/>
        </p:nvSpPr>
        <p:spPr>
          <a:xfrm>
            <a:off x="397002" y="1197102"/>
            <a:ext cx="8280400" cy="1600200"/>
          </a:xfrm>
          <a:prstGeom prst="rect">
            <a:avLst/>
          </a:prstGeom>
          <a:noFill/>
          <a:ln cap="flat" cmpd="sng" w="25900">
            <a:solidFill>
              <a:srgbClr val="4AACC5"/>
            </a:solidFill>
            <a:prstDash val="solid"/>
            <a:round/>
            <a:headEnd len="sm" w="sm" type="none"/>
            <a:tailEnd len="sm" w="sm" type="none"/>
          </a:ln>
        </p:spPr>
        <p:txBody>
          <a:bodyPr anchorCtr="0" anchor="t" bIns="0" lIns="0" spcFirstLastPara="1" rIns="0" wrap="square" tIns="47625">
            <a:spAutoFit/>
          </a:bodyPr>
          <a:lstStyle/>
          <a:p>
            <a:pPr indent="0" lvl="0" marL="89535" marR="81915"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The length of a certain lumber from a national home building store is supposed to be 8.5 feet. A builder wants to  check whether the shipment of lumber she receives has a mean length different from 8.5 feet.</a:t>
            </a:r>
            <a:endParaRPr sz="1400">
              <a:solidFill>
                <a:schemeClr val="dk1"/>
              </a:solidFill>
              <a:latin typeface="Times New Roman"/>
              <a:ea typeface="Times New Roman"/>
              <a:cs typeface="Times New Roman"/>
              <a:sym typeface="Times New Roman"/>
            </a:endParaRPr>
          </a:p>
          <a:p>
            <a:pPr indent="0" lvl="0" marL="89535" marR="0" rtl="0" algn="l">
              <a:lnSpc>
                <a:spcPct val="118571"/>
              </a:lnSpc>
              <a:spcBef>
                <a:spcPts val="0"/>
              </a:spcBef>
              <a:spcAft>
                <a:spcPts val="0"/>
              </a:spcAft>
              <a:buNone/>
            </a:pPr>
            <a:r>
              <a:rPr lang="en-US" sz="1400">
                <a:solidFill>
                  <a:schemeClr val="dk1"/>
                </a:solidFill>
                <a:latin typeface="Times New Roman"/>
                <a:ea typeface="Times New Roman"/>
                <a:cs typeface="Times New Roman"/>
                <a:sym typeface="Times New Roman"/>
              </a:rPr>
              <a:t>In this example,</a:t>
            </a:r>
            <a:endParaRPr sz="1400">
              <a:solidFill>
                <a:schemeClr val="dk1"/>
              </a:solidFill>
              <a:latin typeface="Times New Roman"/>
              <a:ea typeface="Times New Roman"/>
              <a:cs typeface="Times New Roman"/>
              <a:sym typeface="Times New Roman"/>
            </a:endParaRPr>
          </a:p>
          <a:p>
            <a:pPr indent="-200659" lvl="0" marL="289560" marR="0" rtl="0" algn="l">
              <a:lnSpc>
                <a:spcPct val="118571"/>
              </a:lnSpc>
              <a:spcBef>
                <a:spcPts val="0"/>
              </a:spcBef>
              <a:spcAft>
                <a:spcPts val="0"/>
              </a:spcAft>
              <a:buClr>
                <a:schemeClr val="dk1"/>
              </a:buClr>
              <a:buSzPts val="1400"/>
              <a:buFont typeface="Noto Sans Symbols"/>
              <a:buChar char="❖"/>
            </a:pPr>
            <a:r>
              <a:rPr lang="en-US" sz="1400">
                <a:solidFill>
                  <a:schemeClr val="dk1"/>
                </a:solidFill>
                <a:latin typeface="Times New Roman"/>
                <a:ea typeface="Times New Roman"/>
                <a:cs typeface="Times New Roman"/>
                <a:sym typeface="Times New Roman"/>
              </a:rPr>
              <a:t>We are discussing a mean and therefore set up the hypotheses in terms of </a:t>
            </a:r>
            <a:r>
              <a:rPr lang="en-US" sz="1400">
                <a:solidFill>
                  <a:schemeClr val="dk1"/>
                </a:solidFill>
                <a:latin typeface="Calibri"/>
                <a:ea typeface="Calibri"/>
                <a:cs typeface="Calibri"/>
                <a:sym typeface="Calibri"/>
              </a:rPr>
              <a:t>μ</a:t>
            </a:r>
            <a:r>
              <a:rPr lang="en-US" sz="1400">
                <a:solidFill>
                  <a:schemeClr val="dk1"/>
                </a:solidFill>
                <a:latin typeface="Times New Roman"/>
                <a:ea typeface="Times New Roman"/>
                <a:cs typeface="Times New Roman"/>
                <a:sym typeface="Times New Roman"/>
              </a:rPr>
              <a:t>. Here the value of </a:t>
            </a:r>
            <a:r>
              <a:rPr lang="en-US" sz="1400">
                <a:solidFill>
                  <a:schemeClr val="dk1"/>
                </a:solidFill>
                <a:latin typeface="Calibri"/>
                <a:ea typeface="Calibri"/>
                <a:cs typeface="Calibri"/>
                <a:sym typeface="Calibri"/>
              </a:rPr>
              <a:t>μ0 </a:t>
            </a:r>
            <a:r>
              <a:rPr lang="en-US" sz="1400">
                <a:solidFill>
                  <a:schemeClr val="dk1"/>
                </a:solidFill>
                <a:latin typeface="Times New Roman"/>
                <a:ea typeface="Times New Roman"/>
                <a:cs typeface="Times New Roman"/>
                <a:sym typeface="Times New Roman"/>
              </a:rPr>
              <a:t>is 8.5.</a:t>
            </a:r>
            <a:endParaRPr sz="1400">
              <a:solidFill>
                <a:schemeClr val="dk1"/>
              </a:solidFill>
              <a:latin typeface="Times New Roman"/>
              <a:ea typeface="Times New Roman"/>
              <a:cs typeface="Times New Roman"/>
              <a:sym typeface="Times New Roman"/>
            </a:endParaRPr>
          </a:p>
          <a:p>
            <a:pPr indent="-201930" lvl="0" marL="290830" marR="0" rtl="0" algn="l">
              <a:lnSpc>
                <a:spcPct val="100000"/>
              </a:lnSpc>
              <a:spcBef>
                <a:spcPts val="35"/>
              </a:spcBef>
              <a:spcAft>
                <a:spcPts val="0"/>
              </a:spcAft>
              <a:buClr>
                <a:schemeClr val="dk1"/>
              </a:buClr>
              <a:buSzPts val="1400"/>
              <a:buFont typeface="Noto Sans Symbols"/>
              <a:buChar char="❖"/>
            </a:pPr>
            <a:r>
              <a:rPr lang="en-US" sz="1400">
                <a:solidFill>
                  <a:schemeClr val="dk1"/>
                </a:solidFill>
                <a:latin typeface="Times New Roman"/>
                <a:ea typeface="Times New Roman"/>
                <a:cs typeface="Times New Roman"/>
                <a:sym typeface="Times New Roman"/>
              </a:rPr>
              <a:t>With the builder wanting to check if the mean length is different from 8.5, she would set up the hypotheses as</a:t>
            </a:r>
            <a:endParaRPr sz="1400">
              <a:solidFill>
                <a:schemeClr val="dk1"/>
              </a:solidFill>
              <a:latin typeface="Times New Roman"/>
              <a:ea typeface="Times New Roman"/>
              <a:cs typeface="Times New Roman"/>
              <a:sym typeface="Times New Roman"/>
            </a:endParaRPr>
          </a:p>
          <a:p>
            <a:pPr indent="0" lvl="0" marL="89535" marR="0" rtl="0" algn="l">
              <a:lnSpc>
                <a:spcPct val="100000"/>
              </a:lnSpc>
              <a:spcBef>
                <a:spcPts val="5"/>
              </a:spcBef>
              <a:spcAft>
                <a:spcPts val="0"/>
              </a:spcAft>
              <a:buNone/>
            </a:pPr>
            <a:r>
              <a:rPr lang="en-US" sz="1400">
                <a:solidFill>
                  <a:schemeClr val="dk1"/>
                </a:solidFill>
                <a:latin typeface="Times New Roman"/>
                <a:ea typeface="Times New Roman"/>
                <a:cs typeface="Times New Roman"/>
                <a:sym typeface="Times New Roman"/>
              </a:rPr>
              <a:t>a two-tailed test:</a:t>
            </a:r>
            <a:endParaRPr sz="1400">
              <a:solidFill>
                <a:schemeClr val="dk1"/>
              </a:solidFill>
              <a:latin typeface="Times New Roman"/>
              <a:ea typeface="Times New Roman"/>
              <a:cs typeface="Times New Roman"/>
              <a:sym typeface="Times New Roman"/>
            </a:endParaRPr>
          </a:p>
        </p:txBody>
      </p:sp>
      <p:sp>
        <p:nvSpPr>
          <p:cNvPr id="266" name="Google Shape;266;p63"/>
          <p:cNvSpPr txBox="1"/>
          <p:nvPr/>
        </p:nvSpPr>
        <p:spPr>
          <a:xfrm>
            <a:off x="397002" y="2981705"/>
            <a:ext cx="8280400" cy="1600200"/>
          </a:xfrm>
          <a:prstGeom prst="rect">
            <a:avLst/>
          </a:prstGeom>
          <a:noFill/>
          <a:ln cap="flat" cmpd="sng" w="25900">
            <a:solidFill>
              <a:srgbClr val="C0504D"/>
            </a:solidFill>
            <a:prstDash val="solid"/>
            <a:round/>
            <a:headEnd len="sm" w="sm" type="none"/>
            <a:tailEnd len="sm" w="sm" type="none"/>
          </a:ln>
        </p:spPr>
        <p:txBody>
          <a:bodyPr anchorCtr="0" anchor="t" bIns="0" lIns="0" spcFirstLastPara="1" rIns="0" wrap="square" tIns="47625">
            <a:spAutoFit/>
          </a:bodyPr>
          <a:lstStyle/>
          <a:p>
            <a:pPr indent="0" lvl="0" marL="89535" marR="8255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A consumer test agency wants to see the whether the mean lifetime of a brand of tires is less than 42,000 miles as  the tire manufacturer advertises that the average lifetime is at least 42,000 miles.</a:t>
            </a:r>
            <a:endParaRPr sz="1400">
              <a:solidFill>
                <a:schemeClr val="dk1"/>
              </a:solidFill>
              <a:latin typeface="Times New Roman"/>
              <a:ea typeface="Times New Roman"/>
              <a:cs typeface="Times New Roman"/>
              <a:sym typeface="Times New Roman"/>
            </a:endParaRPr>
          </a:p>
          <a:p>
            <a:pPr indent="0" lvl="0" marL="89535"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In this example,</a:t>
            </a:r>
            <a:endParaRPr sz="1400">
              <a:solidFill>
                <a:schemeClr val="dk1"/>
              </a:solidFill>
              <a:latin typeface="Times New Roman"/>
              <a:ea typeface="Times New Roman"/>
              <a:cs typeface="Times New Roman"/>
              <a:sym typeface="Times New Roman"/>
            </a:endParaRPr>
          </a:p>
          <a:p>
            <a:pPr indent="-200659" lvl="0" marL="289560" marR="0" rtl="0" algn="l">
              <a:lnSpc>
                <a:spcPct val="100000"/>
              </a:lnSpc>
              <a:spcBef>
                <a:spcPts val="0"/>
              </a:spcBef>
              <a:spcAft>
                <a:spcPts val="0"/>
              </a:spcAft>
              <a:buClr>
                <a:schemeClr val="dk1"/>
              </a:buClr>
              <a:buSzPts val="1400"/>
              <a:buFont typeface="Noto Sans Symbols"/>
              <a:buChar char="❖"/>
            </a:pPr>
            <a:r>
              <a:rPr lang="en-US" sz="1400">
                <a:solidFill>
                  <a:schemeClr val="dk1"/>
                </a:solidFill>
                <a:latin typeface="Times New Roman"/>
                <a:ea typeface="Times New Roman"/>
                <a:cs typeface="Times New Roman"/>
                <a:sym typeface="Times New Roman"/>
              </a:rPr>
              <a:t>We are discussing a mean and therefore set up the hypotheses in terms of μ. Here the value of μ0 is 42,000.</a:t>
            </a:r>
            <a:endParaRPr sz="1400">
              <a:solidFill>
                <a:schemeClr val="dk1"/>
              </a:solidFill>
              <a:latin typeface="Times New Roman"/>
              <a:ea typeface="Times New Roman"/>
              <a:cs typeface="Times New Roman"/>
              <a:sym typeface="Times New Roman"/>
            </a:endParaRPr>
          </a:p>
          <a:p>
            <a:pPr indent="-88900" lvl="0" marL="89535" marR="80645" rtl="0" algn="l">
              <a:lnSpc>
                <a:spcPct val="100000"/>
              </a:lnSpc>
              <a:spcBef>
                <a:spcPts val="0"/>
              </a:spcBef>
              <a:spcAft>
                <a:spcPts val="0"/>
              </a:spcAft>
              <a:buClr>
                <a:schemeClr val="dk1"/>
              </a:buClr>
              <a:buSzPts val="1400"/>
              <a:buFont typeface="Noto Sans Symbols"/>
              <a:buChar char="❖"/>
            </a:pPr>
            <a:r>
              <a:rPr lang="en-US" sz="1400">
                <a:solidFill>
                  <a:schemeClr val="dk1"/>
                </a:solidFill>
                <a:latin typeface="Times New Roman"/>
                <a:ea typeface="Times New Roman"/>
                <a:cs typeface="Times New Roman"/>
                <a:sym typeface="Times New Roman"/>
              </a:rPr>
              <a:t>With the consumer test agency wanting to research that the mean lifetime is below 42,000, we would set up the  hypotheses as a left-tailed test:</a:t>
            </a:r>
            <a:endParaRPr sz="1400">
              <a:solidFill>
                <a:schemeClr val="dk1"/>
              </a:solidFill>
              <a:latin typeface="Times New Roman"/>
              <a:ea typeface="Times New Roman"/>
              <a:cs typeface="Times New Roman"/>
              <a:sym typeface="Times New Roman"/>
            </a:endParaRPr>
          </a:p>
        </p:txBody>
      </p:sp>
      <p:sp>
        <p:nvSpPr>
          <p:cNvPr id="267" name="Google Shape;267;p63"/>
          <p:cNvSpPr txBox="1"/>
          <p:nvPr/>
        </p:nvSpPr>
        <p:spPr>
          <a:xfrm>
            <a:off x="397002" y="4781550"/>
            <a:ext cx="8280400" cy="1600200"/>
          </a:xfrm>
          <a:prstGeom prst="rect">
            <a:avLst/>
          </a:prstGeom>
          <a:noFill/>
          <a:ln cap="flat" cmpd="sng" w="25900">
            <a:solidFill>
              <a:srgbClr val="000000"/>
            </a:solidFill>
            <a:prstDash val="solid"/>
            <a:round/>
            <a:headEnd len="sm" w="sm" type="none"/>
            <a:tailEnd len="sm" w="sm" type="none"/>
          </a:ln>
        </p:spPr>
        <p:txBody>
          <a:bodyPr anchorCtr="0" anchor="t" bIns="0" lIns="0" spcFirstLastPara="1" rIns="0" wrap="square" tIns="48250">
            <a:spAutoFit/>
          </a:bodyPr>
          <a:lstStyle/>
          <a:p>
            <a:pPr indent="0" lvl="0" marL="89535"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A political news company believes the national approval rating for the current president has fallen below 40%.</a:t>
            </a:r>
            <a:endParaRPr sz="1400">
              <a:solidFill>
                <a:schemeClr val="dk1"/>
              </a:solidFill>
              <a:latin typeface="Times New Roman"/>
              <a:ea typeface="Times New Roman"/>
              <a:cs typeface="Times New Roman"/>
              <a:sym typeface="Times New Roman"/>
            </a:endParaRPr>
          </a:p>
          <a:p>
            <a:pPr indent="0" lvl="0" marL="89535"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In this example,</a:t>
            </a:r>
            <a:endParaRPr sz="1400">
              <a:solidFill>
                <a:schemeClr val="dk1"/>
              </a:solidFill>
              <a:latin typeface="Times New Roman"/>
              <a:ea typeface="Times New Roman"/>
              <a:cs typeface="Times New Roman"/>
              <a:sym typeface="Times New Roman"/>
            </a:endParaRPr>
          </a:p>
          <a:p>
            <a:pPr indent="-88900" lvl="0" marL="89535" marR="81915" rtl="0" algn="l">
              <a:lnSpc>
                <a:spcPct val="100000"/>
              </a:lnSpc>
              <a:spcBef>
                <a:spcPts val="0"/>
              </a:spcBef>
              <a:spcAft>
                <a:spcPts val="0"/>
              </a:spcAft>
              <a:buClr>
                <a:schemeClr val="dk1"/>
              </a:buClr>
              <a:buSzPts val="1400"/>
              <a:buFont typeface="Noto Sans Symbols"/>
              <a:buChar char="❖"/>
            </a:pPr>
            <a:r>
              <a:rPr lang="en-US" sz="1400">
                <a:solidFill>
                  <a:schemeClr val="dk1"/>
                </a:solidFill>
                <a:latin typeface="Times New Roman"/>
                <a:ea typeface="Times New Roman"/>
                <a:cs typeface="Times New Roman"/>
                <a:sym typeface="Times New Roman"/>
              </a:rPr>
              <a:t>We are discussing a proportion and therefore will set up the hypothesis in terms of p. Here is the p0 value is  0.4</a:t>
            </a:r>
            <a:endParaRPr sz="1400">
              <a:solidFill>
                <a:schemeClr val="dk1"/>
              </a:solidFill>
              <a:latin typeface="Times New Roman"/>
              <a:ea typeface="Times New Roman"/>
              <a:cs typeface="Times New Roman"/>
              <a:sym typeface="Times New Roman"/>
            </a:endParaRPr>
          </a:p>
          <a:p>
            <a:pPr indent="-247650" lvl="0" marL="336550" marR="0" rtl="0" algn="l">
              <a:lnSpc>
                <a:spcPct val="100000"/>
              </a:lnSpc>
              <a:spcBef>
                <a:spcPts val="0"/>
              </a:spcBef>
              <a:spcAft>
                <a:spcPts val="0"/>
              </a:spcAft>
              <a:buClr>
                <a:schemeClr val="dk1"/>
              </a:buClr>
              <a:buSzPts val="1400"/>
              <a:buFont typeface="Noto Sans Symbols"/>
              <a:buChar char="❖"/>
            </a:pPr>
            <a:r>
              <a:rPr lang="en-US" sz="1400">
                <a:solidFill>
                  <a:schemeClr val="dk1"/>
                </a:solidFill>
                <a:latin typeface="Times New Roman"/>
                <a:ea typeface="Times New Roman"/>
                <a:cs typeface="Times New Roman"/>
                <a:sym typeface="Times New Roman"/>
              </a:rPr>
              <a:t>Hypotheses would be set up as a left-tailed test:</a:t>
            </a:r>
            <a:endParaRPr sz="1400">
              <a:solidFill>
                <a:schemeClr val="dk1"/>
              </a:solidFill>
              <a:latin typeface="Times New Roman"/>
              <a:ea typeface="Times New Roman"/>
              <a:cs typeface="Times New Roman"/>
              <a:sym typeface="Times New Roman"/>
            </a:endParaRPr>
          </a:p>
        </p:txBody>
      </p:sp>
      <p:sp>
        <p:nvSpPr>
          <p:cNvPr id="268" name="Google Shape;268;p63"/>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64"/>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64"/>
          <p:cNvSpPr txBox="1"/>
          <p:nvPr>
            <p:ph type="title"/>
          </p:nvPr>
        </p:nvSpPr>
        <p:spPr>
          <a:xfrm>
            <a:off x="416763" y="375285"/>
            <a:ext cx="6682740"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400"/>
              <a:t>Designing Null/Alt. Hypothesis</a:t>
            </a:r>
            <a:endParaRPr sz="3400"/>
          </a:p>
        </p:txBody>
      </p:sp>
      <p:sp>
        <p:nvSpPr>
          <p:cNvPr id="275" name="Google Shape;275;p64"/>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64"/>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64"/>
          <p:cNvSpPr txBox="1"/>
          <p:nvPr/>
        </p:nvSpPr>
        <p:spPr>
          <a:xfrm>
            <a:off x="377037" y="1136091"/>
            <a:ext cx="8123555" cy="3886835"/>
          </a:xfrm>
          <a:prstGeom prst="rect">
            <a:avLst/>
          </a:prstGeom>
          <a:noFill/>
          <a:ln>
            <a:noFill/>
          </a:ln>
        </p:spPr>
        <p:txBody>
          <a:bodyPr anchorCtr="0" anchor="t" bIns="0" lIns="0" spcFirstLastPara="1" rIns="0" wrap="square" tIns="13325">
            <a:spAutoFit/>
          </a:bodyPr>
          <a:lstStyle/>
          <a:p>
            <a:pPr indent="0" lvl="0" marL="38100" marR="0" rtl="0" algn="l">
              <a:lnSpc>
                <a:spcPct val="114058"/>
              </a:lnSpc>
              <a:spcBef>
                <a:spcPts val="0"/>
              </a:spcBef>
              <a:spcAft>
                <a:spcPts val="0"/>
              </a:spcAft>
              <a:buNone/>
            </a:pPr>
            <a:r>
              <a:rPr lang="en-US" sz="1300">
                <a:solidFill>
                  <a:srgbClr val="4F81BC"/>
                </a:solidFill>
                <a:latin typeface="Noto Sans Symbols"/>
                <a:ea typeface="Noto Sans Symbols"/>
                <a:cs typeface="Noto Sans Symbols"/>
                <a:sym typeface="Noto Sans Symbols"/>
              </a:rPr>
              <a:t>🞂</a:t>
            </a:r>
            <a:r>
              <a:rPr lang="en-US" sz="1300">
                <a:solidFill>
                  <a:srgbClr val="4F81BC"/>
                </a:solidFill>
                <a:latin typeface="Times New Roman"/>
                <a:ea typeface="Times New Roman"/>
                <a:cs typeface="Times New Roman"/>
                <a:sym typeface="Times New Roman"/>
              </a:rPr>
              <a:t>	</a:t>
            </a:r>
            <a:r>
              <a:rPr lang="en-US" sz="1700">
                <a:solidFill>
                  <a:schemeClr val="dk1"/>
                </a:solidFill>
                <a:latin typeface="Times New Roman"/>
                <a:ea typeface="Times New Roman"/>
                <a:cs typeface="Times New Roman"/>
                <a:sym typeface="Times New Roman"/>
              </a:rPr>
              <a:t>If the sample mean is close to the assumed population mean, the null hypothesis is not</a:t>
            </a:r>
            <a:endParaRPr sz="1700">
              <a:solidFill>
                <a:schemeClr val="dk1"/>
              </a:solidFill>
              <a:latin typeface="Times New Roman"/>
              <a:ea typeface="Times New Roman"/>
              <a:cs typeface="Times New Roman"/>
              <a:sym typeface="Times New Roman"/>
            </a:endParaRPr>
          </a:p>
          <a:p>
            <a:pPr indent="0" lvl="0" marL="311785" marR="0" rtl="0" algn="l">
              <a:lnSpc>
                <a:spcPct val="114058"/>
              </a:lnSpc>
              <a:spcBef>
                <a:spcPts val="0"/>
              </a:spcBef>
              <a:spcAft>
                <a:spcPts val="0"/>
              </a:spcAft>
              <a:buNone/>
            </a:pPr>
            <a:r>
              <a:rPr lang="en-US" sz="1700">
                <a:solidFill>
                  <a:schemeClr val="dk1"/>
                </a:solidFill>
                <a:latin typeface="Times New Roman"/>
                <a:ea typeface="Times New Roman"/>
                <a:cs typeface="Times New Roman"/>
                <a:sym typeface="Times New Roman"/>
              </a:rPr>
              <a:t>rejected.</a:t>
            </a:r>
            <a:endParaRPr sz="1700">
              <a:solidFill>
                <a:schemeClr val="dk1"/>
              </a:solidFill>
              <a:latin typeface="Times New Roman"/>
              <a:ea typeface="Times New Roman"/>
              <a:cs typeface="Times New Roman"/>
              <a:sym typeface="Times New Roman"/>
            </a:endParaRPr>
          </a:p>
          <a:p>
            <a:pPr indent="-274319" lvl="0" marL="311785" marR="31115" rtl="0" algn="l">
              <a:lnSpc>
                <a:spcPct val="108176"/>
              </a:lnSpc>
              <a:spcBef>
                <a:spcPts val="625"/>
              </a:spcBef>
              <a:spcAft>
                <a:spcPts val="0"/>
              </a:spcAft>
              <a:buNone/>
            </a:pPr>
            <a:r>
              <a:rPr lang="en-US" sz="1300">
                <a:solidFill>
                  <a:srgbClr val="4F81BC"/>
                </a:solidFill>
                <a:latin typeface="Noto Sans Symbols"/>
                <a:ea typeface="Noto Sans Symbols"/>
                <a:cs typeface="Noto Sans Symbols"/>
                <a:sym typeface="Noto Sans Symbols"/>
              </a:rPr>
              <a:t>🞂</a:t>
            </a:r>
            <a:r>
              <a:rPr lang="en-US" sz="1300">
                <a:solidFill>
                  <a:srgbClr val="4F81BC"/>
                </a:solidFill>
                <a:latin typeface="Times New Roman"/>
                <a:ea typeface="Times New Roman"/>
                <a:cs typeface="Times New Roman"/>
                <a:sym typeface="Times New Roman"/>
              </a:rPr>
              <a:t>	</a:t>
            </a:r>
            <a:r>
              <a:rPr lang="en-US" sz="1700">
                <a:solidFill>
                  <a:schemeClr val="dk1"/>
                </a:solidFill>
                <a:latin typeface="Times New Roman"/>
                <a:ea typeface="Times New Roman"/>
                <a:cs typeface="Times New Roman"/>
                <a:sym typeface="Times New Roman"/>
              </a:rPr>
              <a:t>If the sample mean is far from the assumed population mean, the null hypothesis is  rejected.</a:t>
            </a:r>
            <a:endParaRPr sz="1700">
              <a:solidFill>
                <a:schemeClr val="dk1"/>
              </a:solidFill>
              <a:latin typeface="Times New Roman"/>
              <a:ea typeface="Times New Roman"/>
              <a:cs typeface="Times New Roman"/>
              <a:sym typeface="Times New Roman"/>
            </a:endParaRPr>
          </a:p>
          <a:p>
            <a:pPr indent="0" lvl="0" marL="38100" marR="0" rtl="0" algn="l">
              <a:lnSpc>
                <a:spcPct val="100000"/>
              </a:lnSpc>
              <a:spcBef>
                <a:spcPts val="365"/>
              </a:spcBef>
              <a:spcAft>
                <a:spcPts val="0"/>
              </a:spcAft>
              <a:buNone/>
            </a:pPr>
            <a:r>
              <a:rPr lang="en-US" sz="1300">
                <a:solidFill>
                  <a:srgbClr val="4F81BC"/>
                </a:solidFill>
                <a:latin typeface="Noto Sans Symbols"/>
                <a:ea typeface="Noto Sans Symbols"/>
                <a:cs typeface="Noto Sans Symbols"/>
                <a:sym typeface="Noto Sans Symbols"/>
              </a:rPr>
              <a:t>🞂</a:t>
            </a:r>
            <a:r>
              <a:rPr lang="en-US" sz="1300">
                <a:solidFill>
                  <a:srgbClr val="4F81BC"/>
                </a:solidFill>
                <a:latin typeface="Times New Roman"/>
                <a:ea typeface="Times New Roman"/>
                <a:cs typeface="Times New Roman"/>
                <a:sym typeface="Times New Roman"/>
              </a:rPr>
              <a:t>	</a:t>
            </a:r>
            <a:r>
              <a:rPr lang="en-US" sz="1700">
                <a:solidFill>
                  <a:schemeClr val="dk1"/>
                </a:solidFill>
                <a:latin typeface="Times New Roman"/>
                <a:ea typeface="Times New Roman"/>
                <a:cs typeface="Times New Roman"/>
                <a:sym typeface="Times New Roman"/>
              </a:rPr>
              <a:t>How far is “far enough” to reject H</a:t>
            </a:r>
            <a:r>
              <a:rPr baseline="-25000" lang="en-US" sz="1650">
                <a:solidFill>
                  <a:schemeClr val="dk1"/>
                </a:solidFill>
                <a:latin typeface="Times New Roman"/>
                <a:ea typeface="Times New Roman"/>
                <a:cs typeface="Times New Roman"/>
                <a:sym typeface="Times New Roman"/>
              </a:rPr>
              <a:t>0</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114299" lvl="0" marL="38100" marR="2717165" rtl="0" algn="l">
              <a:lnSpc>
                <a:spcPct val="101200"/>
              </a:lnSpc>
              <a:spcBef>
                <a:spcPts val="1635"/>
              </a:spcBef>
              <a:spcAft>
                <a:spcPts val="0"/>
              </a:spcAft>
              <a:buClr>
                <a:srgbClr val="2C50C4"/>
              </a:buClr>
              <a:buSzPts val="1800"/>
              <a:buFont typeface="Arial"/>
              <a:buChar char="•"/>
            </a:pPr>
            <a:r>
              <a:rPr lang="en-US" sz="1700">
                <a:solidFill>
                  <a:srgbClr val="2C50C4"/>
                </a:solidFill>
                <a:latin typeface="Times New Roman"/>
                <a:ea typeface="Times New Roman"/>
                <a:cs typeface="Times New Roman"/>
                <a:sym typeface="Times New Roman"/>
              </a:rPr>
              <a:t>Test statistic </a:t>
            </a:r>
            <a:r>
              <a:rPr lang="en-US" sz="1700">
                <a:solidFill>
                  <a:schemeClr val="dk1"/>
                </a:solidFill>
                <a:latin typeface="Times New Roman"/>
                <a:ea typeface="Times New Roman"/>
                <a:cs typeface="Times New Roman"/>
                <a:sym typeface="Times New Roman"/>
              </a:rPr>
              <a:t>is a statistic computed from the sample data to  make a decision about the hypothesis.</a:t>
            </a:r>
            <a:endParaRPr sz="1700">
              <a:solidFill>
                <a:schemeClr val="dk1"/>
              </a:solidFill>
              <a:latin typeface="Times New Roman"/>
              <a:ea typeface="Times New Roman"/>
              <a:cs typeface="Times New Roman"/>
              <a:sym typeface="Times New Roman"/>
            </a:endParaRPr>
          </a:p>
          <a:p>
            <a:pPr indent="0" lvl="0" marL="38100" marR="2714625" rtl="0" algn="l">
              <a:lnSpc>
                <a:spcPct val="100000"/>
              </a:lnSpc>
              <a:spcBef>
                <a:spcPts val="0"/>
              </a:spcBef>
              <a:spcAft>
                <a:spcPts val="0"/>
              </a:spcAft>
              <a:buNone/>
            </a:pPr>
            <a:r>
              <a:rPr lang="en-US" sz="1700">
                <a:solidFill>
                  <a:schemeClr val="dk1"/>
                </a:solidFill>
                <a:latin typeface="Times New Roman"/>
                <a:ea typeface="Times New Roman"/>
                <a:cs typeface="Times New Roman"/>
                <a:sym typeface="Times New Roman"/>
              </a:rPr>
              <a:t>Example: sample mean, sample variance, sample proportion  etc.</a:t>
            </a:r>
            <a:endParaRPr sz="1700">
              <a:solidFill>
                <a:schemeClr val="dk1"/>
              </a:solidFill>
              <a:latin typeface="Times New Roman"/>
              <a:ea typeface="Times New Roman"/>
              <a:cs typeface="Times New Roman"/>
              <a:sym typeface="Times New Roman"/>
            </a:endParaRPr>
          </a:p>
          <a:p>
            <a:pPr indent="-131445" lvl="0" marL="168910" marR="0" rtl="0" algn="l">
              <a:lnSpc>
                <a:spcPct val="100000"/>
              </a:lnSpc>
              <a:spcBef>
                <a:spcPts val="600"/>
              </a:spcBef>
              <a:spcAft>
                <a:spcPts val="0"/>
              </a:spcAft>
              <a:buClr>
                <a:schemeClr val="dk1"/>
              </a:buClr>
              <a:buSzPts val="1700"/>
              <a:buFont typeface="Arial"/>
              <a:buChar char="•"/>
            </a:pPr>
            <a:r>
              <a:rPr lang="en-US" sz="1700">
                <a:solidFill>
                  <a:schemeClr val="dk1"/>
                </a:solidFill>
                <a:latin typeface="Times New Roman"/>
                <a:ea typeface="Times New Roman"/>
                <a:cs typeface="Times New Roman"/>
                <a:sym typeface="Times New Roman"/>
              </a:rPr>
              <a:t>If the test statistic value falls in the </a:t>
            </a:r>
            <a:r>
              <a:rPr lang="en-US" sz="1700">
                <a:solidFill>
                  <a:srgbClr val="2C50C4"/>
                </a:solidFill>
                <a:latin typeface="Times New Roman"/>
                <a:ea typeface="Times New Roman"/>
                <a:cs typeface="Times New Roman"/>
                <a:sym typeface="Times New Roman"/>
              </a:rPr>
              <a:t>rejection region</a:t>
            </a:r>
            <a:r>
              <a:rPr lang="en-US" sz="1700">
                <a:solidFill>
                  <a:schemeClr val="dk1"/>
                </a:solidFill>
                <a:latin typeface="Times New Roman"/>
                <a:ea typeface="Times New Roman"/>
                <a:cs typeface="Times New Roman"/>
                <a:sym typeface="Times New Roman"/>
              </a:rPr>
              <a:t>, we will</a:t>
            </a:r>
            <a:endParaRPr sz="1700">
              <a:solidFill>
                <a:schemeClr val="dk1"/>
              </a:solidFill>
              <a:latin typeface="Times New Roman"/>
              <a:ea typeface="Times New Roman"/>
              <a:cs typeface="Times New Roman"/>
              <a:sym typeface="Times New Roman"/>
            </a:endParaRPr>
          </a:p>
          <a:p>
            <a:pPr indent="0" lvl="0" marL="38100" marR="0" rtl="0" algn="l">
              <a:lnSpc>
                <a:spcPct val="100000"/>
              </a:lnSpc>
              <a:spcBef>
                <a:spcPts val="5"/>
              </a:spcBef>
              <a:spcAft>
                <a:spcPts val="0"/>
              </a:spcAft>
              <a:buNone/>
            </a:pPr>
            <a:r>
              <a:rPr lang="en-US" sz="1700">
                <a:solidFill>
                  <a:schemeClr val="dk1"/>
                </a:solidFill>
                <a:latin typeface="Times New Roman"/>
                <a:ea typeface="Times New Roman"/>
                <a:cs typeface="Times New Roman"/>
                <a:sym typeface="Times New Roman"/>
              </a:rPr>
              <a:t>reject H</a:t>
            </a:r>
            <a:r>
              <a:rPr baseline="-25000" lang="en-US" sz="1650">
                <a:solidFill>
                  <a:schemeClr val="dk1"/>
                </a:solidFill>
                <a:latin typeface="Times New Roman"/>
                <a:ea typeface="Times New Roman"/>
                <a:cs typeface="Times New Roman"/>
                <a:sym typeface="Times New Roman"/>
              </a:rPr>
              <a:t>0</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107950" lvl="0" marL="38100" marR="2713355" rtl="0" algn="l">
              <a:lnSpc>
                <a:spcPct val="100000"/>
              </a:lnSpc>
              <a:spcBef>
                <a:spcPts val="1200"/>
              </a:spcBef>
              <a:spcAft>
                <a:spcPts val="0"/>
              </a:spcAft>
              <a:buClr>
                <a:schemeClr val="dk1"/>
              </a:buClr>
              <a:buSzPts val="1700"/>
              <a:buFont typeface="Arial"/>
              <a:buChar char="•"/>
            </a:pPr>
            <a:r>
              <a:rPr lang="en-US" sz="1700">
                <a:solidFill>
                  <a:schemeClr val="dk1"/>
                </a:solidFill>
                <a:latin typeface="Times New Roman"/>
                <a:ea typeface="Times New Roman"/>
                <a:cs typeface="Times New Roman"/>
                <a:sym typeface="Times New Roman"/>
              </a:rPr>
              <a:t>The boundaries that define the rejection regions are called  the </a:t>
            </a:r>
            <a:r>
              <a:rPr lang="en-US" sz="1700">
                <a:solidFill>
                  <a:srgbClr val="2C50C4"/>
                </a:solidFill>
                <a:latin typeface="Times New Roman"/>
                <a:ea typeface="Times New Roman"/>
                <a:cs typeface="Times New Roman"/>
                <a:sym typeface="Times New Roman"/>
              </a:rPr>
              <a:t>critical values</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p:txBody>
      </p:sp>
      <p:sp>
        <p:nvSpPr>
          <p:cNvPr id="278" name="Google Shape;278;p64"/>
          <p:cNvSpPr/>
          <p:nvPr/>
        </p:nvSpPr>
        <p:spPr>
          <a:xfrm>
            <a:off x="6058032" y="2919615"/>
            <a:ext cx="2731433" cy="24512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64"/>
          <p:cNvSpPr/>
          <p:nvPr/>
        </p:nvSpPr>
        <p:spPr>
          <a:xfrm>
            <a:off x="323088" y="5157203"/>
            <a:ext cx="6036236" cy="12953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64"/>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65"/>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65"/>
          <p:cNvSpPr txBox="1"/>
          <p:nvPr>
            <p:ph type="title"/>
          </p:nvPr>
        </p:nvSpPr>
        <p:spPr>
          <a:xfrm>
            <a:off x="416763" y="375285"/>
            <a:ext cx="6685915"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400"/>
              <a:t>Designing Null/Alt. Hypothesis</a:t>
            </a:r>
            <a:endParaRPr sz="3400"/>
          </a:p>
        </p:txBody>
      </p:sp>
      <p:sp>
        <p:nvSpPr>
          <p:cNvPr id="287" name="Google Shape;287;p65"/>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65"/>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65"/>
          <p:cNvSpPr/>
          <p:nvPr/>
        </p:nvSpPr>
        <p:spPr>
          <a:xfrm>
            <a:off x="6731507" y="1917192"/>
            <a:ext cx="1949450" cy="588645"/>
          </a:xfrm>
          <a:custGeom>
            <a:rect b="b" l="l" r="r" t="t"/>
            <a:pathLst>
              <a:path extrusionOk="0" h="588644" w="1949450">
                <a:moveTo>
                  <a:pt x="0" y="588263"/>
                </a:moveTo>
                <a:lnTo>
                  <a:pt x="1949196" y="588263"/>
                </a:lnTo>
                <a:lnTo>
                  <a:pt x="1949196" y="0"/>
                </a:lnTo>
                <a:lnTo>
                  <a:pt x="0" y="0"/>
                </a:lnTo>
                <a:lnTo>
                  <a:pt x="0" y="588263"/>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65"/>
          <p:cNvSpPr txBox="1"/>
          <p:nvPr/>
        </p:nvSpPr>
        <p:spPr>
          <a:xfrm>
            <a:off x="6731507" y="1941321"/>
            <a:ext cx="1949450" cy="553085"/>
          </a:xfrm>
          <a:prstGeom prst="rect">
            <a:avLst/>
          </a:prstGeom>
          <a:noFill/>
          <a:ln>
            <a:noFill/>
          </a:ln>
        </p:spPr>
        <p:txBody>
          <a:bodyPr anchorCtr="0" anchor="t" bIns="0" lIns="0" spcFirstLastPara="1" rIns="0" wrap="square" tIns="12700">
            <a:spAutoFit/>
          </a:bodyPr>
          <a:lstStyle/>
          <a:p>
            <a:pPr indent="0" lvl="0" marL="377190" marR="0" rtl="0" algn="l">
              <a:lnSpc>
                <a:spcPct val="115277"/>
              </a:lnSpc>
              <a:spcBef>
                <a:spcPts val="0"/>
              </a:spcBef>
              <a:spcAft>
                <a:spcPts val="0"/>
              </a:spcAft>
              <a:buNone/>
            </a:pPr>
            <a:r>
              <a:rPr lang="en-US" sz="1800">
                <a:solidFill>
                  <a:schemeClr val="dk1"/>
                </a:solidFill>
                <a:latin typeface="Times New Roman"/>
                <a:ea typeface="Times New Roman"/>
                <a:cs typeface="Times New Roman"/>
                <a:sym typeface="Times New Roman"/>
              </a:rPr>
              <a:t>represents</a:t>
            </a:r>
            <a:endParaRPr sz="1800">
              <a:solidFill>
                <a:schemeClr val="dk1"/>
              </a:solidFill>
              <a:latin typeface="Times New Roman"/>
              <a:ea typeface="Times New Roman"/>
              <a:cs typeface="Times New Roman"/>
              <a:sym typeface="Times New Roman"/>
            </a:endParaRPr>
          </a:p>
          <a:p>
            <a:pPr indent="0" lvl="0" marL="320675" marR="0" rtl="0" algn="l">
              <a:lnSpc>
                <a:spcPct val="115277"/>
              </a:lnSpc>
              <a:spcBef>
                <a:spcPts val="0"/>
              </a:spcBef>
              <a:spcAft>
                <a:spcPts val="0"/>
              </a:spcAft>
              <a:buNone/>
            </a:pPr>
            <a:r>
              <a:rPr lang="en-US" sz="1800">
                <a:solidFill>
                  <a:schemeClr val="dk1"/>
                </a:solidFill>
                <a:latin typeface="Times New Roman"/>
                <a:ea typeface="Times New Roman"/>
                <a:cs typeface="Times New Roman"/>
                <a:sym typeface="Times New Roman"/>
              </a:rPr>
              <a:t>critical value</a:t>
            </a:r>
            <a:endParaRPr sz="1800">
              <a:solidFill>
                <a:schemeClr val="dk1"/>
              </a:solidFill>
              <a:latin typeface="Times New Roman"/>
              <a:ea typeface="Times New Roman"/>
              <a:cs typeface="Times New Roman"/>
              <a:sym typeface="Times New Roman"/>
            </a:endParaRPr>
          </a:p>
        </p:txBody>
      </p:sp>
      <p:sp>
        <p:nvSpPr>
          <p:cNvPr id="291" name="Google Shape;291;p65"/>
          <p:cNvSpPr txBox="1"/>
          <p:nvPr/>
        </p:nvSpPr>
        <p:spPr>
          <a:xfrm>
            <a:off x="7255764" y="2936748"/>
            <a:ext cx="1420495" cy="920750"/>
          </a:xfrm>
          <a:prstGeom prst="rect">
            <a:avLst/>
          </a:prstGeom>
          <a:solidFill>
            <a:srgbClr val="FFC000"/>
          </a:solidFill>
          <a:ln>
            <a:noFill/>
          </a:ln>
        </p:spPr>
        <p:txBody>
          <a:bodyPr anchorCtr="0" anchor="t" bIns="0" lIns="0" spcFirstLastPara="1" rIns="0" wrap="square" tIns="37450">
            <a:spAutoFit/>
          </a:bodyPr>
          <a:lstStyle/>
          <a:p>
            <a:pPr indent="0" lvl="0" marL="92075" marR="441959"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Rejection  region is  shaded</a:t>
            </a:r>
            <a:endParaRPr sz="1800">
              <a:solidFill>
                <a:schemeClr val="dk1"/>
              </a:solidFill>
              <a:latin typeface="Times New Roman"/>
              <a:ea typeface="Times New Roman"/>
              <a:cs typeface="Times New Roman"/>
              <a:sym typeface="Times New Roman"/>
            </a:endParaRPr>
          </a:p>
        </p:txBody>
      </p:sp>
      <p:sp>
        <p:nvSpPr>
          <p:cNvPr id="292" name="Google Shape;292;p65"/>
          <p:cNvSpPr txBox="1"/>
          <p:nvPr/>
        </p:nvSpPr>
        <p:spPr>
          <a:xfrm>
            <a:off x="5863590" y="2172461"/>
            <a:ext cx="34925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1" lang="en-US" sz="1800">
                <a:solidFill>
                  <a:schemeClr val="dk1"/>
                </a:solidFill>
                <a:latin typeface="Noto Sans Symbols"/>
                <a:ea typeface="Noto Sans Symbols"/>
                <a:cs typeface="Noto Sans Symbols"/>
                <a:sym typeface="Noto Sans Symbols"/>
              </a:rPr>
              <a:t>α/2</a:t>
            </a:r>
            <a:endParaRPr sz="1800">
              <a:solidFill>
                <a:schemeClr val="dk1"/>
              </a:solidFill>
              <a:latin typeface="Noto Sans Symbols"/>
              <a:ea typeface="Noto Sans Symbols"/>
              <a:cs typeface="Noto Sans Symbols"/>
              <a:sym typeface="Noto Sans Symbols"/>
            </a:endParaRPr>
          </a:p>
        </p:txBody>
      </p:sp>
      <p:sp>
        <p:nvSpPr>
          <p:cNvPr id="293" name="Google Shape;293;p65"/>
          <p:cNvSpPr/>
          <p:nvPr/>
        </p:nvSpPr>
        <p:spPr>
          <a:xfrm>
            <a:off x="4053840" y="5702808"/>
            <a:ext cx="850900" cy="413384"/>
          </a:xfrm>
          <a:custGeom>
            <a:rect b="b" l="l" r="r" t="t"/>
            <a:pathLst>
              <a:path extrusionOk="0" h="413385" w="850900">
                <a:moveTo>
                  <a:pt x="850392" y="0"/>
                </a:moveTo>
                <a:lnTo>
                  <a:pt x="675513" y="151104"/>
                </a:lnTo>
                <a:lnTo>
                  <a:pt x="511175" y="250393"/>
                </a:lnTo>
                <a:lnTo>
                  <a:pt x="364489" y="297878"/>
                </a:lnTo>
                <a:lnTo>
                  <a:pt x="71120" y="345363"/>
                </a:lnTo>
                <a:lnTo>
                  <a:pt x="0" y="405803"/>
                </a:lnTo>
                <a:lnTo>
                  <a:pt x="0" y="413003"/>
                </a:lnTo>
                <a:lnTo>
                  <a:pt x="850392" y="413003"/>
                </a:lnTo>
                <a:lnTo>
                  <a:pt x="850392" y="0"/>
                </a:lnTo>
                <a:close/>
              </a:path>
            </a:pathLst>
          </a:custGeom>
          <a:solidFill>
            <a:srgbClr val="C3DB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65"/>
          <p:cNvSpPr/>
          <p:nvPr/>
        </p:nvSpPr>
        <p:spPr>
          <a:xfrm>
            <a:off x="4126229" y="5220461"/>
            <a:ext cx="1350010" cy="826135"/>
          </a:xfrm>
          <a:custGeom>
            <a:rect b="b" l="l" r="r" t="t"/>
            <a:pathLst>
              <a:path extrusionOk="0" h="826135" w="1350010">
                <a:moveTo>
                  <a:pt x="0" y="826096"/>
                </a:moveTo>
                <a:lnTo>
                  <a:pt x="141986" y="818908"/>
                </a:lnTo>
                <a:lnTo>
                  <a:pt x="213995" y="807415"/>
                </a:lnTo>
                <a:lnTo>
                  <a:pt x="286131" y="794486"/>
                </a:lnTo>
                <a:lnTo>
                  <a:pt x="355981" y="775804"/>
                </a:lnTo>
                <a:lnTo>
                  <a:pt x="428117" y="748512"/>
                </a:lnTo>
                <a:lnTo>
                  <a:pt x="500125" y="715467"/>
                </a:lnTo>
                <a:lnTo>
                  <a:pt x="639826" y="620649"/>
                </a:lnTo>
                <a:lnTo>
                  <a:pt x="781812" y="485597"/>
                </a:lnTo>
                <a:lnTo>
                  <a:pt x="923671" y="321818"/>
                </a:lnTo>
                <a:lnTo>
                  <a:pt x="993521" y="239903"/>
                </a:lnTo>
                <a:lnTo>
                  <a:pt x="1065657" y="163829"/>
                </a:lnTo>
                <a:lnTo>
                  <a:pt x="1137793" y="96265"/>
                </a:lnTo>
                <a:lnTo>
                  <a:pt x="1205357" y="44576"/>
                </a:lnTo>
                <a:lnTo>
                  <a:pt x="1277493" y="11430"/>
                </a:lnTo>
                <a:lnTo>
                  <a:pt x="1349502" y="0"/>
                </a:lnTo>
              </a:path>
            </a:pathLst>
          </a:custGeom>
          <a:noFill/>
          <a:ln cap="flat" cmpd="sng" w="50275">
            <a:solidFill>
              <a:srgbClr val="EDEB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65"/>
          <p:cNvSpPr/>
          <p:nvPr/>
        </p:nvSpPr>
        <p:spPr>
          <a:xfrm>
            <a:off x="5478017" y="5220461"/>
            <a:ext cx="1348105" cy="826135"/>
          </a:xfrm>
          <a:custGeom>
            <a:rect b="b" l="l" r="r" t="t"/>
            <a:pathLst>
              <a:path extrusionOk="0" h="826135" w="1348104">
                <a:moveTo>
                  <a:pt x="1347978" y="826096"/>
                </a:moveTo>
                <a:lnTo>
                  <a:pt x="1207262" y="818908"/>
                </a:lnTo>
                <a:lnTo>
                  <a:pt x="1134617" y="807415"/>
                </a:lnTo>
                <a:lnTo>
                  <a:pt x="1066673" y="794486"/>
                </a:lnTo>
                <a:lnTo>
                  <a:pt x="993902" y="775804"/>
                </a:lnTo>
                <a:lnTo>
                  <a:pt x="921258" y="748512"/>
                </a:lnTo>
                <a:lnTo>
                  <a:pt x="853313" y="715467"/>
                </a:lnTo>
                <a:lnTo>
                  <a:pt x="710311" y="620649"/>
                </a:lnTo>
                <a:lnTo>
                  <a:pt x="567309" y="485597"/>
                </a:lnTo>
                <a:lnTo>
                  <a:pt x="426593" y="321818"/>
                </a:lnTo>
                <a:lnTo>
                  <a:pt x="353949" y="239903"/>
                </a:lnTo>
                <a:lnTo>
                  <a:pt x="281305" y="163829"/>
                </a:lnTo>
                <a:lnTo>
                  <a:pt x="213360" y="96265"/>
                </a:lnTo>
                <a:lnTo>
                  <a:pt x="140589" y="44576"/>
                </a:lnTo>
                <a:lnTo>
                  <a:pt x="70358" y="11430"/>
                </a:lnTo>
                <a:lnTo>
                  <a:pt x="0" y="0"/>
                </a:lnTo>
              </a:path>
            </a:pathLst>
          </a:custGeom>
          <a:noFill/>
          <a:ln cap="flat" cmpd="sng" w="50275">
            <a:solidFill>
              <a:srgbClr val="EDEB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65"/>
          <p:cNvSpPr txBox="1"/>
          <p:nvPr/>
        </p:nvSpPr>
        <p:spPr>
          <a:xfrm>
            <a:off x="765048" y="5294121"/>
            <a:ext cx="1032510" cy="73914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H</a:t>
            </a:r>
            <a:r>
              <a:rPr baseline="-25000" lang="en-US" sz="1800">
                <a:solidFill>
                  <a:schemeClr val="dk1"/>
                </a:solidFill>
                <a:latin typeface="Times New Roman"/>
                <a:ea typeface="Times New Roman"/>
                <a:cs typeface="Times New Roman"/>
                <a:sym typeface="Times New Roman"/>
              </a:rPr>
              <a:t>0</a:t>
            </a:r>
            <a:r>
              <a:rPr lang="en-US" sz="1800">
                <a:solidFill>
                  <a:schemeClr val="dk1"/>
                </a:solidFill>
                <a:latin typeface="Times New Roman"/>
                <a:ea typeface="Times New Roman"/>
                <a:cs typeface="Times New Roman"/>
                <a:sym typeface="Times New Roman"/>
              </a:rPr>
              <a:t>: μ ≥ 50</a:t>
            </a:r>
            <a:endParaRPr sz="1800">
              <a:solidFill>
                <a:schemeClr val="dk1"/>
              </a:solidFill>
              <a:latin typeface="Times New Roman"/>
              <a:ea typeface="Times New Roman"/>
              <a:cs typeface="Times New Roman"/>
              <a:sym typeface="Times New Roman"/>
            </a:endParaRPr>
          </a:p>
          <a:p>
            <a:pPr indent="0" lvl="0" marL="38100" marR="0" rtl="0" algn="l">
              <a:lnSpc>
                <a:spcPct val="100000"/>
              </a:lnSpc>
              <a:spcBef>
                <a:spcPts val="1295"/>
              </a:spcBef>
              <a:spcAft>
                <a:spcPts val="0"/>
              </a:spcAft>
              <a:buNone/>
            </a:pPr>
            <a:r>
              <a:rPr lang="en-US" sz="1800">
                <a:solidFill>
                  <a:schemeClr val="dk1"/>
                </a:solidFill>
                <a:latin typeface="Times New Roman"/>
                <a:ea typeface="Times New Roman"/>
                <a:cs typeface="Times New Roman"/>
                <a:sym typeface="Times New Roman"/>
              </a:rPr>
              <a:t>H</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μ &lt; 50</a:t>
            </a:r>
            <a:endParaRPr sz="1800">
              <a:solidFill>
                <a:schemeClr val="dk1"/>
              </a:solidFill>
              <a:latin typeface="Times New Roman"/>
              <a:ea typeface="Times New Roman"/>
              <a:cs typeface="Times New Roman"/>
              <a:sym typeface="Times New Roman"/>
            </a:endParaRPr>
          </a:p>
        </p:txBody>
      </p:sp>
      <p:sp>
        <p:nvSpPr>
          <p:cNvPr id="297" name="Google Shape;297;p65"/>
          <p:cNvSpPr/>
          <p:nvPr/>
        </p:nvSpPr>
        <p:spPr>
          <a:xfrm>
            <a:off x="4054602" y="6118097"/>
            <a:ext cx="2845435" cy="0"/>
          </a:xfrm>
          <a:custGeom>
            <a:rect b="b" l="l" r="r" t="t"/>
            <a:pathLst>
              <a:path extrusionOk="0" h="120000" w="2845434">
                <a:moveTo>
                  <a:pt x="0" y="0"/>
                </a:moveTo>
                <a:lnTo>
                  <a:pt x="2845307" y="0"/>
                </a:lnTo>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65"/>
          <p:cNvSpPr txBox="1"/>
          <p:nvPr/>
        </p:nvSpPr>
        <p:spPr>
          <a:xfrm>
            <a:off x="768400" y="3743960"/>
            <a:ext cx="1031875" cy="781685"/>
          </a:xfrm>
          <a:prstGeom prst="rect">
            <a:avLst/>
          </a:prstGeom>
          <a:noFill/>
          <a:ln>
            <a:noFill/>
          </a:ln>
        </p:spPr>
        <p:txBody>
          <a:bodyPr anchorCtr="0" anchor="t" bIns="0" lIns="0" spcFirstLastPara="1" rIns="0" wrap="square" tIns="12700">
            <a:spAutoFit/>
          </a:bodyPr>
          <a:lstStyle/>
          <a:p>
            <a:pPr indent="0" lvl="0" marL="38100" marR="30480" rtl="0" algn="l">
              <a:lnSpc>
                <a:spcPct val="137800"/>
              </a:lnSpc>
              <a:spcBef>
                <a:spcPts val="0"/>
              </a:spcBef>
              <a:spcAft>
                <a:spcPts val="0"/>
              </a:spcAft>
              <a:buNone/>
            </a:pPr>
            <a:r>
              <a:rPr lang="en-US" sz="1800">
                <a:solidFill>
                  <a:schemeClr val="dk1"/>
                </a:solidFill>
                <a:latin typeface="Times New Roman"/>
                <a:ea typeface="Times New Roman"/>
                <a:cs typeface="Times New Roman"/>
                <a:sym typeface="Times New Roman"/>
              </a:rPr>
              <a:t>H</a:t>
            </a:r>
            <a:r>
              <a:rPr baseline="-25000" lang="en-US" sz="1800">
                <a:solidFill>
                  <a:schemeClr val="dk1"/>
                </a:solidFill>
                <a:latin typeface="Times New Roman"/>
                <a:ea typeface="Times New Roman"/>
                <a:cs typeface="Times New Roman"/>
                <a:sym typeface="Times New Roman"/>
              </a:rPr>
              <a:t>0</a:t>
            </a:r>
            <a:r>
              <a:rPr lang="en-US" sz="1800">
                <a:solidFill>
                  <a:schemeClr val="dk1"/>
                </a:solidFill>
                <a:latin typeface="Times New Roman"/>
                <a:ea typeface="Times New Roman"/>
                <a:cs typeface="Times New Roman"/>
                <a:sym typeface="Times New Roman"/>
              </a:rPr>
              <a:t>: μ ≤ 50  H</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μ &gt; 50</a:t>
            </a:r>
            <a:endParaRPr sz="1800">
              <a:solidFill>
                <a:schemeClr val="dk1"/>
              </a:solidFill>
              <a:latin typeface="Times New Roman"/>
              <a:ea typeface="Times New Roman"/>
              <a:cs typeface="Times New Roman"/>
              <a:sym typeface="Times New Roman"/>
            </a:endParaRPr>
          </a:p>
        </p:txBody>
      </p:sp>
      <p:sp>
        <p:nvSpPr>
          <p:cNvPr id="299" name="Google Shape;299;p65"/>
          <p:cNvSpPr/>
          <p:nvPr/>
        </p:nvSpPr>
        <p:spPr>
          <a:xfrm>
            <a:off x="4050538" y="5697372"/>
            <a:ext cx="572135" cy="349885"/>
          </a:xfrm>
          <a:custGeom>
            <a:rect b="b" l="l" r="r" t="t"/>
            <a:pathLst>
              <a:path extrusionOk="0" h="349885" w="572135">
                <a:moveTo>
                  <a:pt x="521392" y="326771"/>
                </a:moveTo>
                <a:lnTo>
                  <a:pt x="486790" y="342950"/>
                </a:lnTo>
                <a:lnTo>
                  <a:pt x="571753" y="349859"/>
                </a:lnTo>
                <a:lnTo>
                  <a:pt x="558574" y="328968"/>
                </a:lnTo>
                <a:lnTo>
                  <a:pt x="525017" y="328968"/>
                </a:lnTo>
                <a:lnTo>
                  <a:pt x="521392" y="326771"/>
                </a:lnTo>
                <a:close/>
              </a:path>
              <a:path extrusionOk="0" h="349885" w="572135">
                <a:moveTo>
                  <a:pt x="528319" y="323532"/>
                </a:moveTo>
                <a:lnTo>
                  <a:pt x="521392" y="326771"/>
                </a:lnTo>
                <a:lnTo>
                  <a:pt x="525017" y="328968"/>
                </a:lnTo>
                <a:lnTo>
                  <a:pt x="528319" y="323532"/>
                </a:lnTo>
                <a:close/>
              </a:path>
              <a:path extrusionOk="0" h="349885" w="572135">
                <a:moveTo>
                  <a:pt x="526288" y="277787"/>
                </a:moveTo>
                <a:lnTo>
                  <a:pt x="527980" y="315890"/>
                </a:lnTo>
                <a:lnTo>
                  <a:pt x="531622" y="318096"/>
                </a:lnTo>
                <a:lnTo>
                  <a:pt x="525017" y="328968"/>
                </a:lnTo>
                <a:lnTo>
                  <a:pt x="558574" y="328968"/>
                </a:lnTo>
                <a:lnTo>
                  <a:pt x="526288" y="277787"/>
                </a:lnTo>
                <a:close/>
              </a:path>
              <a:path extrusionOk="0" h="349885" w="572135">
                <a:moveTo>
                  <a:pt x="6603" y="0"/>
                </a:moveTo>
                <a:lnTo>
                  <a:pt x="0" y="10871"/>
                </a:lnTo>
                <a:lnTo>
                  <a:pt x="521392" y="326771"/>
                </a:lnTo>
                <a:lnTo>
                  <a:pt x="528319" y="323532"/>
                </a:lnTo>
                <a:lnTo>
                  <a:pt x="527980" y="315890"/>
                </a:lnTo>
                <a:lnTo>
                  <a:pt x="6603" y="0"/>
                </a:lnTo>
                <a:close/>
              </a:path>
              <a:path extrusionOk="0" h="349885" w="572135">
                <a:moveTo>
                  <a:pt x="527980" y="315890"/>
                </a:moveTo>
                <a:lnTo>
                  <a:pt x="528320" y="323532"/>
                </a:lnTo>
                <a:lnTo>
                  <a:pt x="531622" y="318096"/>
                </a:lnTo>
                <a:lnTo>
                  <a:pt x="527980" y="31589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65"/>
          <p:cNvSpPr txBox="1"/>
          <p:nvPr/>
        </p:nvSpPr>
        <p:spPr>
          <a:xfrm>
            <a:off x="3780282" y="5387746"/>
            <a:ext cx="17018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1" lang="en-US" sz="1800">
                <a:solidFill>
                  <a:schemeClr val="dk1"/>
                </a:solidFill>
                <a:latin typeface="Noto Sans Symbols"/>
                <a:ea typeface="Noto Sans Symbols"/>
                <a:cs typeface="Noto Sans Symbols"/>
                <a:sym typeface="Noto Sans Symbols"/>
              </a:rPr>
              <a:t>α</a:t>
            </a:r>
            <a:endParaRPr sz="1800">
              <a:solidFill>
                <a:schemeClr val="dk1"/>
              </a:solidFill>
              <a:latin typeface="Noto Sans Symbols"/>
              <a:ea typeface="Noto Sans Symbols"/>
              <a:cs typeface="Noto Sans Symbols"/>
              <a:sym typeface="Noto Sans Symbols"/>
            </a:endParaRPr>
          </a:p>
        </p:txBody>
      </p:sp>
      <p:sp>
        <p:nvSpPr>
          <p:cNvPr id="301" name="Google Shape;301;p65"/>
          <p:cNvSpPr txBox="1"/>
          <p:nvPr/>
        </p:nvSpPr>
        <p:spPr>
          <a:xfrm>
            <a:off x="6835267" y="3938142"/>
            <a:ext cx="17018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1" lang="en-US" sz="1800">
                <a:solidFill>
                  <a:schemeClr val="dk1"/>
                </a:solidFill>
                <a:latin typeface="Noto Sans Symbols"/>
                <a:ea typeface="Noto Sans Symbols"/>
                <a:cs typeface="Noto Sans Symbols"/>
                <a:sym typeface="Noto Sans Symbols"/>
              </a:rPr>
              <a:t>α</a:t>
            </a:r>
            <a:endParaRPr sz="1800">
              <a:solidFill>
                <a:schemeClr val="dk1"/>
              </a:solidFill>
              <a:latin typeface="Noto Sans Symbols"/>
              <a:ea typeface="Noto Sans Symbols"/>
              <a:cs typeface="Noto Sans Symbols"/>
              <a:sym typeface="Noto Sans Symbols"/>
            </a:endParaRPr>
          </a:p>
        </p:txBody>
      </p:sp>
      <p:sp>
        <p:nvSpPr>
          <p:cNvPr id="302" name="Google Shape;302;p65"/>
          <p:cNvSpPr txBox="1"/>
          <p:nvPr/>
        </p:nvSpPr>
        <p:spPr>
          <a:xfrm>
            <a:off x="2660650" y="5460898"/>
            <a:ext cx="988060" cy="574675"/>
          </a:xfrm>
          <a:prstGeom prst="rect">
            <a:avLst/>
          </a:prstGeom>
          <a:noFill/>
          <a:ln>
            <a:noFill/>
          </a:ln>
        </p:spPr>
        <p:txBody>
          <a:bodyPr anchorCtr="0" anchor="t" bIns="0" lIns="0" spcFirstLastPara="1" rIns="0" wrap="square" tIns="12700">
            <a:spAutoFit/>
          </a:bodyPr>
          <a:lstStyle/>
          <a:p>
            <a:pPr indent="-321944" lvl="0" marL="334010" marR="508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Lower-tail  test</a:t>
            </a:r>
            <a:endParaRPr sz="1800">
              <a:solidFill>
                <a:schemeClr val="dk1"/>
              </a:solidFill>
              <a:latin typeface="Times New Roman"/>
              <a:ea typeface="Times New Roman"/>
              <a:cs typeface="Times New Roman"/>
              <a:sym typeface="Times New Roman"/>
            </a:endParaRPr>
          </a:p>
        </p:txBody>
      </p:sp>
      <p:sp>
        <p:nvSpPr>
          <p:cNvPr id="303" name="Google Shape;303;p65"/>
          <p:cNvSpPr/>
          <p:nvPr/>
        </p:nvSpPr>
        <p:spPr>
          <a:xfrm>
            <a:off x="5477255" y="5219700"/>
            <a:ext cx="0" cy="897890"/>
          </a:xfrm>
          <a:custGeom>
            <a:rect b="b" l="l" r="r" t="t"/>
            <a:pathLst>
              <a:path extrusionOk="0" h="897889" w="120000">
                <a:moveTo>
                  <a:pt x="0" y="0"/>
                </a:moveTo>
                <a:lnTo>
                  <a:pt x="0" y="897636"/>
                </a:lnTo>
              </a:path>
            </a:pathLst>
          </a:custGeom>
          <a:noFill/>
          <a:ln cap="flat" cmpd="sng" w="9525">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65"/>
          <p:cNvSpPr/>
          <p:nvPr/>
        </p:nvSpPr>
        <p:spPr>
          <a:xfrm>
            <a:off x="6045708" y="4322064"/>
            <a:ext cx="856615" cy="413384"/>
          </a:xfrm>
          <a:custGeom>
            <a:rect b="b" l="l" r="r" t="t"/>
            <a:pathLst>
              <a:path extrusionOk="0" h="413385" w="856615">
                <a:moveTo>
                  <a:pt x="0" y="0"/>
                </a:moveTo>
                <a:lnTo>
                  <a:pt x="0" y="413004"/>
                </a:lnTo>
                <a:lnTo>
                  <a:pt x="856488" y="413004"/>
                </a:lnTo>
                <a:lnTo>
                  <a:pt x="856488" y="405765"/>
                </a:lnTo>
                <a:lnTo>
                  <a:pt x="784860" y="345313"/>
                </a:lnTo>
                <a:lnTo>
                  <a:pt x="489458" y="297942"/>
                </a:lnTo>
                <a:lnTo>
                  <a:pt x="341756" y="250444"/>
                </a:lnTo>
                <a:lnTo>
                  <a:pt x="176021" y="151130"/>
                </a:lnTo>
                <a:lnTo>
                  <a:pt x="0" y="0"/>
                </a:lnTo>
                <a:close/>
              </a:path>
            </a:pathLst>
          </a:custGeom>
          <a:solidFill>
            <a:srgbClr val="C3DB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p65"/>
          <p:cNvSpPr/>
          <p:nvPr/>
        </p:nvSpPr>
        <p:spPr>
          <a:xfrm>
            <a:off x="4126229" y="3841241"/>
            <a:ext cx="1350010" cy="826135"/>
          </a:xfrm>
          <a:custGeom>
            <a:rect b="b" l="l" r="r" t="t"/>
            <a:pathLst>
              <a:path extrusionOk="0" h="826135" w="1350010">
                <a:moveTo>
                  <a:pt x="0" y="826134"/>
                </a:moveTo>
                <a:lnTo>
                  <a:pt x="141986" y="818895"/>
                </a:lnTo>
                <a:lnTo>
                  <a:pt x="213995" y="807465"/>
                </a:lnTo>
                <a:lnTo>
                  <a:pt x="286131" y="794511"/>
                </a:lnTo>
                <a:lnTo>
                  <a:pt x="355981" y="775842"/>
                </a:lnTo>
                <a:lnTo>
                  <a:pt x="428117" y="748537"/>
                </a:lnTo>
                <a:lnTo>
                  <a:pt x="500125" y="715517"/>
                </a:lnTo>
                <a:lnTo>
                  <a:pt x="639826" y="620648"/>
                </a:lnTo>
                <a:lnTo>
                  <a:pt x="781812" y="485647"/>
                </a:lnTo>
                <a:lnTo>
                  <a:pt x="923671" y="321817"/>
                </a:lnTo>
                <a:lnTo>
                  <a:pt x="993521" y="239902"/>
                </a:lnTo>
                <a:lnTo>
                  <a:pt x="1065657" y="163829"/>
                </a:lnTo>
                <a:lnTo>
                  <a:pt x="1137793" y="96265"/>
                </a:lnTo>
                <a:lnTo>
                  <a:pt x="1205357" y="44576"/>
                </a:lnTo>
                <a:lnTo>
                  <a:pt x="1277493" y="11429"/>
                </a:lnTo>
                <a:lnTo>
                  <a:pt x="1349502" y="0"/>
                </a:lnTo>
              </a:path>
            </a:pathLst>
          </a:custGeom>
          <a:noFill/>
          <a:ln cap="flat" cmpd="sng" w="50275">
            <a:solidFill>
              <a:srgbClr val="EDEB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65"/>
          <p:cNvSpPr/>
          <p:nvPr/>
        </p:nvSpPr>
        <p:spPr>
          <a:xfrm>
            <a:off x="5478017" y="3841241"/>
            <a:ext cx="1348105" cy="826135"/>
          </a:xfrm>
          <a:custGeom>
            <a:rect b="b" l="l" r="r" t="t"/>
            <a:pathLst>
              <a:path extrusionOk="0" h="826135" w="1348104">
                <a:moveTo>
                  <a:pt x="1347978" y="826134"/>
                </a:moveTo>
                <a:lnTo>
                  <a:pt x="1207262" y="818895"/>
                </a:lnTo>
                <a:lnTo>
                  <a:pt x="1134617" y="807465"/>
                </a:lnTo>
                <a:lnTo>
                  <a:pt x="1066673" y="794511"/>
                </a:lnTo>
                <a:lnTo>
                  <a:pt x="993902" y="775842"/>
                </a:lnTo>
                <a:lnTo>
                  <a:pt x="921258" y="748537"/>
                </a:lnTo>
                <a:lnTo>
                  <a:pt x="853313" y="715517"/>
                </a:lnTo>
                <a:lnTo>
                  <a:pt x="710311" y="620648"/>
                </a:lnTo>
                <a:lnTo>
                  <a:pt x="567309" y="485647"/>
                </a:lnTo>
                <a:lnTo>
                  <a:pt x="426593" y="321817"/>
                </a:lnTo>
                <a:lnTo>
                  <a:pt x="353949" y="239902"/>
                </a:lnTo>
                <a:lnTo>
                  <a:pt x="281305" y="163829"/>
                </a:lnTo>
                <a:lnTo>
                  <a:pt x="213360" y="96265"/>
                </a:lnTo>
                <a:lnTo>
                  <a:pt x="140589" y="44576"/>
                </a:lnTo>
                <a:lnTo>
                  <a:pt x="70358" y="11429"/>
                </a:lnTo>
                <a:lnTo>
                  <a:pt x="0" y="0"/>
                </a:lnTo>
              </a:path>
            </a:pathLst>
          </a:custGeom>
          <a:noFill/>
          <a:ln cap="flat" cmpd="sng" w="50275">
            <a:solidFill>
              <a:srgbClr val="EDEB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65"/>
          <p:cNvSpPr/>
          <p:nvPr/>
        </p:nvSpPr>
        <p:spPr>
          <a:xfrm>
            <a:off x="4054602" y="4737353"/>
            <a:ext cx="2845435" cy="0"/>
          </a:xfrm>
          <a:custGeom>
            <a:rect b="b" l="l" r="r" t="t"/>
            <a:pathLst>
              <a:path extrusionOk="0" h="120000" w="2845434">
                <a:moveTo>
                  <a:pt x="0" y="0"/>
                </a:moveTo>
                <a:lnTo>
                  <a:pt x="2845307" y="0"/>
                </a:lnTo>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65"/>
          <p:cNvSpPr/>
          <p:nvPr/>
        </p:nvSpPr>
        <p:spPr>
          <a:xfrm>
            <a:off x="5477255" y="3840479"/>
            <a:ext cx="0" cy="896619"/>
          </a:xfrm>
          <a:custGeom>
            <a:rect b="b" l="l" r="r" t="t"/>
            <a:pathLst>
              <a:path extrusionOk="0" h="896620" w="120000">
                <a:moveTo>
                  <a:pt x="0" y="0"/>
                </a:moveTo>
                <a:lnTo>
                  <a:pt x="0" y="896112"/>
                </a:lnTo>
              </a:path>
            </a:pathLst>
          </a:custGeom>
          <a:noFill/>
          <a:ln cap="flat" cmpd="sng" w="9525">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65"/>
          <p:cNvSpPr/>
          <p:nvPr/>
        </p:nvSpPr>
        <p:spPr>
          <a:xfrm>
            <a:off x="6259067" y="4249546"/>
            <a:ext cx="572135" cy="349885"/>
          </a:xfrm>
          <a:custGeom>
            <a:rect b="b" l="l" r="r" t="t"/>
            <a:pathLst>
              <a:path extrusionOk="0" h="349885" w="572134">
                <a:moveTo>
                  <a:pt x="45466" y="277748"/>
                </a:moveTo>
                <a:lnTo>
                  <a:pt x="0" y="349884"/>
                </a:lnTo>
                <a:lnTo>
                  <a:pt x="84962" y="343026"/>
                </a:lnTo>
                <a:lnTo>
                  <a:pt x="54834" y="328929"/>
                </a:lnTo>
                <a:lnTo>
                  <a:pt x="46736" y="328929"/>
                </a:lnTo>
                <a:lnTo>
                  <a:pt x="40132" y="318134"/>
                </a:lnTo>
                <a:lnTo>
                  <a:pt x="43773" y="315928"/>
                </a:lnTo>
                <a:lnTo>
                  <a:pt x="45466" y="277748"/>
                </a:lnTo>
                <a:close/>
              </a:path>
              <a:path extrusionOk="0" h="349885" w="572134">
                <a:moveTo>
                  <a:pt x="43488" y="323621"/>
                </a:moveTo>
                <a:lnTo>
                  <a:pt x="46736" y="328929"/>
                </a:lnTo>
                <a:lnTo>
                  <a:pt x="50265" y="326792"/>
                </a:lnTo>
                <a:lnTo>
                  <a:pt x="43488" y="323621"/>
                </a:lnTo>
                <a:close/>
              </a:path>
              <a:path extrusionOk="0" h="349885" w="572134">
                <a:moveTo>
                  <a:pt x="50265" y="326792"/>
                </a:moveTo>
                <a:lnTo>
                  <a:pt x="46736" y="328929"/>
                </a:lnTo>
                <a:lnTo>
                  <a:pt x="54834" y="328929"/>
                </a:lnTo>
                <a:lnTo>
                  <a:pt x="50265" y="326792"/>
                </a:lnTo>
                <a:close/>
              </a:path>
              <a:path extrusionOk="0" h="349885" w="572134">
                <a:moveTo>
                  <a:pt x="565150" y="0"/>
                </a:moveTo>
                <a:lnTo>
                  <a:pt x="43773" y="315928"/>
                </a:lnTo>
                <a:lnTo>
                  <a:pt x="43436" y="323536"/>
                </a:lnTo>
                <a:lnTo>
                  <a:pt x="50265" y="326792"/>
                </a:lnTo>
                <a:lnTo>
                  <a:pt x="571754" y="10921"/>
                </a:lnTo>
                <a:lnTo>
                  <a:pt x="565150" y="0"/>
                </a:lnTo>
                <a:close/>
              </a:path>
              <a:path extrusionOk="0" h="349885" w="572134">
                <a:moveTo>
                  <a:pt x="43773" y="315928"/>
                </a:moveTo>
                <a:lnTo>
                  <a:pt x="40132" y="318134"/>
                </a:lnTo>
                <a:lnTo>
                  <a:pt x="43436" y="323536"/>
                </a:lnTo>
                <a:lnTo>
                  <a:pt x="43773" y="31592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 name="Google Shape;310;p65"/>
          <p:cNvSpPr/>
          <p:nvPr/>
        </p:nvSpPr>
        <p:spPr>
          <a:xfrm>
            <a:off x="642366" y="5081778"/>
            <a:ext cx="6400800" cy="0"/>
          </a:xfrm>
          <a:custGeom>
            <a:rect b="b" l="l" r="r" t="t"/>
            <a:pathLst>
              <a:path extrusionOk="0" h="120000" w="6400800">
                <a:moveTo>
                  <a:pt x="0" y="0"/>
                </a:moveTo>
                <a:lnTo>
                  <a:pt x="6400800" y="0"/>
                </a:lnTo>
              </a:path>
            </a:pathLst>
          </a:custGeom>
          <a:noFill/>
          <a:ln cap="flat" cmpd="sng" w="2895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65"/>
          <p:cNvSpPr txBox="1"/>
          <p:nvPr/>
        </p:nvSpPr>
        <p:spPr>
          <a:xfrm>
            <a:off x="2749042" y="4282820"/>
            <a:ext cx="962025" cy="574040"/>
          </a:xfrm>
          <a:prstGeom prst="rect">
            <a:avLst/>
          </a:prstGeom>
          <a:noFill/>
          <a:ln>
            <a:noFill/>
          </a:ln>
        </p:spPr>
        <p:txBody>
          <a:bodyPr anchorCtr="0" anchor="t" bIns="0" lIns="0" spcFirstLastPara="1" rIns="0" wrap="square" tIns="12700">
            <a:spAutoFit/>
          </a:bodyPr>
          <a:lstStyle/>
          <a:p>
            <a:pPr indent="-309880" lvl="0" marL="321945" marR="508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Upper-tail  test</a:t>
            </a:r>
            <a:endParaRPr sz="1800">
              <a:solidFill>
                <a:schemeClr val="dk1"/>
              </a:solidFill>
              <a:latin typeface="Times New Roman"/>
              <a:ea typeface="Times New Roman"/>
              <a:cs typeface="Times New Roman"/>
              <a:sym typeface="Times New Roman"/>
            </a:endParaRPr>
          </a:p>
        </p:txBody>
      </p:sp>
      <p:sp>
        <p:nvSpPr>
          <p:cNvPr id="312" name="Google Shape;312;p65"/>
          <p:cNvSpPr txBox="1"/>
          <p:nvPr/>
        </p:nvSpPr>
        <p:spPr>
          <a:xfrm>
            <a:off x="2643885" y="3033140"/>
            <a:ext cx="117284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Two-tail test</a:t>
            </a:r>
            <a:endParaRPr sz="1800">
              <a:solidFill>
                <a:schemeClr val="dk1"/>
              </a:solidFill>
              <a:latin typeface="Times New Roman"/>
              <a:ea typeface="Times New Roman"/>
              <a:cs typeface="Times New Roman"/>
              <a:sym typeface="Times New Roman"/>
            </a:endParaRPr>
          </a:p>
        </p:txBody>
      </p:sp>
      <p:sp>
        <p:nvSpPr>
          <p:cNvPr id="313" name="Google Shape;313;p65"/>
          <p:cNvSpPr/>
          <p:nvPr/>
        </p:nvSpPr>
        <p:spPr>
          <a:xfrm>
            <a:off x="6187440" y="3159251"/>
            <a:ext cx="711835" cy="276225"/>
          </a:xfrm>
          <a:custGeom>
            <a:rect b="b" l="l" r="r" t="t"/>
            <a:pathLst>
              <a:path extrusionOk="0" h="276225" w="711834">
                <a:moveTo>
                  <a:pt x="0" y="0"/>
                </a:moveTo>
                <a:lnTo>
                  <a:pt x="17780" y="275844"/>
                </a:lnTo>
                <a:lnTo>
                  <a:pt x="711708" y="265811"/>
                </a:lnTo>
                <a:lnTo>
                  <a:pt x="711708" y="258572"/>
                </a:lnTo>
                <a:lnTo>
                  <a:pt x="640588" y="198247"/>
                </a:lnTo>
                <a:lnTo>
                  <a:pt x="345439" y="150875"/>
                </a:lnTo>
                <a:lnTo>
                  <a:pt x="198627" y="103377"/>
                </a:lnTo>
                <a:lnTo>
                  <a:pt x="32638" y="4318"/>
                </a:lnTo>
                <a:lnTo>
                  <a:pt x="0" y="0"/>
                </a:lnTo>
                <a:close/>
              </a:path>
            </a:pathLst>
          </a:custGeom>
          <a:solidFill>
            <a:srgbClr val="C3DB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65"/>
          <p:cNvSpPr/>
          <p:nvPr/>
        </p:nvSpPr>
        <p:spPr>
          <a:xfrm>
            <a:off x="4053840" y="3150107"/>
            <a:ext cx="704215" cy="274320"/>
          </a:xfrm>
          <a:custGeom>
            <a:rect b="b" l="l" r="r" t="t"/>
            <a:pathLst>
              <a:path extrusionOk="0" h="274320" w="704214">
                <a:moveTo>
                  <a:pt x="704088" y="0"/>
                </a:moveTo>
                <a:lnTo>
                  <a:pt x="677290" y="12953"/>
                </a:lnTo>
                <a:lnTo>
                  <a:pt x="512445" y="112013"/>
                </a:lnTo>
                <a:lnTo>
                  <a:pt x="365379" y="159384"/>
                </a:lnTo>
                <a:lnTo>
                  <a:pt x="71247" y="206755"/>
                </a:lnTo>
                <a:lnTo>
                  <a:pt x="0" y="267080"/>
                </a:lnTo>
                <a:lnTo>
                  <a:pt x="0" y="274319"/>
                </a:lnTo>
                <a:lnTo>
                  <a:pt x="695198" y="267080"/>
                </a:lnTo>
                <a:lnTo>
                  <a:pt x="704088" y="0"/>
                </a:lnTo>
                <a:close/>
              </a:path>
            </a:pathLst>
          </a:custGeom>
          <a:solidFill>
            <a:srgbClr val="C3DB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 name="Google Shape;315;p65"/>
          <p:cNvSpPr/>
          <p:nvPr/>
        </p:nvSpPr>
        <p:spPr>
          <a:xfrm>
            <a:off x="4126229" y="2529077"/>
            <a:ext cx="1350010" cy="828040"/>
          </a:xfrm>
          <a:custGeom>
            <a:rect b="b" l="l" r="r" t="t"/>
            <a:pathLst>
              <a:path extrusionOk="0" h="828039" w="1350010">
                <a:moveTo>
                  <a:pt x="0" y="827659"/>
                </a:moveTo>
                <a:lnTo>
                  <a:pt x="141986" y="820420"/>
                </a:lnTo>
                <a:lnTo>
                  <a:pt x="213995" y="808863"/>
                </a:lnTo>
                <a:lnTo>
                  <a:pt x="286131" y="795909"/>
                </a:lnTo>
                <a:lnTo>
                  <a:pt x="355981" y="777239"/>
                </a:lnTo>
                <a:lnTo>
                  <a:pt x="428117" y="749935"/>
                </a:lnTo>
                <a:lnTo>
                  <a:pt x="500125" y="716788"/>
                </a:lnTo>
                <a:lnTo>
                  <a:pt x="639826" y="621792"/>
                </a:lnTo>
                <a:lnTo>
                  <a:pt x="781812" y="486537"/>
                </a:lnTo>
                <a:lnTo>
                  <a:pt x="923671" y="322452"/>
                </a:lnTo>
                <a:lnTo>
                  <a:pt x="993521" y="240411"/>
                </a:lnTo>
                <a:lnTo>
                  <a:pt x="1065657" y="164084"/>
                </a:lnTo>
                <a:lnTo>
                  <a:pt x="1137793" y="96393"/>
                </a:lnTo>
                <a:lnTo>
                  <a:pt x="1205357" y="44576"/>
                </a:lnTo>
                <a:lnTo>
                  <a:pt x="1277493" y="11557"/>
                </a:lnTo>
                <a:lnTo>
                  <a:pt x="1349502" y="0"/>
                </a:lnTo>
              </a:path>
            </a:pathLst>
          </a:custGeom>
          <a:noFill/>
          <a:ln cap="flat" cmpd="sng" w="50275">
            <a:solidFill>
              <a:srgbClr val="EDEB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65"/>
          <p:cNvSpPr/>
          <p:nvPr/>
        </p:nvSpPr>
        <p:spPr>
          <a:xfrm>
            <a:off x="5478017" y="2529077"/>
            <a:ext cx="1350010" cy="828040"/>
          </a:xfrm>
          <a:custGeom>
            <a:rect b="b" l="l" r="r" t="t"/>
            <a:pathLst>
              <a:path extrusionOk="0" h="828039" w="1350009">
                <a:moveTo>
                  <a:pt x="1349502" y="827659"/>
                </a:moveTo>
                <a:lnTo>
                  <a:pt x="1208659" y="820420"/>
                </a:lnTo>
                <a:lnTo>
                  <a:pt x="1135888" y="808863"/>
                </a:lnTo>
                <a:lnTo>
                  <a:pt x="1067815" y="795909"/>
                </a:lnTo>
                <a:lnTo>
                  <a:pt x="995045" y="777239"/>
                </a:lnTo>
                <a:lnTo>
                  <a:pt x="922274" y="749935"/>
                </a:lnTo>
                <a:lnTo>
                  <a:pt x="854202" y="716788"/>
                </a:lnTo>
                <a:lnTo>
                  <a:pt x="711073" y="621792"/>
                </a:lnTo>
                <a:lnTo>
                  <a:pt x="567944" y="486537"/>
                </a:lnTo>
                <a:lnTo>
                  <a:pt x="427101" y="322452"/>
                </a:lnTo>
                <a:lnTo>
                  <a:pt x="354330" y="240411"/>
                </a:lnTo>
                <a:lnTo>
                  <a:pt x="281559" y="164084"/>
                </a:lnTo>
                <a:lnTo>
                  <a:pt x="213614" y="96393"/>
                </a:lnTo>
                <a:lnTo>
                  <a:pt x="140843" y="44576"/>
                </a:lnTo>
                <a:lnTo>
                  <a:pt x="70358" y="11557"/>
                </a:lnTo>
                <a:lnTo>
                  <a:pt x="0" y="0"/>
                </a:lnTo>
              </a:path>
            </a:pathLst>
          </a:custGeom>
          <a:noFill/>
          <a:ln cap="flat" cmpd="sng" w="50275">
            <a:solidFill>
              <a:srgbClr val="EDEB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65"/>
          <p:cNvSpPr/>
          <p:nvPr/>
        </p:nvSpPr>
        <p:spPr>
          <a:xfrm>
            <a:off x="4054602" y="3426714"/>
            <a:ext cx="2845435" cy="0"/>
          </a:xfrm>
          <a:custGeom>
            <a:rect b="b" l="l" r="r" t="t"/>
            <a:pathLst>
              <a:path extrusionOk="0" h="120000" w="2845434">
                <a:moveTo>
                  <a:pt x="0" y="0"/>
                </a:moveTo>
                <a:lnTo>
                  <a:pt x="2845307" y="0"/>
                </a:lnTo>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65"/>
          <p:cNvSpPr/>
          <p:nvPr/>
        </p:nvSpPr>
        <p:spPr>
          <a:xfrm>
            <a:off x="5477255" y="2528316"/>
            <a:ext cx="0" cy="897890"/>
          </a:xfrm>
          <a:custGeom>
            <a:rect b="b" l="l" r="r" t="t"/>
            <a:pathLst>
              <a:path extrusionOk="0" h="897889" w="120000">
                <a:moveTo>
                  <a:pt x="0" y="0"/>
                </a:moveTo>
                <a:lnTo>
                  <a:pt x="0" y="897636"/>
                </a:lnTo>
              </a:path>
            </a:pathLst>
          </a:custGeom>
          <a:noFill/>
          <a:ln cap="flat" cmpd="sng" w="9525">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p65"/>
          <p:cNvSpPr txBox="1"/>
          <p:nvPr/>
        </p:nvSpPr>
        <p:spPr>
          <a:xfrm>
            <a:off x="629666" y="3382517"/>
            <a:ext cx="64262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u="sng">
                <a:solidFill>
                  <a:schemeClr val="dk1"/>
                </a:solidFill>
                <a:latin typeface="Times New Roman"/>
                <a:ea typeface="Times New Roman"/>
                <a:cs typeface="Times New Roman"/>
                <a:sym typeface="Times New Roman"/>
              </a:rPr>
              <a:t> 	50	</a:t>
            </a:r>
            <a:endParaRPr sz="1800">
              <a:solidFill>
                <a:schemeClr val="dk1"/>
              </a:solidFill>
              <a:latin typeface="Times New Roman"/>
              <a:ea typeface="Times New Roman"/>
              <a:cs typeface="Times New Roman"/>
              <a:sym typeface="Times New Roman"/>
            </a:endParaRPr>
          </a:p>
        </p:txBody>
      </p:sp>
      <p:sp>
        <p:nvSpPr>
          <p:cNvPr id="320" name="Google Shape;320;p65"/>
          <p:cNvSpPr/>
          <p:nvPr/>
        </p:nvSpPr>
        <p:spPr>
          <a:xfrm>
            <a:off x="4336415" y="3006470"/>
            <a:ext cx="357505" cy="281305"/>
          </a:xfrm>
          <a:custGeom>
            <a:rect b="b" l="l" r="r" t="t"/>
            <a:pathLst>
              <a:path extrusionOk="0" h="281304" w="357504">
                <a:moveTo>
                  <a:pt x="310267" y="251937"/>
                </a:moveTo>
                <a:lnTo>
                  <a:pt x="273938" y="263905"/>
                </a:lnTo>
                <a:lnTo>
                  <a:pt x="357505" y="280796"/>
                </a:lnTo>
                <a:lnTo>
                  <a:pt x="344967" y="254507"/>
                </a:lnTo>
                <a:lnTo>
                  <a:pt x="313563" y="254507"/>
                </a:lnTo>
                <a:lnTo>
                  <a:pt x="310267" y="251937"/>
                </a:lnTo>
                <a:close/>
              </a:path>
              <a:path extrusionOk="0" h="281304" w="357504">
                <a:moveTo>
                  <a:pt x="317414" y="249583"/>
                </a:moveTo>
                <a:lnTo>
                  <a:pt x="310267" y="251937"/>
                </a:lnTo>
                <a:lnTo>
                  <a:pt x="313563" y="254507"/>
                </a:lnTo>
                <a:lnTo>
                  <a:pt x="317414" y="249583"/>
                </a:lnTo>
                <a:close/>
              </a:path>
              <a:path extrusionOk="0" h="281304" w="357504">
                <a:moveTo>
                  <a:pt x="320801" y="203834"/>
                </a:moveTo>
                <a:lnTo>
                  <a:pt x="318041" y="242051"/>
                </a:lnTo>
                <a:lnTo>
                  <a:pt x="321310" y="244601"/>
                </a:lnTo>
                <a:lnTo>
                  <a:pt x="313563" y="254507"/>
                </a:lnTo>
                <a:lnTo>
                  <a:pt x="344967" y="254507"/>
                </a:lnTo>
                <a:lnTo>
                  <a:pt x="320801" y="203834"/>
                </a:lnTo>
                <a:close/>
              </a:path>
              <a:path extrusionOk="0" h="281304" w="357504">
                <a:moveTo>
                  <a:pt x="7874" y="0"/>
                </a:moveTo>
                <a:lnTo>
                  <a:pt x="0" y="9905"/>
                </a:lnTo>
                <a:lnTo>
                  <a:pt x="310267" y="251937"/>
                </a:lnTo>
                <a:lnTo>
                  <a:pt x="317414" y="249583"/>
                </a:lnTo>
                <a:lnTo>
                  <a:pt x="318041" y="242051"/>
                </a:lnTo>
                <a:lnTo>
                  <a:pt x="7874" y="0"/>
                </a:lnTo>
                <a:close/>
              </a:path>
              <a:path extrusionOk="0" h="281304" w="357504">
                <a:moveTo>
                  <a:pt x="318041" y="242051"/>
                </a:moveTo>
                <a:lnTo>
                  <a:pt x="317506" y="249465"/>
                </a:lnTo>
                <a:lnTo>
                  <a:pt x="321310" y="244601"/>
                </a:lnTo>
                <a:lnTo>
                  <a:pt x="318041" y="24205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 name="Google Shape;321;p65"/>
          <p:cNvSpPr/>
          <p:nvPr/>
        </p:nvSpPr>
        <p:spPr>
          <a:xfrm>
            <a:off x="6117209" y="2490723"/>
            <a:ext cx="167005" cy="796925"/>
          </a:xfrm>
          <a:custGeom>
            <a:rect b="b" l="l" r="r" t="t"/>
            <a:pathLst>
              <a:path extrusionOk="0" h="796925" w="167004">
                <a:moveTo>
                  <a:pt x="91439" y="727837"/>
                </a:moveTo>
                <a:lnTo>
                  <a:pt x="141858" y="796543"/>
                </a:lnTo>
                <a:lnTo>
                  <a:pt x="156748" y="747522"/>
                </a:lnTo>
                <a:lnTo>
                  <a:pt x="127000" y="747522"/>
                </a:lnTo>
                <a:lnTo>
                  <a:pt x="126291" y="743361"/>
                </a:lnTo>
                <a:lnTo>
                  <a:pt x="91439" y="727837"/>
                </a:lnTo>
                <a:close/>
              </a:path>
              <a:path extrusionOk="0" h="796925" w="167004">
                <a:moveTo>
                  <a:pt x="126291" y="743361"/>
                </a:moveTo>
                <a:lnTo>
                  <a:pt x="127000" y="747522"/>
                </a:lnTo>
                <a:lnTo>
                  <a:pt x="133229" y="746452"/>
                </a:lnTo>
                <a:lnTo>
                  <a:pt x="126291" y="743361"/>
                </a:lnTo>
                <a:close/>
              </a:path>
              <a:path extrusionOk="0" h="796925" w="167004">
                <a:moveTo>
                  <a:pt x="133229" y="746452"/>
                </a:moveTo>
                <a:lnTo>
                  <a:pt x="127000" y="747522"/>
                </a:lnTo>
                <a:lnTo>
                  <a:pt x="156748" y="747522"/>
                </a:lnTo>
                <a:lnTo>
                  <a:pt x="157057" y="746505"/>
                </a:lnTo>
                <a:lnTo>
                  <a:pt x="133350" y="746505"/>
                </a:lnTo>
                <a:close/>
              </a:path>
              <a:path extrusionOk="0" h="796925" w="167004">
                <a:moveTo>
                  <a:pt x="166624" y="715010"/>
                </a:moveTo>
                <a:lnTo>
                  <a:pt x="138875" y="741275"/>
                </a:lnTo>
                <a:lnTo>
                  <a:pt x="139573" y="745363"/>
                </a:lnTo>
                <a:lnTo>
                  <a:pt x="133446" y="746415"/>
                </a:lnTo>
                <a:lnTo>
                  <a:pt x="157057" y="746505"/>
                </a:lnTo>
                <a:lnTo>
                  <a:pt x="166624" y="715010"/>
                </a:lnTo>
                <a:close/>
              </a:path>
              <a:path extrusionOk="0" h="796925" w="167004">
                <a:moveTo>
                  <a:pt x="12445" y="0"/>
                </a:moveTo>
                <a:lnTo>
                  <a:pt x="0" y="2031"/>
                </a:lnTo>
                <a:lnTo>
                  <a:pt x="126291" y="743361"/>
                </a:lnTo>
                <a:lnTo>
                  <a:pt x="133229" y="746452"/>
                </a:lnTo>
                <a:lnTo>
                  <a:pt x="133446" y="746415"/>
                </a:lnTo>
                <a:lnTo>
                  <a:pt x="138875" y="741275"/>
                </a:lnTo>
                <a:lnTo>
                  <a:pt x="12445" y="0"/>
                </a:lnTo>
                <a:close/>
              </a:path>
              <a:path extrusionOk="0" h="796925" w="167004">
                <a:moveTo>
                  <a:pt x="138875" y="741275"/>
                </a:moveTo>
                <a:lnTo>
                  <a:pt x="133446" y="746415"/>
                </a:lnTo>
                <a:lnTo>
                  <a:pt x="139573" y="745363"/>
                </a:lnTo>
                <a:lnTo>
                  <a:pt x="138875" y="7412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65"/>
          <p:cNvSpPr txBox="1"/>
          <p:nvPr/>
        </p:nvSpPr>
        <p:spPr>
          <a:xfrm>
            <a:off x="768400" y="2642843"/>
            <a:ext cx="1032510" cy="629920"/>
          </a:xfrm>
          <a:prstGeom prst="rect">
            <a:avLst/>
          </a:prstGeom>
          <a:noFill/>
          <a:ln>
            <a:noFill/>
          </a:ln>
        </p:spPr>
        <p:txBody>
          <a:bodyPr anchorCtr="0" anchor="t" bIns="0" lIns="0" spcFirstLastPara="1" rIns="0" wrap="square" tIns="40625">
            <a:spAutoFit/>
          </a:bodyPr>
          <a:lstStyle/>
          <a:p>
            <a:pPr indent="0" lvl="0" marL="381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H</a:t>
            </a:r>
            <a:r>
              <a:rPr baseline="-25000" lang="en-US" sz="1800">
                <a:solidFill>
                  <a:schemeClr val="dk1"/>
                </a:solidFill>
                <a:latin typeface="Times New Roman"/>
                <a:ea typeface="Times New Roman"/>
                <a:cs typeface="Times New Roman"/>
                <a:sym typeface="Times New Roman"/>
              </a:rPr>
              <a:t>0</a:t>
            </a:r>
            <a:r>
              <a:rPr lang="en-US" sz="1800">
                <a:solidFill>
                  <a:schemeClr val="dk1"/>
                </a:solidFill>
                <a:latin typeface="Times New Roman"/>
                <a:ea typeface="Times New Roman"/>
                <a:cs typeface="Times New Roman"/>
                <a:sym typeface="Times New Roman"/>
              </a:rPr>
              <a:t>: μ = 50</a:t>
            </a:r>
            <a:endParaRPr sz="1800">
              <a:solidFill>
                <a:schemeClr val="dk1"/>
              </a:solidFill>
              <a:latin typeface="Times New Roman"/>
              <a:ea typeface="Times New Roman"/>
              <a:cs typeface="Times New Roman"/>
              <a:sym typeface="Times New Roman"/>
            </a:endParaRPr>
          </a:p>
          <a:p>
            <a:pPr indent="0" lvl="0" marL="38100" marR="0" rtl="0" algn="l">
              <a:lnSpc>
                <a:spcPct val="100000"/>
              </a:lnSpc>
              <a:spcBef>
                <a:spcPts val="215"/>
              </a:spcBef>
              <a:spcAft>
                <a:spcPts val="0"/>
              </a:spcAft>
              <a:buNone/>
            </a:pPr>
            <a:r>
              <a:rPr lang="en-US" sz="1800">
                <a:solidFill>
                  <a:schemeClr val="dk1"/>
                </a:solidFill>
                <a:latin typeface="Times New Roman"/>
                <a:ea typeface="Times New Roman"/>
                <a:cs typeface="Times New Roman"/>
                <a:sym typeface="Times New Roman"/>
              </a:rPr>
              <a:t>H</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μ ≠ 50</a:t>
            </a:r>
            <a:endParaRPr sz="1800">
              <a:solidFill>
                <a:schemeClr val="dk1"/>
              </a:solidFill>
              <a:latin typeface="Times New Roman"/>
              <a:ea typeface="Times New Roman"/>
              <a:cs typeface="Times New Roman"/>
              <a:sym typeface="Times New Roman"/>
            </a:endParaRPr>
          </a:p>
        </p:txBody>
      </p:sp>
      <p:sp>
        <p:nvSpPr>
          <p:cNvPr id="323" name="Google Shape;323;p65"/>
          <p:cNvSpPr txBox="1"/>
          <p:nvPr/>
        </p:nvSpPr>
        <p:spPr>
          <a:xfrm>
            <a:off x="3948810" y="2521711"/>
            <a:ext cx="34861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1" lang="en-US" sz="1800">
                <a:solidFill>
                  <a:schemeClr val="dk1"/>
                </a:solidFill>
                <a:latin typeface="Noto Sans Symbols"/>
                <a:ea typeface="Noto Sans Symbols"/>
                <a:cs typeface="Noto Sans Symbols"/>
                <a:sym typeface="Noto Sans Symbols"/>
              </a:rPr>
              <a:t>α/2</a:t>
            </a:r>
            <a:endParaRPr sz="1800">
              <a:solidFill>
                <a:schemeClr val="dk1"/>
              </a:solidFill>
              <a:latin typeface="Noto Sans Symbols"/>
              <a:ea typeface="Noto Sans Symbols"/>
              <a:cs typeface="Noto Sans Symbols"/>
              <a:sym typeface="Noto Sans Symbols"/>
            </a:endParaRPr>
          </a:p>
        </p:txBody>
      </p:sp>
      <p:sp>
        <p:nvSpPr>
          <p:cNvPr id="324" name="Google Shape;324;p65"/>
          <p:cNvSpPr/>
          <p:nvPr/>
        </p:nvSpPr>
        <p:spPr>
          <a:xfrm>
            <a:off x="4674108" y="3380232"/>
            <a:ext cx="147828" cy="1463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65"/>
          <p:cNvSpPr/>
          <p:nvPr/>
        </p:nvSpPr>
        <p:spPr>
          <a:xfrm>
            <a:off x="6152388" y="3380232"/>
            <a:ext cx="149351" cy="14630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65"/>
          <p:cNvSpPr/>
          <p:nvPr/>
        </p:nvSpPr>
        <p:spPr>
          <a:xfrm>
            <a:off x="6010655" y="4690871"/>
            <a:ext cx="150876" cy="14630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65"/>
          <p:cNvSpPr/>
          <p:nvPr/>
        </p:nvSpPr>
        <p:spPr>
          <a:xfrm>
            <a:off x="4812791" y="6001511"/>
            <a:ext cx="150876" cy="14630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65"/>
          <p:cNvSpPr/>
          <p:nvPr/>
        </p:nvSpPr>
        <p:spPr>
          <a:xfrm>
            <a:off x="6854952" y="2066544"/>
            <a:ext cx="150875" cy="147828"/>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 name="Google Shape;329;p65"/>
          <p:cNvSpPr txBox="1"/>
          <p:nvPr/>
        </p:nvSpPr>
        <p:spPr>
          <a:xfrm>
            <a:off x="546303" y="1218437"/>
            <a:ext cx="3385185" cy="726440"/>
          </a:xfrm>
          <a:prstGeom prst="rect">
            <a:avLst/>
          </a:prstGeom>
          <a:noFill/>
          <a:ln>
            <a:noFill/>
          </a:ln>
        </p:spPr>
        <p:txBody>
          <a:bodyPr anchorCtr="0" anchor="t" bIns="0" lIns="0" spcFirstLastPara="1" rIns="0" wrap="square" tIns="889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The critical values are decided by</a:t>
            </a:r>
            <a:endParaRPr sz="1800">
              <a:solidFill>
                <a:schemeClr val="dk1"/>
              </a:solidFill>
              <a:latin typeface="Times New Roman"/>
              <a:ea typeface="Times New Roman"/>
              <a:cs typeface="Times New Roman"/>
              <a:sym typeface="Times New Roman"/>
            </a:endParaRPr>
          </a:p>
          <a:p>
            <a:pPr indent="0" lvl="0" marL="12700" marR="0" rtl="0" algn="l">
              <a:lnSpc>
                <a:spcPct val="100000"/>
              </a:lnSpc>
              <a:spcBef>
                <a:spcPts val="600"/>
              </a:spcBef>
              <a:spcAft>
                <a:spcPts val="0"/>
              </a:spcAft>
              <a:buNone/>
            </a:pPr>
            <a:r>
              <a:rPr lang="en-US" sz="1800">
                <a:solidFill>
                  <a:schemeClr val="dk1"/>
                </a:solidFill>
                <a:latin typeface="Times New Roman"/>
                <a:ea typeface="Times New Roman"/>
                <a:cs typeface="Times New Roman"/>
                <a:sym typeface="Times New Roman"/>
              </a:rPr>
              <a:t>i) the distribution of the test statistic</a:t>
            </a:r>
            <a:endParaRPr sz="1800">
              <a:solidFill>
                <a:schemeClr val="dk1"/>
              </a:solidFill>
              <a:latin typeface="Times New Roman"/>
              <a:ea typeface="Times New Roman"/>
              <a:cs typeface="Times New Roman"/>
              <a:sym typeface="Times New Roman"/>
            </a:endParaRPr>
          </a:p>
        </p:txBody>
      </p:sp>
      <p:sp>
        <p:nvSpPr>
          <p:cNvPr id="330" name="Google Shape;330;p65"/>
          <p:cNvSpPr txBox="1"/>
          <p:nvPr/>
        </p:nvSpPr>
        <p:spPr>
          <a:xfrm>
            <a:off x="546303" y="1995678"/>
            <a:ext cx="24885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ii) the significance level </a:t>
            </a:r>
            <a:r>
              <a:rPr i="1" lang="en-US" sz="1800">
                <a:solidFill>
                  <a:schemeClr val="dk1"/>
                </a:solidFill>
                <a:latin typeface="Noto Sans Symbols"/>
                <a:ea typeface="Noto Sans Symbols"/>
                <a:cs typeface="Noto Sans Symbols"/>
                <a:sym typeface="Noto Sans Symbols"/>
              </a:rPr>
              <a:t>α</a:t>
            </a:r>
            <a:endParaRPr sz="1800">
              <a:solidFill>
                <a:schemeClr val="dk1"/>
              </a:solidFill>
              <a:latin typeface="Noto Sans Symbols"/>
              <a:ea typeface="Noto Sans Symbols"/>
              <a:cs typeface="Noto Sans Symbols"/>
              <a:sym typeface="Noto Sans Symbols"/>
            </a:endParaRPr>
          </a:p>
        </p:txBody>
      </p:sp>
      <p:sp>
        <p:nvSpPr>
          <p:cNvPr id="331" name="Google Shape;331;p65"/>
          <p:cNvSpPr txBox="1"/>
          <p:nvPr/>
        </p:nvSpPr>
        <p:spPr>
          <a:xfrm>
            <a:off x="5370703" y="4678426"/>
            <a:ext cx="2540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50</a:t>
            </a:r>
            <a:endParaRPr sz="1800">
              <a:solidFill>
                <a:schemeClr val="dk1"/>
              </a:solidFill>
              <a:latin typeface="Times New Roman"/>
              <a:ea typeface="Times New Roman"/>
              <a:cs typeface="Times New Roman"/>
              <a:sym typeface="Times New Roman"/>
            </a:endParaRPr>
          </a:p>
        </p:txBody>
      </p:sp>
      <p:sp>
        <p:nvSpPr>
          <p:cNvPr id="332" name="Google Shape;332;p65"/>
          <p:cNvSpPr txBox="1"/>
          <p:nvPr/>
        </p:nvSpPr>
        <p:spPr>
          <a:xfrm>
            <a:off x="5370703" y="6046723"/>
            <a:ext cx="2540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50</a:t>
            </a:r>
            <a:endParaRPr sz="1800">
              <a:solidFill>
                <a:schemeClr val="dk1"/>
              </a:solidFill>
              <a:latin typeface="Times New Roman"/>
              <a:ea typeface="Times New Roman"/>
              <a:cs typeface="Times New Roman"/>
              <a:sym typeface="Times New Roman"/>
            </a:endParaRPr>
          </a:p>
        </p:txBody>
      </p:sp>
      <p:sp>
        <p:nvSpPr>
          <p:cNvPr id="333" name="Google Shape;333;p65"/>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66"/>
          <p:cNvSpPr txBox="1"/>
          <p:nvPr>
            <p:ph type="title"/>
          </p:nvPr>
        </p:nvSpPr>
        <p:spPr>
          <a:xfrm>
            <a:off x="416763" y="375285"/>
            <a:ext cx="3088640"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400"/>
              <a:t>Type of Errors</a:t>
            </a:r>
            <a:endParaRPr sz="3400"/>
          </a:p>
        </p:txBody>
      </p:sp>
      <p:sp>
        <p:nvSpPr>
          <p:cNvPr id="339" name="Google Shape;339;p66"/>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66"/>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66"/>
          <p:cNvSpPr/>
          <p:nvPr/>
        </p:nvSpPr>
        <p:spPr>
          <a:xfrm>
            <a:off x="755904" y="1498801"/>
            <a:ext cx="6768083" cy="416285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66"/>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49"/>
          <p:cNvSpPr txBox="1"/>
          <p:nvPr>
            <p:ph type="title"/>
          </p:nvPr>
        </p:nvSpPr>
        <p:spPr>
          <a:xfrm>
            <a:off x="416763" y="375285"/>
            <a:ext cx="4638040"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400"/>
              <a:t>Center Limit Theorem</a:t>
            </a:r>
            <a:endParaRPr/>
          </a:p>
        </p:txBody>
      </p:sp>
      <p:sp>
        <p:nvSpPr>
          <p:cNvPr id="81" name="Google Shape;81;p49"/>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49"/>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49"/>
          <p:cNvSpPr/>
          <p:nvPr/>
        </p:nvSpPr>
        <p:spPr>
          <a:xfrm>
            <a:off x="351532" y="1175339"/>
            <a:ext cx="8227600" cy="322568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49"/>
          <p:cNvSpPr/>
          <p:nvPr/>
        </p:nvSpPr>
        <p:spPr>
          <a:xfrm>
            <a:off x="1403603" y="4509515"/>
            <a:ext cx="5748880" cy="191084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49"/>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67"/>
          <p:cNvSpPr txBox="1"/>
          <p:nvPr>
            <p:ph type="title"/>
          </p:nvPr>
        </p:nvSpPr>
        <p:spPr>
          <a:xfrm>
            <a:off x="416763" y="375285"/>
            <a:ext cx="3088640"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400"/>
              <a:t>Type of Errors</a:t>
            </a:r>
            <a:endParaRPr sz="3400"/>
          </a:p>
        </p:txBody>
      </p:sp>
      <p:sp>
        <p:nvSpPr>
          <p:cNvPr id="348" name="Google Shape;348;p67"/>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67"/>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67"/>
          <p:cNvSpPr/>
          <p:nvPr/>
        </p:nvSpPr>
        <p:spPr>
          <a:xfrm>
            <a:off x="1908048" y="1124711"/>
            <a:ext cx="5455920" cy="21884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p67"/>
          <p:cNvSpPr/>
          <p:nvPr/>
        </p:nvSpPr>
        <p:spPr>
          <a:xfrm>
            <a:off x="658755" y="3476638"/>
            <a:ext cx="7764004" cy="127671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Google Shape;352;p67"/>
          <p:cNvSpPr/>
          <p:nvPr/>
        </p:nvSpPr>
        <p:spPr>
          <a:xfrm>
            <a:off x="539495" y="4652771"/>
            <a:ext cx="7920228" cy="105765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 name="Google Shape;353;p67"/>
          <p:cNvSpPr/>
          <p:nvPr/>
        </p:nvSpPr>
        <p:spPr>
          <a:xfrm>
            <a:off x="611123" y="5661659"/>
            <a:ext cx="7868411" cy="90373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67"/>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68"/>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68"/>
          <p:cNvSpPr txBox="1"/>
          <p:nvPr>
            <p:ph type="title"/>
          </p:nvPr>
        </p:nvSpPr>
        <p:spPr>
          <a:xfrm>
            <a:off x="416763" y="375285"/>
            <a:ext cx="6325870"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400"/>
              <a:t>Hypothesis Testing procedure</a:t>
            </a:r>
            <a:endParaRPr sz="3400"/>
          </a:p>
        </p:txBody>
      </p:sp>
      <p:sp>
        <p:nvSpPr>
          <p:cNvPr id="361" name="Google Shape;361;p68"/>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68"/>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68"/>
          <p:cNvSpPr txBox="1"/>
          <p:nvPr/>
        </p:nvSpPr>
        <p:spPr>
          <a:xfrm>
            <a:off x="468274" y="1373886"/>
            <a:ext cx="7967980" cy="3851910"/>
          </a:xfrm>
          <a:prstGeom prst="rect">
            <a:avLst/>
          </a:prstGeom>
          <a:noFill/>
          <a:ln>
            <a:noFill/>
          </a:ln>
        </p:spPr>
        <p:txBody>
          <a:bodyPr anchorCtr="0" anchor="t" bIns="0" lIns="0" spcFirstLastPara="1" rIns="0" wrap="square" tIns="13325">
            <a:spAutoFit/>
          </a:bodyPr>
          <a:lstStyle/>
          <a:p>
            <a:pPr indent="-342900" lvl="0" marL="355600" marR="0" rtl="0" algn="l">
              <a:lnSpc>
                <a:spcPct val="100000"/>
              </a:lnSpc>
              <a:spcBef>
                <a:spcPts val="0"/>
              </a:spcBef>
              <a:spcAft>
                <a:spcPts val="0"/>
              </a:spcAft>
              <a:buClr>
                <a:srgbClr val="4F81BC"/>
              </a:buClr>
              <a:buSzPts val="1300"/>
              <a:buFont typeface="Times New Roman"/>
              <a:buAutoNum type="arabicPeriod"/>
            </a:pPr>
            <a:r>
              <a:rPr lang="en-US" sz="1700">
                <a:solidFill>
                  <a:schemeClr val="dk1"/>
                </a:solidFill>
                <a:latin typeface="Times New Roman"/>
                <a:ea typeface="Times New Roman"/>
                <a:cs typeface="Times New Roman"/>
                <a:sym typeface="Times New Roman"/>
              </a:rPr>
              <a:t>State the null hypothesis, H0 and the alternative hypothesis, H1</a:t>
            </a:r>
            <a:endParaRPr sz="1700">
              <a:solidFill>
                <a:schemeClr val="dk1"/>
              </a:solidFill>
              <a:latin typeface="Times New Roman"/>
              <a:ea typeface="Times New Roman"/>
              <a:cs typeface="Times New Roman"/>
              <a:sym typeface="Times New Roman"/>
            </a:endParaRPr>
          </a:p>
          <a:p>
            <a:pPr indent="-342900" lvl="0" marL="355600" marR="0" rtl="0" algn="l">
              <a:lnSpc>
                <a:spcPct val="100000"/>
              </a:lnSpc>
              <a:spcBef>
                <a:spcPts val="1620"/>
              </a:spcBef>
              <a:spcAft>
                <a:spcPts val="0"/>
              </a:spcAft>
              <a:buClr>
                <a:srgbClr val="4F81BC"/>
              </a:buClr>
              <a:buSzPts val="1300"/>
              <a:buFont typeface="Times New Roman"/>
              <a:buAutoNum type="arabicPeriod"/>
            </a:pPr>
            <a:r>
              <a:rPr lang="en-US" sz="1700">
                <a:solidFill>
                  <a:schemeClr val="dk1"/>
                </a:solidFill>
                <a:latin typeface="Times New Roman"/>
                <a:ea typeface="Times New Roman"/>
                <a:cs typeface="Times New Roman"/>
                <a:sym typeface="Times New Roman"/>
              </a:rPr>
              <a:t>Choose the significance level, α.</a:t>
            </a:r>
            <a:endParaRPr sz="1700">
              <a:solidFill>
                <a:schemeClr val="dk1"/>
              </a:solidFill>
              <a:latin typeface="Times New Roman"/>
              <a:ea typeface="Times New Roman"/>
              <a:cs typeface="Times New Roman"/>
              <a:sym typeface="Times New Roman"/>
            </a:endParaRPr>
          </a:p>
          <a:p>
            <a:pPr indent="-342900" lvl="0" marL="355600" marR="0" rtl="0" algn="l">
              <a:lnSpc>
                <a:spcPct val="100000"/>
              </a:lnSpc>
              <a:spcBef>
                <a:spcPts val="1620"/>
              </a:spcBef>
              <a:spcAft>
                <a:spcPts val="0"/>
              </a:spcAft>
              <a:buClr>
                <a:srgbClr val="4F81BC"/>
              </a:buClr>
              <a:buSzPts val="1300"/>
              <a:buFont typeface="Times New Roman"/>
              <a:buAutoNum type="arabicPeriod"/>
            </a:pPr>
            <a:r>
              <a:rPr lang="en-US" sz="1700">
                <a:solidFill>
                  <a:schemeClr val="dk1"/>
                </a:solidFill>
                <a:latin typeface="Times New Roman"/>
                <a:ea typeface="Times New Roman"/>
                <a:cs typeface="Times New Roman"/>
                <a:sym typeface="Times New Roman"/>
              </a:rPr>
              <a:t>Determine the test statistic to use / Convert Sample Statistic (ex. X) to Test Statistic (ex.</a:t>
            </a:r>
            <a:endParaRPr sz="1700">
              <a:solidFill>
                <a:schemeClr val="dk1"/>
              </a:solidFill>
              <a:latin typeface="Times New Roman"/>
              <a:ea typeface="Times New Roman"/>
              <a:cs typeface="Times New Roman"/>
              <a:sym typeface="Times New Roman"/>
            </a:endParaRPr>
          </a:p>
          <a:p>
            <a:pPr indent="0" lvl="0" marL="355600" marR="0" rtl="0" algn="l">
              <a:lnSpc>
                <a:spcPct val="100000"/>
              </a:lnSpc>
              <a:spcBef>
                <a:spcPts val="1019"/>
              </a:spcBef>
              <a:spcAft>
                <a:spcPts val="0"/>
              </a:spcAft>
              <a:buNone/>
            </a:pPr>
            <a:r>
              <a:rPr lang="en-US" sz="1700">
                <a:solidFill>
                  <a:schemeClr val="dk1"/>
                </a:solidFill>
                <a:latin typeface="Times New Roman"/>
                <a:ea typeface="Times New Roman"/>
                <a:cs typeface="Times New Roman"/>
                <a:sym typeface="Times New Roman"/>
              </a:rPr>
              <a:t>Z-statistic )</a:t>
            </a:r>
            <a:endParaRPr sz="1700">
              <a:solidFill>
                <a:schemeClr val="dk1"/>
              </a:solidFill>
              <a:latin typeface="Times New Roman"/>
              <a:ea typeface="Times New Roman"/>
              <a:cs typeface="Times New Roman"/>
              <a:sym typeface="Times New Roman"/>
            </a:endParaRPr>
          </a:p>
          <a:p>
            <a:pPr indent="-342900" lvl="0" marL="355600" marR="0" rtl="0" algn="l">
              <a:lnSpc>
                <a:spcPct val="100000"/>
              </a:lnSpc>
              <a:spcBef>
                <a:spcPts val="1620"/>
              </a:spcBef>
              <a:spcAft>
                <a:spcPts val="0"/>
              </a:spcAft>
              <a:buClr>
                <a:srgbClr val="4F81BC"/>
              </a:buClr>
              <a:buSzPts val="1300"/>
              <a:buFont typeface="Times New Roman"/>
              <a:buAutoNum type="arabicPeriod" startAt="4"/>
            </a:pPr>
            <a:r>
              <a:rPr lang="en-US" sz="1700">
                <a:solidFill>
                  <a:schemeClr val="dk1"/>
                </a:solidFill>
                <a:latin typeface="Times New Roman"/>
                <a:ea typeface="Times New Roman"/>
                <a:cs typeface="Times New Roman"/>
                <a:sym typeface="Times New Roman"/>
              </a:rPr>
              <a:t>Find the critical values and determine the rejection region(s)</a:t>
            </a:r>
            <a:endParaRPr sz="1700">
              <a:solidFill>
                <a:schemeClr val="dk1"/>
              </a:solidFill>
              <a:latin typeface="Times New Roman"/>
              <a:ea typeface="Times New Roman"/>
              <a:cs typeface="Times New Roman"/>
              <a:sym typeface="Times New Roman"/>
            </a:endParaRPr>
          </a:p>
          <a:p>
            <a:pPr indent="-342900" lvl="0" marL="355600" marR="0" rtl="0" algn="l">
              <a:lnSpc>
                <a:spcPct val="100000"/>
              </a:lnSpc>
              <a:spcBef>
                <a:spcPts val="1620"/>
              </a:spcBef>
              <a:spcAft>
                <a:spcPts val="0"/>
              </a:spcAft>
              <a:buClr>
                <a:srgbClr val="4F81BC"/>
              </a:buClr>
              <a:buSzPts val="1300"/>
              <a:buFont typeface="Times New Roman"/>
              <a:buAutoNum type="arabicPeriod" startAt="4"/>
            </a:pPr>
            <a:r>
              <a:rPr lang="en-US" sz="1700">
                <a:solidFill>
                  <a:schemeClr val="dk1"/>
                </a:solidFill>
                <a:latin typeface="Times New Roman"/>
                <a:ea typeface="Times New Roman"/>
                <a:cs typeface="Times New Roman"/>
                <a:sym typeface="Times New Roman"/>
              </a:rPr>
              <a:t>Collect data and compute the test statistic value from the sample result</a:t>
            </a:r>
            <a:endParaRPr sz="1700">
              <a:solidFill>
                <a:schemeClr val="dk1"/>
              </a:solidFill>
              <a:latin typeface="Times New Roman"/>
              <a:ea typeface="Times New Roman"/>
              <a:cs typeface="Times New Roman"/>
              <a:sym typeface="Times New Roman"/>
            </a:endParaRPr>
          </a:p>
          <a:p>
            <a:pPr indent="-342900" lvl="0" marL="355600" marR="21590" rtl="0" algn="l">
              <a:lnSpc>
                <a:spcPct val="150000"/>
              </a:lnSpc>
              <a:spcBef>
                <a:spcPts val="600"/>
              </a:spcBef>
              <a:spcAft>
                <a:spcPts val="0"/>
              </a:spcAft>
              <a:buClr>
                <a:srgbClr val="4F81BC"/>
              </a:buClr>
              <a:buSzPts val="1300"/>
              <a:buFont typeface="Times New Roman"/>
              <a:buAutoNum type="arabicPeriod" startAt="4"/>
            </a:pPr>
            <a:r>
              <a:rPr lang="en-US" sz="1700">
                <a:solidFill>
                  <a:schemeClr val="dk1"/>
                </a:solidFill>
                <a:latin typeface="Times New Roman"/>
                <a:ea typeface="Times New Roman"/>
                <a:cs typeface="Times New Roman"/>
                <a:sym typeface="Times New Roman"/>
              </a:rPr>
              <a:t>Compare the test statistic to the critical value to determine whether the test statistic falls  in the region of rejection.</a:t>
            </a:r>
            <a:endParaRPr sz="1700">
              <a:solidFill>
                <a:schemeClr val="dk1"/>
              </a:solidFill>
              <a:latin typeface="Times New Roman"/>
              <a:ea typeface="Times New Roman"/>
              <a:cs typeface="Times New Roman"/>
              <a:sym typeface="Times New Roman"/>
            </a:endParaRPr>
          </a:p>
          <a:p>
            <a:pPr indent="-342900" lvl="0" marL="355600" marR="0" rtl="0" algn="l">
              <a:lnSpc>
                <a:spcPct val="100000"/>
              </a:lnSpc>
              <a:spcBef>
                <a:spcPts val="1620"/>
              </a:spcBef>
              <a:spcAft>
                <a:spcPts val="0"/>
              </a:spcAft>
              <a:buClr>
                <a:srgbClr val="4F81BC"/>
              </a:buClr>
              <a:buSzPts val="1300"/>
              <a:buFont typeface="Times New Roman"/>
              <a:buAutoNum type="arabicPeriod" startAt="4"/>
            </a:pPr>
            <a:r>
              <a:rPr lang="en-US" sz="1700">
                <a:solidFill>
                  <a:schemeClr val="dk1"/>
                </a:solidFill>
                <a:latin typeface="Times New Roman"/>
                <a:ea typeface="Times New Roman"/>
                <a:cs typeface="Times New Roman"/>
                <a:sym typeface="Times New Roman"/>
              </a:rPr>
              <a:t>Make the statistical decision: Reject H0 if the test statistic falls in the rejection region.</a:t>
            </a:r>
            <a:endParaRPr sz="1700">
              <a:solidFill>
                <a:schemeClr val="dk1"/>
              </a:solidFill>
              <a:latin typeface="Times New Roman"/>
              <a:ea typeface="Times New Roman"/>
              <a:cs typeface="Times New Roman"/>
              <a:sym typeface="Times New Roman"/>
            </a:endParaRPr>
          </a:p>
        </p:txBody>
      </p:sp>
      <p:sp>
        <p:nvSpPr>
          <p:cNvPr id="364" name="Google Shape;364;p68"/>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69"/>
          <p:cNvSpPr txBox="1"/>
          <p:nvPr>
            <p:ph type="title"/>
          </p:nvPr>
        </p:nvSpPr>
        <p:spPr>
          <a:xfrm>
            <a:off x="416763" y="376809"/>
            <a:ext cx="8270037" cy="53604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400"/>
              <a:t>Hypothesis on Mean, Variance Known</a:t>
            </a:r>
            <a:endParaRPr/>
          </a:p>
        </p:txBody>
      </p:sp>
      <p:sp>
        <p:nvSpPr>
          <p:cNvPr id="370" name="Google Shape;370;p69"/>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 name="Google Shape;371;p69"/>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69"/>
          <p:cNvSpPr/>
          <p:nvPr/>
        </p:nvSpPr>
        <p:spPr>
          <a:xfrm>
            <a:off x="412844" y="1205989"/>
            <a:ext cx="8241305" cy="113285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69"/>
          <p:cNvSpPr/>
          <p:nvPr/>
        </p:nvSpPr>
        <p:spPr>
          <a:xfrm>
            <a:off x="396240" y="2276721"/>
            <a:ext cx="8268979" cy="388776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69"/>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70"/>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 name="Google Shape;380;p70"/>
          <p:cNvSpPr txBox="1"/>
          <p:nvPr>
            <p:ph type="title"/>
          </p:nvPr>
        </p:nvSpPr>
        <p:spPr>
          <a:xfrm>
            <a:off x="416763" y="375285"/>
            <a:ext cx="6311265"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400"/>
              <a:t>Hypothesis Testing procedure</a:t>
            </a:r>
            <a:endParaRPr sz="3400"/>
          </a:p>
        </p:txBody>
      </p:sp>
      <p:sp>
        <p:nvSpPr>
          <p:cNvPr id="381" name="Google Shape;381;p70"/>
          <p:cNvSpPr txBox="1"/>
          <p:nvPr/>
        </p:nvSpPr>
        <p:spPr>
          <a:xfrm>
            <a:off x="317500" y="1163192"/>
            <a:ext cx="8221980" cy="2726055"/>
          </a:xfrm>
          <a:prstGeom prst="rect">
            <a:avLst/>
          </a:prstGeom>
          <a:noFill/>
          <a:ln>
            <a:noFill/>
          </a:ln>
        </p:spPr>
        <p:txBody>
          <a:bodyPr anchorCtr="0" anchor="t" bIns="0" lIns="0" spcFirstLastPara="1" rIns="0" wrap="square" tIns="12700">
            <a:spAutoFit/>
          </a:bodyPr>
          <a:lstStyle/>
          <a:p>
            <a:pPr indent="0" lvl="0" marL="25400" marR="17780" rtl="0" algn="just">
              <a:lnSpc>
                <a:spcPct val="100000"/>
              </a:lnSpc>
              <a:spcBef>
                <a:spcPts val="0"/>
              </a:spcBef>
              <a:spcAft>
                <a:spcPts val="0"/>
              </a:spcAft>
              <a:buNone/>
            </a:pPr>
            <a:r>
              <a:rPr lang="en-US" sz="1800">
                <a:solidFill>
                  <a:srgbClr val="C00000"/>
                </a:solidFill>
                <a:latin typeface="Times New Roman"/>
                <a:ea typeface="Times New Roman"/>
                <a:cs typeface="Times New Roman"/>
                <a:sym typeface="Times New Roman"/>
              </a:rPr>
              <a:t>Example </a:t>
            </a:r>
            <a:r>
              <a:rPr lang="en-US" sz="1800">
                <a:solidFill>
                  <a:schemeClr val="dk1"/>
                </a:solidFill>
                <a:latin typeface="Times New Roman"/>
                <a:ea typeface="Times New Roman"/>
                <a:cs typeface="Times New Roman"/>
                <a:sym typeface="Times New Roman"/>
              </a:rPr>
              <a:t>To test the claim that the mean weight of chocolate bars manufactured in a  factory is 3 ounces, we weighed 100 chocolate bars and the average weight was 2.84.  Suppose that, from past records, the standard deviation is known to be 0.8.</a:t>
            </a:r>
            <a:endParaRPr sz="1800">
              <a:solidFill>
                <a:schemeClr val="dk1"/>
              </a:solidFill>
              <a:latin typeface="Times New Roman"/>
              <a:ea typeface="Times New Roman"/>
              <a:cs typeface="Times New Roman"/>
              <a:sym typeface="Times New Roman"/>
            </a:endParaRPr>
          </a:p>
          <a:p>
            <a:pPr indent="-233679" lvl="0" marL="330200" marR="0" rtl="0" algn="l">
              <a:lnSpc>
                <a:spcPct val="100000"/>
              </a:lnSpc>
              <a:spcBef>
                <a:spcPts val="1714"/>
              </a:spcBef>
              <a:spcAft>
                <a:spcPts val="0"/>
              </a:spcAft>
              <a:buClr>
                <a:srgbClr val="1F487C"/>
              </a:buClr>
              <a:buSzPts val="1700"/>
              <a:buFont typeface="Times New Roman"/>
              <a:buAutoNum type="arabicParenR"/>
            </a:pPr>
            <a:r>
              <a:rPr lang="en-US" sz="1700">
                <a:solidFill>
                  <a:srgbClr val="FF0000"/>
                </a:solidFill>
                <a:latin typeface="Times New Roman"/>
                <a:ea typeface="Times New Roman"/>
                <a:cs typeface="Times New Roman"/>
                <a:sym typeface="Times New Roman"/>
              </a:rPr>
              <a:t>State the null and alternative hypotheses</a:t>
            </a:r>
            <a:endParaRPr sz="1700">
              <a:solidFill>
                <a:schemeClr val="dk1"/>
              </a:solidFill>
              <a:latin typeface="Times New Roman"/>
              <a:ea typeface="Times New Roman"/>
              <a:cs typeface="Times New Roman"/>
              <a:sym typeface="Times New Roman"/>
            </a:endParaRPr>
          </a:p>
          <a:p>
            <a:pPr indent="0" lvl="0" marL="554355" marR="0" rtl="0" algn="l">
              <a:lnSpc>
                <a:spcPct val="100000"/>
              </a:lnSpc>
              <a:spcBef>
                <a:spcPts val="365"/>
              </a:spcBef>
              <a:spcAft>
                <a:spcPts val="0"/>
              </a:spcAft>
              <a:buNone/>
            </a:pPr>
            <a:r>
              <a:rPr lang="en-US" sz="1500">
                <a:solidFill>
                  <a:schemeClr val="dk1"/>
                </a:solidFill>
                <a:latin typeface="Times New Roman"/>
                <a:ea typeface="Times New Roman"/>
                <a:cs typeface="Times New Roman"/>
                <a:sym typeface="Times New Roman"/>
              </a:rPr>
              <a:t>H</a:t>
            </a:r>
            <a:r>
              <a:rPr baseline="-25000" lang="en-US" sz="1500">
                <a:solidFill>
                  <a:schemeClr val="dk1"/>
                </a:solidFill>
                <a:latin typeface="Times New Roman"/>
                <a:ea typeface="Times New Roman"/>
                <a:cs typeface="Times New Roman"/>
                <a:sym typeface="Times New Roman"/>
              </a:rPr>
              <a:t>0</a:t>
            </a:r>
            <a:r>
              <a:rPr lang="en-US" sz="1500">
                <a:solidFill>
                  <a:schemeClr val="dk1"/>
                </a:solidFill>
                <a:latin typeface="Times New Roman"/>
                <a:ea typeface="Times New Roman"/>
                <a:cs typeface="Times New Roman"/>
                <a:sym typeface="Times New Roman"/>
              </a:rPr>
              <a:t>: μ = 3	H</a:t>
            </a:r>
            <a:r>
              <a:rPr baseline="-25000" lang="en-US" sz="1500">
                <a:solidFill>
                  <a:schemeClr val="dk1"/>
                </a:solidFill>
                <a:latin typeface="Times New Roman"/>
                <a:ea typeface="Times New Roman"/>
                <a:cs typeface="Times New Roman"/>
                <a:sym typeface="Times New Roman"/>
              </a:rPr>
              <a:t>1</a:t>
            </a:r>
            <a:r>
              <a:rPr lang="en-US" sz="1500">
                <a:solidFill>
                  <a:schemeClr val="dk1"/>
                </a:solidFill>
                <a:latin typeface="Times New Roman"/>
                <a:ea typeface="Times New Roman"/>
                <a:cs typeface="Times New Roman"/>
                <a:sym typeface="Times New Roman"/>
              </a:rPr>
              <a:t>: μ ≠ 3	(two-sided test)</a:t>
            </a:r>
            <a:endParaRPr sz="1500">
              <a:solidFill>
                <a:schemeClr val="dk1"/>
              </a:solidFill>
              <a:latin typeface="Times New Roman"/>
              <a:ea typeface="Times New Roman"/>
              <a:cs typeface="Times New Roman"/>
              <a:sym typeface="Times New Roman"/>
            </a:endParaRPr>
          </a:p>
          <a:p>
            <a:pPr indent="-233679" lvl="0" marL="330200" marR="0" rtl="0" algn="l">
              <a:lnSpc>
                <a:spcPct val="100000"/>
              </a:lnSpc>
              <a:spcBef>
                <a:spcPts val="405"/>
              </a:spcBef>
              <a:spcAft>
                <a:spcPts val="0"/>
              </a:spcAft>
              <a:buClr>
                <a:srgbClr val="1F487C"/>
              </a:buClr>
              <a:buSzPts val="1700"/>
              <a:buFont typeface="Times New Roman"/>
              <a:buAutoNum type="arabicParenR" startAt="2"/>
            </a:pPr>
            <a:r>
              <a:rPr lang="en-US" sz="1700">
                <a:solidFill>
                  <a:srgbClr val="FF0000"/>
                </a:solidFill>
                <a:latin typeface="Times New Roman"/>
                <a:ea typeface="Times New Roman"/>
                <a:cs typeface="Times New Roman"/>
                <a:sym typeface="Times New Roman"/>
              </a:rPr>
              <a:t>Choose the desired level of significance</a:t>
            </a:r>
            <a:endParaRPr sz="1700">
              <a:solidFill>
                <a:schemeClr val="dk1"/>
              </a:solidFill>
              <a:latin typeface="Times New Roman"/>
              <a:ea typeface="Times New Roman"/>
              <a:cs typeface="Times New Roman"/>
              <a:sym typeface="Times New Roman"/>
            </a:endParaRPr>
          </a:p>
          <a:p>
            <a:pPr indent="0" lvl="0" marL="554355" marR="0" rtl="0" algn="l">
              <a:lnSpc>
                <a:spcPct val="100000"/>
              </a:lnSpc>
              <a:spcBef>
                <a:spcPts val="370"/>
              </a:spcBef>
              <a:spcAft>
                <a:spcPts val="0"/>
              </a:spcAft>
              <a:buNone/>
            </a:pPr>
            <a:r>
              <a:rPr lang="en-US" sz="1500">
                <a:solidFill>
                  <a:schemeClr val="dk1"/>
                </a:solidFill>
                <a:latin typeface="Times New Roman"/>
                <a:ea typeface="Times New Roman"/>
                <a:cs typeface="Times New Roman"/>
                <a:sym typeface="Times New Roman"/>
              </a:rPr>
              <a:t>Suppose that </a:t>
            </a:r>
            <a:r>
              <a:rPr i="1" lang="en-US" sz="1500">
                <a:solidFill>
                  <a:schemeClr val="dk1"/>
                </a:solidFill>
                <a:latin typeface="Noto Sans Symbols"/>
                <a:ea typeface="Noto Sans Symbols"/>
                <a:cs typeface="Noto Sans Symbols"/>
                <a:sym typeface="Noto Sans Symbols"/>
              </a:rPr>
              <a:t>α</a:t>
            </a:r>
            <a:r>
              <a:rPr i="1" lang="en-US" sz="1500">
                <a:solidFill>
                  <a:schemeClr val="dk1"/>
                </a:solidFill>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=0 .05 is chosen for this test</a:t>
            </a:r>
            <a:endParaRPr sz="1500">
              <a:solidFill>
                <a:schemeClr val="dk1"/>
              </a:solidFill>
              <a:latin typeface="Times New Roman"/>
              <a:ea typeface="Times New Roman"/>
              <a:cs typeface="Times New Roman"/>
              <a:sym typeface="Times New Roman"/>
            </a:endParaRPr>
          </a:p>
          <a:p>
            <a:pPr indent="-233679" lvl="0" marL="330200" marR="0" rtl="0" algn="l">
              <a:lnSpc>
                <a:spcPct val="100000"/>
              </a:lnSpc>
              <a:spcBef>
                <a:spcPts val="400"/>
              </a:spcBef>
              <a:spcAft>
                <a:spcPts val="0"/>
              </a:spcAft>
              <a:buClr>
                <a:srgbClr val="1F487C"/>
              </a:buClr>
              <a:buSzPts val="1700"/>
              <a:buFont typeface="Times New Roman"/>
              <a:buAutoNum type="arabicParenR" startAt="3"/>
            </a:pPr>
            <a:r>
              <a:rPr lang="en-US" sz="1700">
                <a:solidFill>
                  <a:srgbClr val="FF0000"/>
                </a:solidFill>
                <a:latin typeface="Times New Roman"/>
                <a:ea typeface="Times New Roman"/>
                <a:cs typeface="Times New Roman"/>
                <a:sym typeface="Times New Roman"/>
              </a:rPr>
              <a:t>Determine the test statistic</a:t>
            </a:r>
            <a:endParaRPr sz="1700">
              <a:solidFill>
                <a:schemeClr val="dk1"/>
              </a:solidFill>
              <a:latin typeface="Times New Roman"/>
              <a:ea typeface="Times New Roman"/>
              <a:cs typeface="Times New Roman"/>
              <a:sym typeface="Times New Roman"/>
            </a:endParaRPr>
          </a:p>
          <a:p>
            <a:pPr indent="0" lvl="0" marL="554355" marR="0" rtl="0" algn="l">
              <a:lnSpc>
                <a:spcPct val="100000"/>
              </a:lnSpc>
              <a:spcBef>
                <a:spcPts val="5"/>
              </a:spcBef>
              <a:spcAft>
                <a:spcPts val="0"/>
              </a:spcAft>
              <a:buNone/>
            </a:pPr>
            <a:r>
              <a:rPr lang="en-US" sz="1500">
                <a:solidFill>
                  <a:schemeClr val="dk1"/>
                </a:solidFill>
                <a:latin typeface="Times New Roman"/>
                <a:ea typeface="Times New Roman"/>
                <a:cs typeface="Times New Roman"/>
                <a:sym typeface="Times New Roman"/>
              </a:rPr>
              <a:t>σ is known so this is a Z-test</a:t>
            </a:r>
            <a:endParaRPr/>
          </a:p>
        </p:txBody>
      </p:sp>
      <p:sp>
        <p:nvSpPr>
          <p:cNvPr id="382" name="Google Shape;382;p70"/>
          <p:cNvSpPr txBox="1"/>
          <p:nvPr/>
        </p:nvSpPr>
        <p:spPr>
          <a:xfrm>
            <a:off x="377037" y="4481097"/>
            <a:ext cx="7959725" cy="1821814"/>
          </a:xfrm>
          <a:prstGeom prst="rect">
            <a:avLst/>
          </a:prstGeom>
          <a:noFill/>
          <a:ln>
            <a:noFill/>
          </a:ln>
        </p:spPr>
        <p:txBody>
          <a:bodyPr anchorCtr="0" anchor="t" bIns="0" lIns="0" spcFirstLastPara="1" rIns="0" wrap="square" tIns="67925">
            <a:spAutoFit/>
          </a:bodyPr>
          <a:lstStyle/>
          <a:p>
            <a:pPr indent="-233679" lvl="0" marL="271145" marR="0" rtl="0" algn="l">
              <a:lnSpc>
                <a:spcPct val="100000"/>
              </a:lnSpc>
              <a:spcBef>
                <a:spcPts val="0"/>
              </a:spcBef>
              <a:spcAft>
                <a:spcPts val="0"/>
              </a:spcAft>
              <a:buClr>
                <a:srgbClr val="1F487C"/>
              </a:buClr>
              <a:buSzPts val="1700"/>
              <a:buFont typeface="Times New Roman"/>
              <a:buAutoNum type="arabicParenR" startAt="4"/>
            </a:pPr>
            <a:r>
              <a:rPr lang="en-US" sz="1700">
                <a:solidFill>
                  <a:srgbClr val="FF0000"/>
                </a:solidFill>
                <a:latin typeface="Times New Roman"/>
                <a:ea typeface="Times New Roman"/>
                <a:cs typeface="Times New Roman"/>
                <a:sym typeface="Times New Roman"/>
              </a:rPr>
              <a:t>Find the critical values and determine the rejection region(s)</a:t>
            </a:r>
            <a:endParaRPr sz="1700">
              <a:solidFill>
                <a:schemeClr val="dk1"/>
              </a:solidFill>
              <a:latin typeface="Times New Roman"/>
              <a:ea typeface="Times New Roman"/>
              <a:cs typeface="Times New Roman"/>
              <a:sym typeface="Times New Roman"/>
            </a:endParaRPr>
          </a:p>
          <a:p>
            <a:pPr indent="0" lvl="0" marL="495300" marR="4004945" rtl="0" algn="l">
              <a:lnSpc>
                <a:spcPct val="119300"/>
              </a:lnSpc>
              <a:spcBef>
                <a:spcPts val="30"/>
              </a:spcBef>
              <a:spcAft>
                <a:spcPts val="0"/>
              </a:spcAft>
              <a:buNone/>
            </a:pPr>
            <a:r>
              <a:rPr lang="en-US" sz="1500">
                <a:solidFill>
                  <a:schemeClr val="dk1"/>
                </a:solidFill>
                <a:latin typeface="Times New Roman"/>
                <a:ea typeface="Times New Roman"/>
                <a:cs typeface="Times New Roman"/>
                <a:sym typeface="Times New Roman"/>
              </a:rPr>
              <a:t>For </a:t>
            </a:r>
            <a:r>
              <a:rPr i="1" lang="en-US" sz="1500">
                <a:solidFill>
                  <a:schemeClr val="dk1"/>
                </a:solidFill>
                <a:latin typeface="Noto Sans Symbols"/>
                <a:ea typeface="Noto Sans Symbols"/>
                <a:cs typeface="Noto Sans Symbols"/>
                <a:sym typeface="Noto Sans Symbols"/>
              </a:rPr>
              <a:t>α</a:t>
            </a:r>
            <a:r>
              <a:rPr i="1" lang="en-US" sz="1500">
                <a:solidFill>
                  <a:schemeClr val="dk1"/>
                </a:solidFill>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 0.05 , the critical Z-values are </a:t>
            </a:r>
            <a:r>
              <a:rPr lang="en-US" sz="1500">
                <a:solidFill>
                  <a:schemeClr val="dk1"/>
                </a:solidFill>
                <a:latin typeface="Gulim"/>
                <a:ea typeface="Gulim"/>
                <a:cs typeface="Gulim"/>
                <a:sym typeface="Gulim"/>
              </a:rPr>
              <a:t>±</a:t>
            </a:r>
            <a:r>
              <a:rPr lang="en-US" sz="1500">
                <a:solidFill>
                  <a:schemeClr val="dk1"/>
                </a:solidFill>
                <a:latin typeface="Times New Roman"/>
                <a:ea typeface="Times New Roman"/>
                <a:cs typeface="Times New Roman"/>
                <a:sym typeface="Times New Roman"/>
              </a:rPr>
              <a:t>1.96  Reject H</a:t>
            </a:r>
            <a:r>
              <a:rPr baseline="-25000" lang="en-US" sz="1500">
                <a:solidFill>
                  <a:schemeClr val="dk1"/>
                </a:solidFill>
                <a:latin typeface="Times New Roman"/>
                <a:ea typeface="Times New Roman"/>
                <a:cs typeface="Times New Roman"/>
                <a:sym typeface="Times New Roman"/>
              </a:rPr>
              <a:t>0 </a:t>
            </a:r>
            <a:r>
              <a:rPr lang="en-US" sz="1500">
                <a:solidFill>
                  <a:schemeClr val="dk1"/>
                </a:solidFill>
                <a:latin typeface="Times New Roman"/>
                <a:ea typeface="Times New Roman"/>
                <a:cs typeface="Times New Roman"/>
                <a:sym typeface="Times New Roman"/>
              </a:rPr>
              <a:t>if z</a:t>
            </a:r>
            <a:r>
              <a:rPr baseline="-25000" lang="en-US" sz="1500">
                <a:solidFill>
                  <a:schemeClr val="dk1"/>
                </a:solidFill>
                <a:latin typeface="Times New Roman"/>
                <a:ea typeface="Times New Roman"/>
                <a:cs typeface="Times New Roman"/>
                <a:sym typeface="Times New Roman"/>
              </a:rPr>
              <a:t>0 </a:t>
            </a:r>
            <a:r>
              <a:rPr lang="en-US" sz="1500">
                <a:solidFill>
                  <a:schemeClr val="dk1"/>
                </a:solidFill>
                <a:latin typeface="Times New Roman"/>
                <a:ea typeface="Times New Roman"/>
                <a:cs typeface="Times New Roman"/>
                <a:sym typeface="Times New Roman"/>
              </a:rPr>
              <a:t>&lt; -1.96 or z</a:t>
            </a:r>
            <a:r>
              <a:rPr baseline="-25000" lang="en-US" sz="1500">
                <a:solidFill>
                  <a:schemeClr val="dk1"/>
                </a:solidFill>
                <a:latin typeface="Times New Roman"/>
                <a:ea typeface="Times New Roman"/>
                <a:cs typeface="Times New Roman"/>
                <a:sym typeface="Times New Roman"/>
              </a:rPr>
              <a:t>0 </a:t>
            </a:r>
            <a:r>
              <a:rPr lang="en-US" sz="1500">
                <a:solidFill>
                  <a:schemeClr val="dk1"/>
                </a:solidFill>
                <a:latin typeface="Times New Roman"/>
                <a:ea typeface="Times New Roman"/>
                <a:cs typeface="Times New Roman"/>
                <a:sym typeface="Times New Roman"/>
              </a:rPr>
              <a:t>&gt; 1.96</a:t>
            </a:r>
            <a:endParaRPr/>
          </a:p>
          <a:p>
            <a:pPr indent="-233679" lvl="0" marL="271145" marR="0" rtl="0" algn="l">
              <a:lnSpc>
                <a:spcPct val="100000"/>
              </a:lnSpc>
              <a:spcBef>
                <a:spcPts val="400"/>
              </a:spcBef>
              <a:spcAft>
                <a:spcPts val="0"/>
              </a:spcAft>
              <a:buClr>
                <a:srgbClr val="000000"/>
              </a:buClr>
              <a:buSzPts val="1700"/>
              <a:buFont typeface="Times New Roman"/>
              <a:buAutoNum type="arabicParenR" startAt="5"/>
            </a:pPr>
            <a:r>
              <a:rPr lang="en-US" sz="1700">
                <a:solidFill>
                  <a:srgbClr val="FF0000"/>
                </a:solidFill>
                <a:latin typeface="Times New Roman"/>
                <a:ea typeface="Times New Roman"/>
                <a:cs typeface="Times New Roman"/>
                <a:sym typeface="Times New Roman"/>
              </a:rPr>
              <a:t>Reach a decision and interpret the result</a:t>
            </a:r>
            <a:endParaRPr sz="1700">
              <a:solidFill>
                <a:schemeClr val="dk1"/>
              </a:solidFill>
              <a:latin typeface="Times New Roman"/>
              <a:ea typeface="Times New Roman"/>
              <a:cs typeface="Times New Roman"/>
              <a:sym typeface="Times New Roman"/>
            </a:endParaRPr>
          </a:p>
          <a:p>
            <a:pPr indent="0" lvl="0" marL="488950" marR="0" rtl="0" algn="l">
              <a:lnSpc>
                <a:spcPct val="100000"/>
              </a:lnSpc>
              <a:spcBef>
                <a:spcPts val="610"/>
              </a:spcBef>
              <a:spcAft>
                <a:spcPts val="0"/>
              </a:spcAft>
              <a:buNone/>
            </a:pPr>
            <a:r>
              <a:rPr lang="en-US" sz="1500">
                <a:solidFill>
                  <a:schemeClr val="dk1"/>
                </a:solidFill>
                <a:latin typeface="Times New Roman"/>
                <a:ea typeface="Times New Roman"/>
                <a:cs typeface="Times New Roman"/>
                <a:sym typeface="Times New Roman"/>
              </a:rPr>
              <a:t>Since z</a:t>
            </a:r>
            <a:r>
              <a:rPr baseline="-25000" lang="en-US" sz="1500">
                <a:solidFill>
                  <a:schemeClr val="dk1"/>
                </a:solidFill>
                <a:latin typeface="Times New Roman"/>
                <a:ea typeface="Times New Roman"/>
                <a:cs typeface="Times New Roman"/>
                <a:sym typeface="Times New Roman"/>
              </a:rPr>
              <a:t>0 </a:t>
            </a:r>
            <a:r>
              <a:rPr lang="en-US" sz="1500">
                <a:solidFill>
                  <a:schemeClr val="dk1"/>
                </a:solidFill>
                <a:latin typeface="Times New Roman"/>
                <a:ea typeface="Times New Roman"/>
                <a:cs typeface="Times New Roman"/>
                <a:sym typeface="Times New Roman"/>
              </a:rPr>
              <a:t>= -2.0 &lt; -1.96, you </a:t>
            </a:r>
            <a:r>
              <a:rPr lang="en-US" sz="1500" u="sng">
                <a:solidFill>
                  <a:schemeClr val="dk1"/>
                </a:solidFill>
                <a:latin typeface="Times New Roman"/>
                <a:ea typeface="Times New Roman"/>
                <a:cs typeface="Times New Roman"/>
                <a:sym typeface="Times New Roman"/>
              </a:rPr>
              <a:t>reject the null hypothesis</a:t>
            </a:r>
            <a:endParaRPr sz="1500">
              <a:solidFill>
                <a:schemeClr val="dk1"/>
              </a:solidFill>
              <a:latin typeface="Times New Roman"/>
              <a:ea typeface="Times New Roman"/>
              <a:cs typeface="Times New Roman"/>
              <a:sym typeface="Times New Roman"/>
            </a:endParaRPr>
          </a:p>
          <a:p>
            <a:pPr indent="0" lvl="0" marL="38100" marR="0" rtl="0" algn="l">
              <a:lnSpc>
                <a:spcPct val="100000"/>
              </a:lnSpc>
              <a:spcBef>
                <a:spcPts val="450"/>
              </a:spcBef>
              <a:spcAft>
                <a:spcPts val="0"/>
              </a:spcAft>
              <a:buNone/>
            </a:pPr>
            <a:r>
              <a:rPr lang="en-US" sz="1700">
                <a:solidFill>
                  <a:schemeClr val="dk1"/>
                </a:solidFill>
                <a:latin typeface="Times New Roman"/>
                <a:ea typeface="Times New Roman"/>
                <a:cs typeface="Times New Roman"/>
                <a:sym typeface="Times New Roman"/>
              </a:rPr>
              <a:t>That is, there is sufficient evidence that the mean weight of chocolate bars is not equal to 3.</a:t>
            </a:r>
            <a:endParaRPr/>
          </a:p>
        </p:txBody>
      </p:sp>
      <p:sp>
        <p:nvSpPr>
          <p:cNvPr id="383" name="Google Shape;383;p70"/>
          <p:cNvSpPr/>
          <p:nvPr/>
        </p:nvSpPr>
        <p:spPr>
          <a:xfrm>
            <a:off x="2267711" y="3933444"/>
            <a:ext cx="4014470" cy="536575"/>
          </a:xfrm>
          <a:custGeom>
            <a:rect b="b" l="l" r="r" t="t"/>
            <a:pathLst>
              <a:path extrusionOk="0" h="536575" w="4014470">
                <a:moveTo>
                  <a:pt x="0" y="536447"/>
                </a:moveTo>
                <a:lnTo>
                  <a:pt x="4014216" y="536447"/>
                </a:lnTo>
                <a:lnTo>
                  <a:pt x="4014216" y="0"/>
                </a:lnTo>
                <a:lnTo>
                  <a:pt x="0" y="0"/>
                </a:lnTo>
                <a:lnTo>
                  <a:pt x="0" y="536447"/>
                </a:lnTo>
                <a:close/>
              </a:path>
            </a:pathLst>
          </a:custGeom>
          <a:solidFill>
            <a:srgbClr val="4F81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Google Shape;384;p70"/>
          <p:cNvSpPr/>
          <p:nvPr/>
        </p:nvSpPr>
        <p:spPr>
          <a:xfrm>
            <a:off x="2933764" y="3968338"/>
            <a:ext cx="154940" cy="635"/>
          </a:xfrm>
          <a:custGeom>
            <a:rect b="b" l="l" r="r" t="t"/>
            <a:pathLst>
              <a:path extrusionOk="0" h="635" w="154939">
                <a:moveTo>
                  <a:pt x="0" y="619"/>
                </a:moveTo>
                <a:lnTo>
                  <a:pt x="15461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p70"/>
          <p:cNvSpPr/>
          <p:nvPr/>
        </p:nvSpPr>
        <p:spPr>
          <a:xfrm>
            <a:off x="3169277" y="4362619"/>
            <a:ext cx="29209" cy="13970"/>
          </a:xfrm>
          <a:custGeom>
            <a:rect b="b" l="l" r="r" t="t"/>
            <a:pathLst>
              <a:path extrusionOk="0" h="13970" w="29210">
                <a:moveTo>
                  <a:pt x="0" y="13704"/>
                </a:moveTo>
                <a:lnTo>
                  <a:pt x="287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70"/>
          <p:cNvSpPr/>
          <p:nvPr/>
        </p:nvSpPr>
        <p:spPr>
          <a:xfrm>
            <a:off x="3197978" y="4366355"/>
            <a:ext cx="41910" cy="62865"/>
          </a:xfrm>
          <a:custGeom>
            <a:rect b="b" l="l" r="r" t="t"/>
            <a:pathLst>
              <a:path extrusionOk="0" h="62864" w="41910">
                <a:moveTo>
                  <a:pt x="0" y="0"/>
                </a:moveTo>
                <a:lnTo>
                  <a:pt x="41756" y="62289"/>
                </a:lnTo>
              </a:path>
            </a:pathLst>
          </a:custGeom>
          <a:noFill/>
          <a:ln cap="flat" cmpd="sng" w="18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70"/>
          <p:cNvSpPr/>
          <p:nvPr/>
        </p:nvSpPr>
        <p:spPr>
          <a:xfrm>
            <a:off x="3244293" y="4242399"/>
            <a:ext cx="200660" cy="186690"/>
          </a:xfrm>
          <a:custGeom>
            <a:rect b="b" l="l" r="r" t="t"/>
            <a:pathLst>
              <a:path extrusionOk="0" h="186689" w="200660">
                <a:moveTo>
                  <a:pt x="0" y="186245"/>
                </a:moveTo>
                <a:lnTo>
                  <a:pt x="54812" y="0"/>
                </a:lnTo>
                <a:lnTo>
                  <a:pt x="20028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p70"/>
          <p:cNvSpPr/>
          <p:nvPr/>
        </p:nvSpPr>
        <p:spPr>
          <a:xfrm>
            <a:off x="2852220" y="4214993"/>
            <a:ext cx="708025" cy="0"/>
          </a:xfrm>
          <a:custGeom>
            <a:rect b="b" l="l" r="r" t="t"/>
            <a:pathLst>
              <a:path extrusionOk="0" h="120000" w="708025">
                <a:moveTo>
                  <a:pt x="0" y="0"/>
                </a:moveTo>
                <a:lnTo>
                  <a:pt x="70780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p70"/>
          <p:cNvSpPr/>
          <p:nvPr/>
        </p:nvSpPr>
        <p:spPr>
          <a:xfrm>
            <a:off x="4248281" y="4364486"/>
            <a:ext cx="29209" cy="13970"/>
          </a:xfrm>
          <a:custGeom>
            <a:rect b="b" l="l" r="r" t="t"/>
            <a:pathLst>
              <a:path extrusionOk="0" h="13970" w="29210">
                <a:moveTo>
                  <a:pt x="0" y="13704"/>
                </a:moveTo>
                <a:lnTo>
                  <a:pt x="287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p70"/>
          <p:cNvSpPr/>
          <p:nvPr/>
        </p:nvSpPr>
        <p:spPr>
          <a:xfrm>
            <a:off x="4276982" y="4368225"/>
            <a:ext cx="41910" cy="64135"/>
          </a:xfrm>
          <a:custGeom>
            <a:rect b="b" l="l" r="r" t="t"/>
            <a:pathLst>
              <a:path extrusionOk="0" h="64135" w="41910">
                <a:moveTo>
                  <a:pt x="0" y="0"/>
                </a:moveTo>
                <a:lnTo>
                  <a:pt x="41756" y="63534"/>
                </a:lnTo>
              </a:path>
            </a:pathLst>
          </a:custGeom>
          <a:noFill/>
          <a:ln cap="flat" cmpd="sng" w="18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70"/>
          <p:cNvSpPr/>
          <p:nvPr/>
        </p:nvSpPr>
        <p:spPr>
          <a:xfrm>
            <a:off x="4323297" y="4242399"/>
            <a:ext cx="390525" cy="189865"/>
          </a:xfrm>
          <a:custGeom>
            <a:rect b="b" l="l" r="r" t="t"/>
            <a:pathLst>
              <a:path extrusionOk="0" h="189864" w="390525">
                <a:moveTo>
                  <a:pt x="0" y="189360"/>
                </a:moveTo>
                <a:lnTo>
                  <a:pt x="54812" y="0"/>
                </a:lnTo>
                <a:lnTo>
                  <a:pt x="39013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70"/>
          <p:cNvSpPr/>
          <p:nvPr/>
        </p:nvSpPr>
        <p:spPr>
          <a:xfrm>
            <a:off x="3799454" y="4214993"/>
            <a:ext cx="950594" cy="0"/>
          </a:xfrm>
          <a:custGeom>
            <a:rect b="b" l="l" r="r" t="t"/>
            <a:pathLst>
              <a:path extrusionOk="0" h="120000" w="950595">
                <a:moveTo>
                  <a:pt x="0" y="0"/>
                </a:moveTo>
                <a:lnTo>
                  <a:pt x="95049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p70"/>
          <p:cNvSpPr/>
          <p:nvPr/>
        </p:nvSpPr>
        <p:spPr>
          <a:xfrm>
            <a:off x="4988621" y="4214993"/>
            <a:ext cx="575310" cy="0"/>
          </a:xfrm>
          <a:custGeom>
            <a:rect b="b" l="l" r="r" t="t"/>
            <a:pathLst>
              <a:path extrusionOk="0" h="120000" w="575310">
                <a:moveTo>
                  <a:pt x="0" y="0"/>
                </a:moveTo>
                <a:lnTo>
                  <a:pt x="57482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 name="Google Shape;394;p70"/>
          <p:cNvSpPr txBox="1"/>
          <p:nvPr/>
        </p:nvSpPr>
        <p:spPr>
          <a:xfrm>
            <a:off x="2448416" y="4185813"/>
            <a:ext cx="70485" cy="157480"/>
          </a:xfrm>
          <a:prstGeom prst="rect">
            <a:avLst/>
          </a:prstGeom>
          <a:noFill/>
          <a:ln>
            <a:noFill/>
          </a:ln>
        </p:spPr>
        <p:txBody>
          <a:bodyPr anchorCtr="0" anchor="t" bIns="0" lIns="0" spcFirstLastPara="1" rIns="0" wrap="square" tIns="14600">
            <a:spAutoFit/>
          </a:bodyPr>
          <a:lstStyle/>
          <a:p>
            <a:pPr indent="0" lvl="0" marL="0" marR="0" rtl="0" algn="l">
              <a:lnSpc>
                <a:spcPct val="100000"/>
              </a:lnSpc>
              <a:spcBef>
                <a:spcPts val="0"/>
              </a:spcBef>
              <a:spcAft>
                <a:spcPts val="0"/>
              </a:spcAft>
              <a:buNone/>
            </a:pPr>
            <a:r>
              <a:rPr lang="en-US" sz="850">
                <a:solidFill>
                  <a:schemeClr val="dk1"/>
                </a:solidFill>
                <a:latin typeface="Times New Roman"/>
                <a:ea typeface="Times New Roman"/>
                <a:cs typeface="Times New Roman"/>
                <a:sym typeface="Times New Roman"/>
              </a:rPr>
              <a:t>0</a:t>
            </a:r>
            <a:endParaRPr sz="850">
              <a:solidFill>
                <a:schemeClr val="dk1"/>
              </a:solidFill>
              <a:latin typeface="Times New Roman"/>
              <a:ea typeface="Times New Roman"/>
              <a:cs typeface="Times New Roman"/>
              <a:sym typeface="Times New Roman"/>
            </a:endParaRPr>
          </a:p>
        </p:txBody>
      </p:sp>
      <p:sp>
        <p:nvSpPr>
          <p:cNvPr id="395" name="Google Shape;395;p70"/>
          <p:cNvSpPr txBox="1"/>
          <p:nvPr/>
        </p:nvSpPr>
        <p:spPr>
          <a:xfrm>
            <a:off x="4784569" y="4061033"/>
            <a:ext cx="1442085" cy="398145"/>
          </a:xfrm>
          <a:prstGeom prst="rect">
            <a:avLst/>
          </a:prstGeom>
          <a:noFill/>
          <a:ln>
            <a:noFill/>
          </a:ln>
        </p:spPr>
        <p:txBody>
          <a:bodyPr anchorCtr="0" anchor="t" bIns="0" lIns="0" spcFirstLastPara="1" rIns="0" wrap="square" tIns="16500">
            <a:spAutoFit/>
          </a:bodyPr>
          <a:lstStyle/>
          <a:p>
            <a:pPr indent="0" lvl="0" marL="25400" marR="0" rtl="0" algn="l">
              <a:lnSpc>
                <a:spcPct val="66666"/>
              </a:lnSpc>
              <a:spcBef>
                <a:spcPts val="0"/>
              </a:spcBef>
              <a:spcAft>
                <a:spcPts val="0"/>
              </a:spcAft>
              <a:buNone/>
            </a:pPr>
            <a:r>
              <a:rPr i="1" lang="en-US" sz="1450">
                <a:solidFill>
                  <a:schemeClr val="dk1"/>
                </a:solidFill>
                <a:latin typeface="Noto Sans Symbols"/>
                <a:ea typeface="Noto Sans Symbols"/>
                <a:cs typeface="Noto Sans Symbols"/>
                <a:sym typeface="Noto Sans Symbols"/>
              </a:rPr>
              <a:t>=</a:t>
            </a:r>
            <a:r>
              <a:rPr i="1" lang="en-US" sz="1450">
                <a:solidFill>
                  <a:schemeClr val="dk1"/>
                </a:solidFill>
                <a:latin typeface="Times New Roman"/>
                <a:ea typeface="Times New Roman"/>
                <a:cs typeface="Times New Roman"/>
                <a:sym typeface="Times New Roman"/>
              </a:rPr>
              <a:t> </a:t>
            </a:r>
            <a:r>
              <a:rPr baseline="30000" i="1" lang="en-US" sz="2175">
                <a:solidFill>
                  <a:schemeClr val="dk1"/>
                </a:solidFill>
                <a:latin typeface="Noto Sans Symbols"/>
                <a:ea typeface="Noto Sans Symbols"/>
                <a:cs typeface="Noto Sans Symbols"/>
                <a:sym typeface="Noto Sans Symbols"/>
              </a:rPr>
              <a:t>−</a:t>
            </a:r>
            <a:r>
              <a:rPr baseline="30000" i="1" lang="en-US" sz="2175">
                <a:solidFill>
                  <a:schemeClr val="dk1"/>
                </a:solidFill>
                <a:latin typeface="Times New Roman"/>
                <a:ea typeface="Times New Roman"/>
                <a:cs typeface="Times New Roman"/>
                <a:sym typeface="Times New Roman"/>
              </a:rPr>
              <a:t> </a:t>
            </a:r>
            <a:r>
              <a:rPr baseline="30000" lang="en-US" sz="2175">
                <a:solidFill>
                  <a:schemeClr val="dk1"/>
                </a:solidFill>
                <a:latin typeface="Times New Roman"/>
                <a:ea typeface="Times New Roman"/>
                <a:cs typeface="Times New Roman"/>
                <a:sym typeface="Times New Roman"/>
              </a:rPr>
              <a:t>0.16 </a:t>
            </a:r>
            <a:r>
              <a:rPr i="1" lang="en-US" sz="1450">
                <a:solidFill>
                  <a:schemeClr val="dk1"/>
                </a:solidFill>
                <a:latin typeface="Noto Sans Symbols"/>
                <a:ea typeface="Noto Sans Symbols"/>
                <a:cs typeface="Noto Sans Symbols"/>
                <a:sym typeface="Noto Sans Symbols"/>
              </a:rPr>
              <a:t>=</a:t>
            </a:r>
            <a:r>
              <a:rPr i="1" lang="en-US" sz="1450">
                <a:solidFill>
                  <a:schemeClr val="dk1"/>
                </a:solidFill>
                <a:latin typeface="Times New Roman"/>
                <a:ea typeface="Times New Roman"/>
                <a:cs typeface="Times New Roman"/>
                <a:sym typeface="Times New Roman"/>
              </a:rPr>
              <a:t> </a:t>
            </a:r>
            <a:r>
              <a:rPr i="1" lang="en-US" sz="1450">
                <a:solidFill>
                  <a:schemeClr val="dk1"/>
                </a:solidFill>
                <a:latin typeface="Noto Sans Symbols"/>
                <a:ea typeface="Noto Sans Symbols"/>
                <a:cs typeface="Noto Sans Symbols"/>
                <a:sym typeface="Noto Sans Symbols"/>
              </a:rPr>
              <a:t>−</a:t>
            </a:r>
            <a:r>
              <a:rPr lang="en-US" sz="1450">
                <a:solidFill>
                  <a:schemeClr val="dk1"/>
                </a:solidFill>
                <a:latin typeface="Times New Roman"/>
                <a:ea typeface="Times New Roman"/>
                <a:cs typeface="Times New Roman"/>
                <a:sym typeface="Times New Roman"/>
              </a:rPr>
              <a:t>2.0</a:t>
            </a:r>
            <a:endParaRPr sz="1450">
              <a:solidFill>
                <a:schemeClr val="dk1"/>
              </a:solidFill>
              <a:latin typeface="Times New Roman"/>
              <a:ea typeface="Times New Roman"/>
              <a:cs typeface="Times New Roman"/>
              <a:sym typeface="Times New Roman"/>
            </a:endParaRPr>
          </a:p>
          <a:p>
            <a:pPr indent="0" lvl="0" marL="29845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0.08</a:t>
            </a:r>
            <a:endParaRPr sz="1450">
              <a:solidFill>
                <a:schemeClr val="dk1"/>
              </a:solidFill>
              <a:latin typeface="Times New Roman"/>
              <a:ea typeface="Times New Roman"/>
              <a:cs typeface="Times New Roman"/>
              <a:sym typeface="Times New Roman"/>
            </a:endParaRPr>
          </a:p>
        </p:txBody>
      </p:sp>
      <p:sp>
        <p:nvSpPr>
          <p:cNvPr id="396" name="Google Shape;396;p70"/>
          <p:cNvSpPr txBox="1"/>
          <p:nvPr/>
        </p:nvSpPr>
        <p:spPr>
          <a:xfrm>
            <a:off x="3620047" y="4061033"/>
            <a:ext cx="120650" cy="251460"/>
          </a:xfrm>
          <a:prstGeom prst="rect">
            <a:avLst/>
          </a:prstGeom>
          <a:noFill/>
          <a:ln>
            <a:noFill/>
          </a:ln>
        </p:spPr>
        <p:txBody>
          <a:bodyPr anchorCtr="0" anchor="t" bIns="0" lIns="0" spcFirstLastPara="1" rIns="0" wrap="square" tIns="16500">
            <a:spAutoFit/>
          </a:bodyPr>
          <a:lstStyle/>
          <a:p>
            <a:pPr indent="0" lvl="0" marL="0" marR="0" rtl="0" algn="l">
              <a:lnSpc>
                <a:spcPct val="100000"/>
              </a:lnSpc>
              <a:spcBef>
                <a:spcPts val="0"/>
              </a:spcBef>
              <a:spcAft>
                <a:spcPts val="0"/>
              </a:spcAft>
              <a:buNone/>
            </a:pPr>
            <a:r>
              <a:rPr i="1" lang="en-US" sz="1450">
                <a:solidFill>
                  <a:schemeClr val="dk1"/>
                </a:solidFill>
                <a:latin typeface="Noto Sans Symbols"/>
                <a:ea typeface="Noto Sans Symbols"/>
                <a:cs typeface="Noto Sans Symbols"/>
                <a:sym typeface="Noto Sans Symbols"/>
              </a:rPr>
              <a:t>=</a:t>
            </a:r>
            <a:endParaRPr sz="1450">
              <a:solidFill>
                <a:schemeClr val="dk1"/>
              </a:solidFill>
              <a:latin typeface="Noto Sans Symbols"/>
              <a:ea typeface="Noto Sans Symbols"/>
              <a:cs typeface="Noto Sans Symbols"/>
              <a:sym typeface="Noto Sans Symbols"/>
            </a:endParaRPr>
          </a:p>
        </p:txBody>
      </p:sp>
      <p:sp>
        <p:nvSpPr>
          <p:cNvPr id="397" name="Google Shape;397;p70"/>
          <p:cNvSpPr txBox="1"/>
          <p:nvPr/>
        </p:nvSpPr>
        <p:spPr>
          <a:xfrm>
            <a:off x="2930500" y="3890454"/>
            <a:ext cx="1786889" cy="581025"/>
          </a:xfrm>
          <a:prstGeom prst="rect">
            <a:avLst/>
          </a:prstGeom>
          <a:noFill/>
          <a:ln>
            <a:noFill/>
          </a:ln>
        </p:spPr>
        <p:txBody>
          <a:bodyPr anchorCtr="0" anchor="t" bIns="0" lIns="0" spcFirstLastPara="1" rIns="0" wrap="square" tIns="68575">
            <a:spAutoFit/>
          </a:bodyPr>
          <a:lstStyle/>
          <a:p>
            <a:pPr indent="0" lvl="0" marL="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X </a:t>
            </a:r>
            <a:r>
              <a:rPr i="1" lang="en-US" sz="1450">
                <a:solidFill>
                  <a:schemeClr val="dk1"/>
                </a:solidFill>
                <a:latin typeface="Noto Sans Symbols"/>
                <a:ea typeface="Noto Sans Symbols"/>
                <a:cs typeface="Noto Sans Symbols"/>
                <a:sym typeface="Noto Sans Symbols"/>
              </a:rPr>
              <a:t>−</a:t>
            </a:r>
            <a:r>
              <a:rPr i="1" lang="en-US" sz="1450">
                <a:solidFill>
                  <a:schemeClr val="dk1"/>
                </a:solidFill>
                <a:latin typeface="Times New Roman"/>
                <a:ea typeface="Times New Roman"/>
                <a:cs typeface="Times New Roman"/>
                <a:sym typeface="Times New Roman"/>
              </a:rPr>
              <a:t> μ	</a:t>
            </a:r>
            <a:r>
              <a:rPr lang="en-US" sz="1450">
                <a:solidFill>
                  <a:schemeClr val="dk1"/>
                </a:solidFill>
                <a:latin typeface="Times New Roman"/>
                <a:ea typeface="Times New Roman"/>
                <a:cs typeface="Times New Roman"/>
                <a:sym typeface="Times New Roman"/>
              </a:rPr>
              <a:t>2.84 </a:t>
            </a:r>
            <a:r>
              <a:rPr i="1" lang="en-US" sz="1450">
                <a:solidFill>
                  <a:schemeClr val="dk1"/>
                </a:solidFill>
                <a:latin typeface="Noto Sans Symbols"/>
                <a:ea typeface="Noto Sans Symbols"/>
                <a:cs typeface="Noto Sans Symbols"/>
                <a:sym typeface="Noto Sans Symbols"/>
              </a:rPr>
              <a:t>−</a:t>
            </a:r>
            <a:r>
              <a:rPr i="1" lang="en-US" sz="1450">
                <a:solidFill>
                  <a:schemeClr val="dk1"/>
                </a:solidFill>
                <a:latin typeface="Times New Roman"/>
                <a:ea typeface="Times New Roman"/>
                <a:cs typeface="Times New Roman"/>
                <a:sym typeface="Times New Roman"/>
              </a:rPr>
              <a:t> </a:t>
            </a:r>
            <a:r>
              <a:rPr lang="en-US" sz="1450">
                <a:solidFill>
                  <a:schemeClr val="dk1"/>
                </a:solidFill>
                <a:latin typeface="Times New Roman"/>
                <a:ea typeface="Times New Roman"/>
                <a:cs typeface="Times New Roman"/>
                <a:sym typeface="Times New Roman"/>
              </a:rPr>
              <a:t>3</a:t>
            </a:r>
            <a:endParaRPr sz="1450">
              <a:solidFill>
                <a:schemeClr val="dk1"/>
              </a:solidFill>
              <a:latin typeface="Times New Roman"/>
              <a:ea typeface="Times New Roman"/>
              <a:cs typeface="Times New Roman"/>
              <a:sym typeface="Times New Roman"/>
            </a:endParaRPr>
          </a:p>
          <a:p>
            <a:pPr indent="0" lvl="0" marL="30480" marR="0" rtl="0" algn="l">
              <a:lnSpc>
                <a:spcPct val="100000"/>
              </a:lnSpc>
              <a:spcBef>
                <a:spcPts val="445"/>
              </a:spcBef>
              <a:spcAft>
                <a:spcPts val="0"/>
              </a:spcAft>
              <a:buNone/>
            </a:pPr>
            <a:r>
              <a:rPr i="1" lang="en-US" sz="1450">
                <a:solidFill>
                  <a:schemeClr val="dk1"/>
                </a:solidFill>
                <a:latin typeface="Times New Roman"/>
                <a:ea typeface="Times New Roman"/>
                <a:cs typeface="Times New Roman"/>
                <a:sym typeface="Times New Roman"/>
              </a:rPr>
              <a:t>σ/	</a:t>
            </a:r>
            <a:r>
              <a:rPr lang="en-US" sz="1450">
                <a:solidFill>
                  <a:schemeClr val="dk1"/>
                </a:solidFill>
                <a:latin typeface="Times New Roman"/>
                <a:ea typeface="Times New Roman"/>
                <a:cs typeface="Times New Roman"/>
                <a:sym typeface="Times New Roman"/>
              </a:rPr>
              <a:t>n	0.8 /	100</a:t>
            </a:r>
            <a:endParaRPr sz="1450">
              <a:solidFill>
                <a:schemeClr val="dk1"/>
              </a:solidFill>
              <a:latin typeface="Times New Roman"/>
              <a:ea typeface="Times New Roman"/>
              <a:cs typeface="Times New Roman"/>
              <a:sym typeface="Times New Roman"/>
            </a:endParaRPr>
          </a:p>
        </p:txBody>
      </p:sp>
      <p:sp>
        <p:nvSpPr>
          <p:cNvPr id="398" name="Google Shape;398;p70"/>
          <p:cNvSpPr txBox="1"/>
          <p:nvPr/>
        </p:nvSpPr>
        <p:spPr>
          <a:xfrm>
            <a:off x="2304896" y="4061033"/>
            <a:ext cx="446405" cy="251460"/>
          </a:xfrm>
          <a:prstGeom prst="rect">
            <a:avLst/>
          </a:prstGeom>
          <a:noFill/>
          <a:ln>
            <a:noFill/>
          </a:ln>
        </p:spPr>
        <p:txBody>
          <a:bodyPr anchorCtr="0" anchor="t" bIns="0" lIns="0" spcFirstLastPara="1" rIns="0" wrap="square" tIns="16500">
            <a:spAutoFit/>
          </a:bodyPr>
          <a:lstStyle/>
          <a:p>
            <a:pPr indent="0" lvl="0" marL="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Z	</a:t>
            </a:r>
            <a:r>
              <a:rPr i="1" lang="en-US" sz="1450">
                <a:solidFill>
                  <a:schemeClr val="dk1"/>
                </a:solidFill>
                <a:latin typeface="Noto Sans Symbols"/>
                <a:ea typeface="Noto Sans Symbols"/>
                <a:cs typeface="Noto Sans Symbols"/>
                <a:sym typeface="Noto Sans Symbols"/>
              </a:rPr>
              <a:t>=</a:t>
            </a:r>
            <a:endParaRPr sz="1450">
              <a:solidFill>
                <a:schemeClr val="dk1"/>
              </a:solidFill>
              <a:latin typeface="Noto Sans Symbols"/>
              <a:ea typeface="Noto Sans Symbols"/>
              <a:cs typeface="Noto Sans Symbols"/>
              <a:sym typeface="Noto Sans Symbols"/>
            </a:endParaRPr>
          </a:p>
        </p:txBody>
      </p:sp>
      <p:sp>
        <p:nvSpPr>
          <p:cNvPr id="399" name="Google Shape;399;p70"/>
          <p:cNvSpPr/>
          <p:nvPr/>
        </p:nvSpPr>
        <p:spPr>
          <a:xfrm>
            <a:off x="2263139" y="3928871"/>
            <a:ext cx="4023360" cy="546100"/>
          </a:xfrm>
          <a:custGeom>
            <a:rect b="b" l="l" r="r" t="t"/>
            <a:pathLst>
              <a:path extrusionOk="0" h="546100" w="4023360">
                <a:moveTo>
                  <a:pt x="0" y="545591"/>
                </a:moveTo>
                <a:lnTo>
                  <a:pt x="4023360" y="545591"/>
                </a:lnTo>
                <a:lnTo>
                  <a:pt x="4023360" y="0"/>
                </a:lnTo>
                <a:lnTo>
                  <a:pt x="0" y="0"/>
                </a:lnTo>
                <a:lnTo>
                  <a:pt x="0" y="545591"/>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p70"/>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71"/>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Google Shape;406;p71"/>
          <p:cNvSpPr txBox="1"/>
          <p:nvPr>
            <p:ph type="title"/>
          </p:nvPr>
        </p:nvSpPr>
        <p:spPr>
          <a:xfrm>
            <a:off x="416763" y="516763"/>
            <a:ext cx="2859837" cy="5668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P-Value</a:t>
            </a:r>
            <a:endParaRPr/>
          </a:p>
        </p:txBody>
      </p:sp>
      <p:sp>
        <p:nvSpPr>
          <p:cNvPr id="407" name="Google Shape;407;p71"/>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 name="Google Shape;408;p71"/>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71"/>
          <p:cNvSpPr txBox="1"/>
          <p:nvPr/>
        </p:nvSpPr>
        <p:spPr>
          <a:xfrm>
            <a:off x="351637" y="1071205"/>
            <a:ext cx="8155305" cy="1308735"/>
          </a:xfrm>
          <a:prstGeom prst="rect">
            <a:avLst/>
          </a:prstGeom>
          <a:noFill/>
          <a:ln>
            <a:noFill/>
          </a:ln>
        </p:spPr>
        <p:txBody>
          <a:bodyPr anchorCtr="0" anchor="t" bIns="0" lIns="0" spcFirstLastPara="1" rIns="0" wrap="square" tIns="39350">
            <a:spAutoFit/>
          </a:bodyPr>
          <a:lstStyle/>
          <a:p>
            <a:pPr indent="0" lvl="0" marL="635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The </a:t>
            </a:r>
            <a:r>
              <a:rPr lang="en-US" sz="1800">
                <a:solidFill>
                  <a:srgbClr val="C00000"/>
                </a:solidFill>
                <a:latin typeface="Times New Roman"/>
                <a:ea typeface="Times New Roman"/>
                <a:cs typeface="Times New Roman"/>
                <a:sym typeface="Times New Roman"/>
              </a:rPr>
              <a:t>p-value </a:t>
            </a:r>
            <a:r>
              <a:rPr lang="en-US" sz="1800">
                <a:solidFill>
                  <a:schemeClr val="dk1"/>
                </a:solidFill>
                <a:latin typeface="Times New Roman"/>
                <a:ea typeface="Times New Roman"/>
                <a:cs typeface="Times New Roman"/>
                <a:sym typeface="Times New Roman"/>
              </a:rPr>
              <a:t>is the probability of obtaining a test statistic equal to or more extreme than</a:t>
            </a:r>
            <a:endParaRPr/>
          </a:p>
          <a:p>
            <a:pPr indent="0" lvl="0" marL="63500" marR="0" rtl="0" algn="l">
              <a:lnSpc>
                <a:spcPct val="100000"/>
              </a:lnSpc>
              <a:spcBef>
                <a:spcPts val="219"/>
              </a:spcBef>
              <a:spcAft>
                <a:spcPts val="0"/>
              </a:spcAft>
              <a:buNone/>
            </a:pPr>
            <a:r>
              <a:rPr lang="en-US" sz="1800">
                <a:solidFill>
                  <a:schemeClr val="dk1"/>
                </a:solidFill>
                <a:latin typeface="Times New Roman"/>
                <a:ea typeface="Times New Roman"/>
                <a:cs typeface="Times New Roman"/>
                <a:sym typeface="Times New Roman"/>
              </a:rPr>
              <a:t>the observed sample value when H</a:t>
            </a:r>
            <a:r>
              <a:rPr baseline="-25000" lang="en-US" sz="1800">
                <a:solidFill>
                  <a:schemeClr val="dk1"/>
                </a:solidFill>
                <a:latin typeface="Times New Roman"/>
                <a:ea typeface="Times New Roman"/>
                <a:cs typeface="Times New Roman"/>
                <a:sym typeface="Times New Roman"/>
              </a:rPr>
              <a:t>0 </a:t>
            </a:r>
            <a:r>
              <a:rPr lang="en-US" sz="1800">
                <a:solidFill>
                  <a:schemeClr val="dk1"/>
                </a:solidFill>
                <a:latin typeface="Times New Roman"/>
                <a:ea typeface="Times New Roman"/>
                <a:cs typeface="Times New Roman"/>
                <a:sym typeface="Times New Roman"/>
              </a:rPr>
              <a:t>is true.</a:t>
            </a:r>
            <a:endParaRPr/>
          </a:p>
          <a:p>
            <a:pPr indent="-114300" lvl="0" marL="520700" marR="55880" rtl="0" algn="l">
              <a:lnSpc>
                <a:spcPct val="110000"/>
              </a:lnSpc>
              <a:spcBef>
                <a:spcPts val="600"/>
              </a:spcBef>
              <a:spcAft>
                <a:spcPts val="0"/>
              </a:spcAft>
              <a:buClr>
                <a:srgbClr val="006FC0"/>
              </a:buClr>
              <a:buSzPts val="1800"/>
              <a:buFont typeface="Noto Sans Symbols"/>
              <a:buChar char="⮚"/>
            </a:pPr>
            <a:r>
              <a:rPr lang="en-US" sz="1800">
                <a:solidFill>
                  <a:schemeClr val="dk1"/>
                </a:solidFill>
                <a:latin typeface="Times New Roman"/>
                <a:ea typeface="Times New Roman"/>
                <a:cs typeface="Times New Roman"/>
                <a:sym typeface="Times New Roman"/>
              </a:rPr>
              <a:t>Sometimes referred to as “the observed level of significance” or “Smallest  value of </a:t>
            </a:r>
            <a:r>
              <a:rPr i="1" lang="en-US" sz="1800">
                <a:solidFill>
                  <a:schemeClr val="dk1"/>
                </a:solidFill>
                <a:latin typeface="Noto Sans Symbols"/>
                <a:ea typeface="Noto Sans Symbols"/>
                <a:cs typeface="Noto Sans Symbols"/>
                <a:sym typeface="Noto Sans Symbols"/>
              </a:rPr>
              <a:t>α</a:t>
            </a:r>
            <a:r>
              <a:rPr i="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for which H</a:t>
            </a:r>
            <a:r>
              <a:rPr baseline="-25000" lang="en-US" sz="1800">
                <a:solidFill>
                  <a:schemeClr val="dk1"/>
                </a:solidFill>
                <a:latin typeface="Times New Roman"/>
                <a:ea typeface="Times New Roman"/>
                <a:cs typeface="Times New Roman"/>
                <a:sym typeface="Times New Roman"/>
              </a:rPr>
              <a:t>0 </a:t>
            </a:r>
            <a:r>
              <a:rPr lang="en-US" sz="1800">
                <a:solidFill>
                  <a:schemeClr val="dk1"/>
                </a:solidFill>
                <a:latin typeface="Times New Roman"/>
                <a:ea typeface="Times New Roman"/>
                <a:cs typeface="Times New Roman"/>
                <a:sym typeface="Times New Roman"/>
              </a:rPr>
              <a:t>can be rejected”</a:t>
            </a:r>
            <a:endParaRPr/>
          </a:p>
        </p:txBody>
      </p:sp>
      <p:sp>
        <p:nvSpPr>
          <p:cNvPr id="410" name="Google Shape;410;p71"/>
          <p:cNvSpPr txBox="1"/>
          <p:nvPr/>
        </p:nvSpPr>
        <p:spPr>
          <a:xfrm>
            <a:off x="8123173" y="2514346"/>
            <a:ext cx="355600" cy="29972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30000" lang="en-US" sz="2700">
                <a:solidFill>
                  <a:schemeClr val="dk1"/>
                </a:solidFill>
                <a:latin typeface="Times New Roman"/>
                <a:ea typeface="Times New Roman"/>
                <a:cs typeface="Times New Roman"/>
                <a:sym typeface="Times New Roman"/>
              </a:rPr>
              <a:t>H</a:t>
            </a:r>
            <a:r>
              <a:rPr lang="en-US" sz="1200">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p:txBody>
      </p:sp>
      <p:sp>
        <p:nvSpPr>
          <p:cNvPr id="411" name="Google Shape;411;p71"/>
          <p:cNvSpPr txBox="1"/>
          <p:nvPr/>
        </p:nvSpPr>
        <p:spPr>
          <a:xfrm>
            <a:off x="859637" y="2430867"/>
            <a:ext cx="7099934" cy="628650"/>
          </a:xfrm>
          <a:prstGeom prst="rect">
            <a:avLst/>
          </a:prstGeom>
          <a:noFill/>
          <a:ln>
            <a:noFill/>
          </a:ln>
        </p:spPr>
        <p:txBody>
          <a:bodyPr anchorCtr="0" anchor="t" bIns="0" lIns="0" spcFirstLastPara="1" rIns="0" wrap="square" tIns="39350">
            <a:spAutoFit/>
          </a:bodyPr>
          <a:lstStyle/>
          <a:p>
            <a:pPr indent="-304800" lvl="0" marL="304800" marR="0" rtl="0" algn="l">
              <a:lnSpc>
                <a:spcPct val="100000"/>
              </a:lnSpc>
              <a:spcBef>
                <a:spcPts val="0"/>
              </a:spcBef>
              <a:spcAft>
                <a:spcPts val="0"/>
              </a:spcAft>
              <a:buClr>
                <a:srgbClr val="006FC0"/>
              </a:buClr>
              <a:buSzPts val="1800"/>
              <a:buFont typeface="Noto Sans Symbols"/>
              <a:buChar char="⮚"/>
            </a:pPr>
            <a:r>
              <a:rPr lang="en-US" sz="1800">
                <a:solidFill>
                  <a:schemeClr val="dk1"/>
                </a:solidFill>
                <a:latin typeface="Times New Roman"/>
                <a:ea typeface="Times New Roman"/>
                <a:cs typeface="Times New Roman"/>
                <a:sym typeface="Times New Roman"/>
              </a:rPr>
              <a:t>The	p-value	measures	the	plausibility	of	the	null	hypothesis,</a:t>
            </a:r>
            <a:endParaRPr sz="1800">
              <a:solidFill>
                <a:schemeClr val="dk1"/>
              </a:solidFill>
              <a:latin typeface="Times New Roman"/>
              <a:ea typeface="Times New Roman"/>
              <a:cs typeface="Times New Roman"/>
              <a:sym typeface="Times New Roman"/>
            </a:endParaRPr>
          </a:p>
          <a:p>
            <a:pPr indent="0" lvl="0" marL="0" marR="50800" rtl="0" algn="ctr">
              <a:lnSpc>
                <a:spcPct val="100000"/>
              </a:lnSpc>
              <a:spcBef>
                <a:spcPts val="219"/>
              </a:spcBef>
              <a:spcAft>
                <a:spcPts val="0"/>
              </a:spcAft>
              <a:buNone/>
            </a:pPr>
            <a:r>
              <a:rPr lang="en-US" sz="1800">
                <a:solidFill>
                  <a:srgbClr val="C00000"/>
                </a:solidFill>
                <a:latin typeface="Times New Roman"/>
                <a:ea typeface="Times New Roman"/>
                <a:cs typeface="Times New Roman"/>
                <a:sym typeface="Times New Roman"/>
              </a:rPr>
              <a:t>“The smaller the p-value, the less plausible is the null hypothesis.“</a:t>
            </a:r>
            <a:endParaRPr sz="1800">
              <a:solidFill>
                <a:schemeClr val="dk1"/>
              </a:solidFill>
              <a:latin typeface="Times New Roman"/>
              <a:ea typeface="Times New Roman"/>
              <a:cs typeface="Times New Roman"/>
              <a:sym typeface="Times New Roman"/>
            </a:endParaRPr>
          </a:p>
        </p:txBody>
      </p:sp>
      <p:sp>
        <p:nvSpPr>
          <p:cNvPr id="412" name="Google Shape;412;p71"/>
          <p:cNvSpPr/>
          <p:nvPr/>
        </p:nvSpPr>
        <p:spPr>
          <a:xfrm>
            <a:off x="1199351" y="3406652"/>
            <a:ext cx="6907709" cy="18024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 name="Google Shape;413;p71"/>
          <p:cNvSpPr txBox="1"/>
          <p:nvPr/>
        </p:nvSpPr>
        <p:spPr>
          <a:xfrm>
            <a:off x="593140" y="5506618"/>
            <a:ext cx="8031480" cy="756920"/>
          </a:xfrm>
          <a:prstGeom prst="rect">
            <a:avLst/>
          </a:prstGeom>
          <a:noFill/>
          <a:ln>
            <a:noFill/>
          </a:ln>
        </p:spPr>
        <p:txBody>
          <a:bodyPr anchorCtr="0" anchor="t" bIns="0" lIns="0" spcFirstLastPara="1" rIns="0" wrap="square" tIns="12050">
            <a:spAutoFit/>
          </a:bodyPr>
          <a:lstStyle/>
          <a:p>
            <a:pPr indent="0" lvl="0" marL="38100" marR="30480" rtl="0" algn="just">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P-value tells us that if the null hypothesis H</a:t>
            </a:r>
            <a:r>
              <a:rPr baseline="-25000" lang="en-US" sz="1575">
                <a:solidFill>
                  <a:schemeClr val="dk1"/>
                </a:solidFill>
                <a:latin typeface="Times New Roman"/>
                <a:ea typeface="Times New Roman"/>
                <a:cs typeface="Times New Roman"/>
                <a:sym typeface="Times New Roman"/>
              </a:rPr>
              <a:t>0</a:t>
            </a:r>
            <a:r>
              <a:rPr lang="en-US" sz="1600">
                <a:solidFill>
                  <a:schemeClr val="dk1"/>
                </a:solidFill>
                <a:latin typeface="Times New Roman"/>
                <a:ea typeface="Times New Roman"/>
                <a:cs typeface="Times New Roman"/>
                <a:sym typeface="Times New Roman"/>
              </a:rPr>
              <a:t>: μ = 50 is true, the probability of obtaining a  random sample whose mean is at least as far from 50 as 51.8 (or 48.2) is 0.0226. Therefore, an  observed sample mean of 51.8 is a rarely event if the null hypothesis is true.</a:t>
            </a:r>
            <a:endParaRPr sz="1600">
              <a:solidFill>
                <a:schemeClr val="dk1"/>
              </a:solidFill>
              <a:latin typeface="Times New Roman"/>
              <a:ea typeface="Times New Roman"/>
              <a:cs typeface="Times New Roman"/>
              <a:sym typeface="Times New Roman"/>
            </a:endParaRPr>
          </a:p>
        </p:txBody>
      </p:sp>
      <p:sp>
        <p:nvSpPr>
          <p:cNvPr id="414" name="Google Shape;414;p71"/>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72"/>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 name="Google Shape;420;p72"/>
          <p:cNvSpPr txBox="1"/>
          <p:nvPr>
            <p:ph type="title"/>
          </p:nvPr>
        </p:nvSpPr>
        <p:spPr>
          <a:xfrm>
            <a:off x="384302" y="493267"/>
            <a:ext cx="8306434"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0" i="0" lang="en-US" sz="3400">
                <a:latin typeface="Times New Roman"/>
                <a:ea typeface="Times New Roman"/>
                <a:cs typeface="Times New Roman"/>
                <a:sym typeface="Times New Roman"/>
              </a:rPr>
              <a:t> </a:t>
            </a:r>
            <a:r>
              <a:rPr lang="en-US" sz="3400"/>
              <a:t>P-Value	</a:t>
            </a:r>
            <a:endParaRPr sz="3400">
              <a:latin typeface="Times New Roman"/>
              <a:ea typeface="Times New Roman"/>
              <a:cs typeface="Times New Roman"/>
              <a:sym typeface="Times New Roman"/>
            </a:endParaRPr>
          </a:p>
        </p:txBody>
      </p:sp>
      <p:sp>
        <p:nvSpPr>
          <p:cNvPr id="421" name="Google Shape;421;p72"/>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 name="Google Shape;422;p72"/>
          <p:cNvSpPr txBox="1"/>
          <p:nvPr/>
        </p:nvSpPr>
        <p:spPr>
          <a:xfrm>
            <a:off x="402437" y="1222070"/>
            <a:ext cx="8126095" cy="1123315"/>
          </a:xfrm>
          <a:prstGeom prst="rect">
            <a:avLst/>
          </a:prstGeom>
          <a:noFill/>
          <a:ln>
            <a:noFill/>
          </a:ln>
        </p:spPr>
        <p:txBody>
          <a:bodyPr anchorCtr="0" anchor="t" bIns="0" lIns="0" spcFirstLastPara="1" rIns="0" wrap="square" tIns="12700">
            <a:spAutoFit/>
          </a:bodyPr>
          <a:lstStyle/>
          <a:p>
            <a:pPr indent="0" lvl="0" marL="0" marR="5715" rtl="0" algn="r">
              <a:lnSpc>
                <a:spcPct val="100000"/>
              </a:lnSpc>
              <a:spcBef>
                <a:spcPts val="0"/>
              </a:spcBef>
              <a:spcAft>
                <a:spcPts val="0"/>
              </a:spcAft>
              <a:buNone/>
            </a:pPr>
            <a:r>
              <a:rPr lang="en-US" sz="1800">
                <a:solidFill>
                  <a:srgbClr val="C00000"/>
                </a:solidFill>
                <a:latin typeface="Times New Roman"/>
                <a:ea typeface="Times New Roman"/>
                <a:cs typeface="Times New Roman"/>
                <a:sym typeface="Times New Roman"/>
              </a:rPr>
              <a:t>Example -revisit </a:t>
            </a:r>
            <a:r>
              <a:rPr lang="en-US" sz="1800">
                <a:solidFill>
                  <a:schemeClr val="dk1"/>
                </a:solidFill>
                <a:latin typeface="Times New Roman"/>
                <a:ea typeface="Times New Roman"/>
                <a:cs typeface="Times New Roman"/>
                <a:sym typeface="Times New Roman"/>
              </a:rPr>
              <a:t>To test the claim that the mean weight of chocolate bars manufactured</a:t>
            </a:r>
            <a:endParaRPr sz="1800">
              <a:solidFill>
                <a:schemeClr val="dk1"/>
              </a:solidFill>
              <a:latin typeface="Times New Roman"/>
              <a:ea typeface="Times New Roman"/>
              <a:cs typeface="Times New Roman"/>
              <a:sym typeface="Times New Roman"/>
            </a:endParaRPr>
          </a:p>
          <a:p>
            <a:pPr indent="0" lvl="0" marL="0" marR="6985" rtl="0" algn="r">
              <a:lnSpc>
                <a:spcPct val="100000"/>
              </a:lnSpc>
              <a:spcBef>
                <a:spcPts val="5"/>
              </a:spcBef>
              <a:spcAft>
                <a:spcPts val="0"/>
              </a:spcAft>
              <a:buNone/>
            </a:pPr>
            <a:r>
              <a:rPr lang="en-US" sz="1800">
                <a:solidFill>
                  <a:schemeClr val="dk1"/>
                </a:solidFill>
                <a:latin typeface="Times New Roman"/>
                <a:ea typeface="Times New Roman"/>
                <a:cs typeface="Times New Roman"/>
                <a:sym typeface="Times New Roman"/>
              </a:rPr>
              <a:t>in a factory is 3 ounces, we weighed 100 chocolate bars and the average weight was</a:t>
            </a:r>
            <a:endParaRPr sz="1800">
              <a:solidFill>
                <a:schemeClr val="dk1"/>
              </a:solidFill>
              <a:latin typeface="Times New Roman"/>
              <a:ea typeface="Times New Roman"/>
              <a:cs typeface="Times New Roman"/>
              <a:sym typeface="Times New Roman"/>
            </a:endParaRPr>
          </a:p>
          <a:p>
            <a:pPr indent="0" lvl="0" marL="355600" marR="508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2.84.	Suppose that, from past records, the standard deviation is known to be 0.8.  Test at </a:t>
            </a:r>
            <a:r>
              <a:rPr i="1" lang="en-US" sz="1800">
                <a:solidFill>
                  <a:schemeClr val="dk1"/>
                </a:solidFill>
                <a:latin typeface="Noto Sans Symbols"/>
                <a:ea typeface="Noto Sans Symbols"/>
                <a:cs typeface="Noto Sans Symbols"/>
                <a:sym typeface="Noto Sans Symbols"/>
              </a:rPr>
              <a:t>α</a:t>
            </a:r>
            <a:r>
              <a:rPr lang="en-US" sz="1800">
                <a:solidFill>
                  <a:schemeClr val="dk1"/>
                </a:solidFill>
                <a:latin typeface="Times New Roman"/>
                <a:ea typeface="Times New Roman"/>
                <a:cs typeface="Times New Roman"/>
                <a:sym typeface="Times New Roman"/>
              </a:rPr>
              <a:t>=0.05 using p-value.</a:t>
            </a:r>
            <a:endParaRPr/>
          </a:p>
        </p:txBody>
      </p:sp>
      <p:sp>
        <p:nvSpPr>
          <p:cNvPr id="423" name="Google Shape;423;p72"/>
          <p:cNvSpPr txBox="1"/>
          <p:nvPr/>
        </p:nvSpPr>
        <p:spPr>
          <a:xfrm>
            <a:off x="474370" y="2692984"/>
            <a:ext cx="3460115" cy="3314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X = 2.84 is translated to a Z score</a:t>
            </a:r>
            <a:endParaRPr sz="2000">
              <a:solidFill>
                <a:schemeClr val="dk1"/>
              </a:solidFill>
              <a:latin typeface="Times New Roman"/>
              <a:ea typeface="Times New Roman"/>
              <a:cs typeface="Times New Roman"/>
              <a:sym typeface="Times New Roman"/>
            </a:endParaRPr>
          </a:p>
        </p:txBody>
      </p:sp>
      <p:sp>
        <p:nvSpPr>
          <p:cNvPr id="424" name="Google Shape;424;p72"/>
          <p:cNvSpPr/>
          <p:nvPr/>
        </p:nvSpPr>
        <p:spPr>
          <a:xfrm>
            <a:off x="6160008" y="5271515"/>
            <a:ext cx="833755" cy="216535"/>
          </a:xfrm>
          <a:custGeom>
            <a:rect b="b" l="l" r="r" t="t"/>
            <a:pathLst>
              <a:path extrusionOk="0" h="216535" w="833754">
                <a:moveTo>
                  <a:pt x="0" y="0"/>
                </a:moveTo>
                <a:lnTo>
                  <a:pt x="0" y="216408"/>
                </a:lnTo>
                <a:lnTo>
                  <a:pt x="822070" y="212852"/>
                </a:lnTo>
                <a:lnTo>
                  <a:pt x="822070" y="208026"/>
                </a:lnTo>
                <a:lnTo>
                  <a:pt x="833627" y="165862"/>
                </a:lnTo>
                <a:lnTo>
                  <a:pt x="746633" y="149098"/>
                </a:lnTo>
                <a:lnTo>
                  <a:pt x="491489" y="144272"/>
                </a:lnTo>
                <a:lnTo>
                  <a:pt x="213105" y="81788"/>
                </a:lnTo>
                <a:lnTo>
                  <a:pt x="0" y="0"/>
                </a:lnTo>
                <a:close/>
              </a:path>
            </a:pathLst>
          </a:custGeom>
          <a:solidFill>
            <a:srgbClr val="00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 name="Google Shape;425;p72"/>
          <p:cNvSpPr txBox="1"/>
          <p:nvPr/>
        </p:nvSpPr>
        <p:spPr>
          <a:xfrm>
            <a:off x="2629026" y="4768342"/>
            <a:ext cx="5403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.0228</a:t>
            </a:r>
            <a:endParaRPr sz="1800">
              <a:solidFill>
                <a:schemeClr val="dk1"/>
              </a:solidFill>
              <a:latin typeface="Times New Roman"/>
              <a:ea typeface="Times New Roman"/>
              <a:cs typeface="Times New Roman"/>
              <a:sym typeface="Times New Roman"/>
            </a:endParaRPr>
          </a:p>
        </p:txBody>
      </p:sp>
      <p:sp>
        <p:nvSpPr>
          <p:cNvPr id="426" name="Google Shape;426;p72"/>
          <p:cNvSpPr txBox="1"/>
          <p:nvPr/>
        </p:nvSpPr>
        <p:spPr>
          <a:xfrm>
            <a:off x="2700020" y="4348098"/>
            <a:ext cx="9912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1" lang="en-US" sz="1800">
                <a:solidFill>
                  <a:schemeClr val="dk1"/>
                </a:solidFill>
                <a:latin typeface="Noto Sans Symbols"/>
                <a:ea typeface="Noto Sans Symbols"/>
                <a:cs typeface="Noto Sans Symbols"/>
                <a:sym typeface="Noto Sans Symbols"/>
              </a:rPr>
              <a:t>α</a:t>
            </a:r>
            <a:r>
              <a:rPr lang="en-US" sz="1800">
                <a:solidFill>
                  <a:schemeClr val="dk1"/>
                </a:solidFill>
                <a:latin typeface="Times New Roman"/>
                <a:ea typeface="Times New Roman"/>
                <a:cs typeface="Times New Roman"/>
                <a:sym typeface="Times New Roman"/>
              </a:rPr>
              <a:t>/2 = .025</a:t>
            </a:r>
            <a:endParaRPr/>
          </a:p>
        </p:txBody>
      </p:sp>
      <p:sp>
        <p:nvSpPr>
          <p:cNvPr id="427" name="Google Shape;427;p72"/>
          <p:cNvSpPr/>
          <p:nvPr/>
        </p:nvSpPr>
        <p:spPr>
          <a:xfrm>
            <a:off x="2689860" y="5271515"/>
            <a:ext cx="832485" cy="216535"/>
          </a:xfrm>
          <a:custGeom>
            <a:rect b="b" l="l" r="r" t="t"/>
            <a:pathLst>
              <a:path extrusionOk="0" h="216535" w="832485">
                <a:moveTo>
                  <a:pt x="832103" y="0"/>
                </a:moveTo>
                <a:lnTo>
                  <a:pt x="619378" y="81788"/>
                </a:lnTo>
                <a:lnTo>
                  <a:pt x="341502" y="144272"/>
                </a:lnTo>
                <a:lnTo>
                  <a:pt x="86867" y="149098"/>
                </a:lnTo>
                <a:lnTo>
                  <a:pt x="0" y="165862"/>
                </a:lnTo>
                <a:lnTo>
                  <a:pt x="11556" y="208026"/>
                </a:lnTo>
                <a:lnTo>
                  <a:pt x="11556" y="212852"/>
                </a:lnTo>
                <a:lnTo>
                  <a:pt x="832103" y="216408"/>
                </a:lnTo>
                <a:lnTo>
                  <a:pt x="832103" y="0"/>
                </a:lnTo>
                <a:close/>
              </a:path>
            </a:pathLst>
          </a:custGeom>
          <a:solidFill>
            <a:srgbClr val="00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 name="Google Shape;428;p72"/>
          <p:cNvSpPr/>
          <p:nvPr/>
        </p:nvSpPr>
        <p:spPr>
          <a:xfrm>
            <a:off x="2759201" y="4149090"/>
            <a:ext cx="2148840" cy="1278255"/>
          </a:xfrm>
          <a:custGeom>
            <a:rect b="b" l="l" r="r" t="t"/>
            <a:pathLst>
              <a:path extrusionOk="0" h="1278254" w="2148840">
                <a:moveTo>
                  <a:pt x="0" y="1277874"/>
                </a:moveTo>
                <a:lnTo>
                  <a:pt x="225933" y="1266825"/>
                </a:lnTo>
                <a:lnTo>
                  <a:pt x="340741" y="1249045"/>
                </a:lnTo>
                <a:lnTo>
                  <a:pt x="455422" y="1228979"/>
                </a:lnTo>
                <a:lnTo>
                  <a:pt x="566674" y="1200150"/>
                </a:lnTo>
                <a:lnTo>
                  <a:pt x="681482" y="1157859"/>
                </a:lnTo>
                <a:lnTo>
                  <a:pt x="796163" y="1106805"/>
                </a:lnTo>
                <a:lnTo>
                  <a:pt x="1018539" y="960120"/>
                </a:lnTo>
                <a:lnTo>
                  <a:pt x="1244473" y="751205"/>
                </a:lnTo>
                <a:lnTo>
                  <a:pt x="1470406" y="497840"/>
                </a:lnTo>
                <a:lnTo>
                  <a:pt x="1581658" y="371094"/>
                </a:lnTo>
                <a:lnTo>
                  <a:pt x="1696465" y="253365"/>
                </a:lnTo>
                <a:lnTo>
                  <a:pt x="1811147" y="148844"/>
                </a:lnTo>
                <a:lnTo>
                  <a:pt x="1918715" y="68834"/>
                </a:lnTo>
                <a:lnTo>
                  <a:pt x="2033524" y="17780"/>
                </a:lnTo>
                <a:lnTo>
                  <a:pt x="2148332" y="0"/>
                </a:lnTo>
              </a:path>
            </a:pathLst>
          </a:custGeom>
          <a:noFill/>
          <a:ln cap="flat" cmpd="sng" w="50275">
            <a:solidFill>
              <a:srgbClr val="EDEB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 name="Google Shape;429;p72"/>
          <p:cNvSpPr/>
          <p:nvPr/>
        </p:nvSpPr>
        <p:spPr>
          <a:xfrm>
            <a:off x="4911090" y="4149090"/>
            <a:ext cx="2009775" cy="1278255"/>
          </a:xfrm>
          <a:custGeom>
            <a:rect b="b" l="l" r="r" t="t"/>
            <a:pathLst>
              <a:path extrusionOk="0" h="1278254" w="2009775">
                <a:moveTo>
                  <a:pt x="2009648" y="1277874"/>
                </a:moveTo>
                <a:lnTo>
                  <a:pt x="1799970" y="1266825"/>
                </a:lnTo>
                <a:lnTo>
                  <a:pt x="1691639" y="1249045"/>
                </a:lnTo>
                <a:lnTo>
                  <a:pt x="1590294" y="1228979"/>
                </a:lnTo>
                <a:lnTo>
                  <a:pt x="1481963" y="1200150"/>
                </a:lnTo>
                <a:lnTo>
                  <a:pt x="1373632" y="1157859"/>
                </a:lnTo>
                <a:lnTo>
                  <a:pt x="1272286" y="1106805"/>
                </a:lnTo>
                <a:lnTo>
                  <a:pt x="1059052" y="960120"/>
                </a:lnTo>
                <a:lnTo>
                  <a:pt x="845820" y="751205"/>
                </a:lnTo>
                <a:lnTo>
                  <a:pt x="636143" y="497840"/>
                </a:lnTo>
                <a:lnTo>
                  <a:pt x="527812" y="371094"/>
                </a:lnTo>
                <a:lnTo>
                  <a:pt x="419354" y="253365"/>
                </a:lnTo>
                <a:lnTo>
                  <a:pt x="318008" y="148844"/>
                </a:lnTo>
                <a:lnTo>
                  <a:pt x="209676" y="68834"/>
                </a:lnTo>
                <a:lnTo>
                  <a:pt x="104901" y="17780"/>
                </a:lnTo>
                <a:lnTo>
                  <a:pt x="0" y="0"/>
                </a:lnTo>
              </a:path>
            </a:pathLst>
          </a:custGeom>
          <a:noFill/>
          <a:ln cap="flat" cmpd="sng" w="50275">
            <a:solidFill>
              <a:srgbClr val="EDEB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72"/>
          <p:cNvSpPr/>
          <p:nvPr/>
        </p:nvSpPr>
        <p:spPr>
          <a:xfrm>
            <a:off x="2551938" y="5487161"/>
            <a:ext cx="4442460" cy="0"/>
          </a:xfrm>
          <a:custGeom>
            <a:rect b="b" l="l" r="r" t="t"/>
            <a:pathLst>
              <a:path extrusionOk="0" h="120000" w="4442459">
                <a:moveTo>
                  <a:pt x="0" y="0"/>
                </a:moveTo>
                <a:lnTo>
                  <a:pt x="4442460" y="0"/>
                </a:lnTo>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Google Shape;431;p72"/>
          <p:cNvSpPr/>
          <p:nvPr/>
        </p:nvSpPr>
        <p:spPr>
          <a:xfrm>
            <a:off x="2689860" y="4576571"/>
            <a:ext cx="1109980" cy="76200"/>
          </a:xfrm>
          <a:custGeom>
            <a:rect b="b" l="l" r="r" t="t"/>
            <a:pathLst>
              <a:path extrusionOk="0" h="76200" w="1109979">
                <a:moveTo>
                  <a:pt x="76200" y="0"/>
                </a:moveTo>
                <a:lnTo>
                  <a:pt x="0" y="38100"/>
                </a:lnTo>
                <a:lnTo>
                  <a:pt x="76200" y="76200"/>
                </a:lnTo>
                <a:lnTo>
                  <a:pt x="55033" y="44450"/>
                </a:lnTo>
                <a:lnTo>
                  <a:pt x="50800" y="44450"/>
                </a:lnTo>
                <a:lnTo>
                  <a:pt x="50800" y="31750"/>
                </a:lnTo>
                <a:lnTo>
                  <a:pt x="55033" y="31750"/>
                </a:lnTo>
                <a:lnTo>
                  <a:pt x="76200" y="0"/>
                </a:lnTo>
                <a:close/>
              </a:path>
              <a:path extrusionOk="0" h="76200" w="1109979">
                <a:moveTo>
                  <a:pt x="50800" y="38100"/>
                </a:moveTo>
                <a:lnTo>
                  <a:pt x="50800" y="44450"/>
                </a:lnTo>
                <a:lnTo>
                  <a:pt x="55033" y="44450"/>
                </a:lnTo>
                <a:lnTo>
                  <a:pt x="50800" y="38100"/>
                </a:lnTo>
                <a:close/>
              </a:path>
              <a:path extrusionOk="0" h="76200" w="1109979">
                <a:moveTo>
                  <a:pt x="1109472" y="31750"/>
                </a:moveTo>
                <a:lnTo>
                  <a:pt x="55033" y="31750"/>
                </a:lnTo>
                <a:lnTo>
                  <a:pt x="50800" y="38100"/>
                </a:lnTo>
                <a:lnTo>
                  <a:pt x="55033" y="44450"/>
                </a:lnTo>
                <a:lnTo>
                  <a:pt x="1109472" y="44450"/>
                </a:lnTo>
                <a:lnTo>
                  <a:pt x="1109472" y="31750"/>
                </a:lnTo>
                <a:close/>
              </a:path>
              <a:path extrusionOk="0" h="76200" w="1109979">
                <a:moveTo>
                  <a:pt x="55033" y="31750"/>
                </a:moveTo>
                <a:lnTo>
                  <a:pt x="50800" y="31750"/>
                </a:lnTo>
                <a:lnTo>
                  <a:pt x="50800" y="38100"/>
                </a:lnTo>
                <a:lnTo>
                  <a:pt x="55033" y="3175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72"/>
          <p:cNvSpPr/>
          <p:nvPr/>
        </p:nvSpPr>
        <p:spPr>
          <a:xfrm>
            <a:off x="4910328" y="4148328"/>
            <a:ext cx="0" cy="1338580"/>
          </a:xfrm>
          <a:custGeom>
            <a:rect b="b" l="l" r="r" t="t"/>
            <a:pathLst>
              <a:path extrusionOk="0" h="1338579" w="120000">
                <a:moveTo>
                  <a:pt x="0" y="0"/>
                </a:moveTo>
                <a:lnTo>
                  <a:pt x="0" y="1338072"/>
                </a:lnTo>
              </a:path>
            </a:pathLst>
          </a:custGeom>
          <a:noFill/>
          <a:ln cap="flat" cmpd="sng" w="9525">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 name="Google Shape;433;p72"/>
          <p:cNvSpPr/>
          <p:nvPr/>
        </p:nvSpPr>
        <p:spPr>
          <a:xfrm>
            <a:off x="3800094" y="5545073"/>
            <a:ext cx="0" cy="233679"/>
          </a:xfrm>
          <a:custGeom>
            <a:rect b="b" l="l" r="r" t="t"/>
            <a:pathLst>
              <a:path extrusionOk="0" h="233679" w="120000">
                <a:moveTo>
                  <a:pt x="0" y="0"/>
                </a:moveTo>
                <a:lnTo>
                  <a:pt x="0" y="233172"/>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72"/>
          <p:cNvSpPr/>
          <p:nvPr/>
        </p:nvSpPr>
        <p:spPr>
          <a:xfrm>
            <a:off x="3800094" y="5634990"/>
            <a:ext cx="2085339" cy="76200"/>
          </a:xfrm>
          <a:custGeom>
            <a:rect b="b" l="l" r="r" t="t"/>
            <a:pathLst>
              <a:path extrusionOk="0" h="76200" w="2085339">
                <a:moveTo>
                  <a:pt x="76200" y="0"/>
                </a:moveTo>
                <a:lnTo>
                  <a:pt x="0" y="38100"/>
                </a:lnTo>
                <a:lnTo>
                  <a:pt x="76200" y="76200"/>
                </a:lnTo>
                <a:lnTo>
                  <a:pt x="76200" y="48006"/>
                </a:lnTo>
                <a:lnTo>
                  <a:pt x="63500" y="48006"/>
                </a:lnTo>
                <a:lnTo>
                  <a:pt x="63500" y="28194"/>
                </a:lnTo>
                <a:lnTo>
                  <a:pt x="76200" y="28194"/>
                </a:lnTo>
                <a:lnTo>
                  <a:pt x="76200" y="0"/>
                </a:lnTo>
                <a:close/>
              </a:path>
              <a:path extrusionOk="0" h="76200" w="2085339">
                <a:moveTo>
                  <a:pt x="2008631" y="0"/>
                </a:moveTo>
                <a:lnTo>
                  <a:pt x="2008631" y="76200"/>
                </a:lnTo>
                <a:lnTo>
                  <a:pt x="2065019" y="48006"/>
                </a:lnTo>
                <a:lnTo>
                  <a:pt x="2021331" y="48006"/>
                </a:lnTo>
                <a:lnTo>
                  <a:pt x="2021331" y="28194"/>
                </a:lnTo>
                <a:lnTo>
                  <a:pt x="2065019" y="28194"/>
                </a:lnTo>
                <a:lnTo>
                  <a:pt x="2008631" y="0"/>
                </a:lnTo>
                <a:close/>
              </a:path>
              <a:path extrusionOk="0" h="76200" w="2085339">
                <a:moveTo>
                  <a:pt x="76200" y="28194"/>
                </a:moveTo>
                <a:lnTo>
                  <a:pt x="63500" y="28194"/>
                </a:lnTo>
                <a:lnTo>
                  <a:pt x="63500" y="48006"/>
                </a:lnTo>
                <a:lnTo>
                  <a:pt x="76200" y="48006"/>
                </a:lnTo>
                <a:lnTo>
                  <a:pt x="76200" y="28194"/>
                </a:lnTo>
                <a:close/>
              </a:path>
              <a:path extrusionOk="0" h="76200" w="2085339">
                <a:moveTo>
                  <a:pt x="2008631" y="28194"/>
                </a:moveTo>
                <a:lnTo>
                  <a:pt x="76200" y="28194"/>
                </a:lnTo>
                <a:lnTo>
                  <a:pt x="76200" y="48006"/>
                </a:lnTo>
                <a:lnTo>
                  <a:pt x="2008631" y="48006"/>
                </a:lnTo>
                <a:lnTo>
                  <a:pt x="2008631" y="28194"/>
                </a:lnTo>
                <a:close/>
              </a:path>
              <a:path extrusionOk="0" h="76200" w="2085339">
                <a:moveTo>
                  <a:pt x="2065019" y="28194"/>
                </a:moveTo>
                <a:lnTo>
                  <a:pt x="2021331" y="28194"/>
                </a:lnTo>
                <a:lnTo>
                  <a:pt x="2021331" y="48006"/>
                </a:lnTo>
                <a:lnTo>
                  <a:pt x="2065019" y="48006"/>
                </a:lnTo>
                <a:lnTo>
                  <a:pt x="2084831" y="38100"/>
                </a:lnTo>
                <a:lnTo>
                  <a:pt x="2065019" y="2819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72"/>
          <p:cNvSpPr/>
          <p:nvPr/>
        </p:nvSpPr>
        <p:spPr>
          <a:xfrm>
            <a:off x="2759201" y="5634990"/>
            <a:ext cx="1041400" cy="76200"/>
          </a:xfrm>
          <a:custGeom>
            <a:rect b="b" l="l" r="r" t="t"/>
            <a:pathLst>
              <a:path extrusionOk="0" h="76200" w="1041400">
                <a:moveTo>
                  <a:pt x="76200" y="0"/>
                </a:moveTo>
                <a:lnTo>
                  <a:pt x="0" y="38100"/>
                </a:lnTo>
                <a:lnTo>
                  <a:pt x="76200" y="76200"/>
                </a:lnTo>
                <a:lnTo>
                  <a:pt x="76200" y="48006"/>
                </a:lnTo>
                <a:lnTo>
                  <a:pt x="63500" y="48006"/>
                </a:lnTo>
                <a:lnTo>
                  <a:pt x="63500" y="28194"/>
                </a:lnTo>
                <a:lnTo>
                  <a:pt x="76200" y="28194"/>
                </a:lnTo>
                <a:lnTo>
                  <a:pt x="76200" y="0"/>
                </a:lnTo>
                <a:close/>
              </a:path>
              <a:path extrusionOk="0" h="76200" w="1041400">
                <a:moveTo>
                  <a:pt x="964692" y="0"/>
                </a:moveTo>
                <a:lnTo>
                  <a:pt x="964692" y="76200"/>
                </a:lnTo>
                <a:lnTo>
                  <a:pt x="1021080" y="48006"/>
                </a:lnTo>
                <a:lnTo>
                  <a:pt x="977392" y="48006"/>
                </a:lnTo>
                <a:lnTo>
                  <a:pt x="977392" y="28194"/>
                </a:lnTo>
                <a:lnTo>
                  <a:pt x="1021080" y="28194"/>
                </a:lnTo>
                <a:lnTo>
                  <a:pt x="964692" y="0"/>
                </a:lnTo>
                <a:close/>
              </a:path>
              <a:path extrusionOk="0" h="76200" w="1041400">
                <a:moveTo>
                  <a:pt x="76200" y="28194"/>
                </a:moveTo>
                <a:lnTo>
                  <a:pt x="63500" y="28194"/>
                </a:lnTo>
                <a:lnTo>
                  <a:pt x="63500" y="48006"/>
                </a:lnTo>
                <a:lnTo>
                  <a:pt x="76200" y="48006"/>
                </a:lnTo>
                <a:lnTo>
                  <a:pt x="76200" y="28194"/>
                </a:lnTo>
                <a:close/>
              </a:path>
              <a:path extrusionOk="0" h="76200" w="1041400">
                <a:moveTo>
                  <a:pt x="964692" y="28194"/>
                </a:moveTo>
                <a:lnTo>
                  <a:pt x="76200" y="28194"/>
                </a:lnTo>
                <a:lnTo>
                  <a:pt x="76200" y="48006"/>
                </a:lnTo>
                <a:lnTo>
                  <a:pt x="964692" y="48006"/>
                </a:lnTo>
                <a:lnTo>
                  <a:pt x="964692" y="28194"/>
                </a:lnTo>
                <a:close/>
              </a:path>
              <a:path extrusionOk="0" h="76200" w="1041400">
                <a:moveTo>
                  <a:pt x="1021080" y="28194"/>
                </a:moveTo>
                <a:lnTo>
                  <a:pt x="977392" y="28194"/>
                </a:lnTo>
                <a:lnTo>
                  <a:pt x="977392" y="48006"/>
                </a:lnTo>
                <a:lnTo>
                  <a:pt x="1021080" y="48006"/>
                </a:lnTo>
                <a:lnTo>
                  <a:pt x="1040892" y="38100"/>
                </a:lnTo>
                <a:lnTo>
                  <a:pt x="1021080" y="2819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 name="Google Shape;436;p72"/>
          <p:cNvSpPr txBox="1"/>
          <p:nvPr/>
        </p:nvSpPr>
        <p:spPr>
          <a:xfrm>
            <a:off x="4841875" y="5804103"/>
            <a:ext cx="139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0</a:t>
            </a:r>
            <a:endParaRPr sz="1800">
              <a:solidFill>
                <a:schemeClr val="dk1"/>
              </a:solidFill>
              <a:latin typeface="Times New Roman"/>
              <a:ea typeface="Times New Roman"/>
              <a:cs typeface="Times New Roman"/>
              <a:sym typeface="Times New Roman"/>
            </a:endParaRPr>
          </a:p>
        </p:txBody>
      </p:sp>
      <p:sp>
        <p:nvSpPr>
          <p:cNvPr id="437" name="Google Shape;437;p72"/>
          <p:cNvSpPr txBox="1"/>
          <p:nvPr/>
        </p:nvSpPr>
        <p:spPr>
          <a:xfrm>
            <a:off x="3324605" y="5788253"/>
            <a:ext cx="780415" cy="605790"/>
          </a:xfrm>
          <a:prstGeom prst="rect">
            <a:avLst/>
          </a:prstGeom>
          <a:noFill/>
          <a:ln>
            <a:noFill/>
          </a:ln>
        </p:spPr>
        <p:txBody>
          <a:bodyPr anchorCtr="0" anchor="t" bIns="0" lIns="0" spcFirstLastPara="1" rIns="0" wrap="square" tIns="28575">
            <a:spAutoFit/>
          </a:bodyPr>
          <a:lstStyle/>
          <a:p>
            <a:pPr indent="0" lvl="0" marL="290195"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-1.96</a:t>
            </a:r>
            <a:endParaRPr sz="1800">
              <a:solidFill>
                <a:schemeClr val="dk1"/>
              </a:solidFill>
              <a:latin typeface="Times New Roman"/>
              <a:ea typeface="Times New Roman"/>
              <a:cs typeface="Times New Roman"/>
              <a:sym typeface="Times New Roman"/>
            </a:endParaRPr>
          </a:p>
          <a:p>
            <a:pPr indent="0" lvl="0" marL="12700" marR="0" rtl="0" algn="l">
              <a:lnSpc>
                <a:spcPct val="100000"/>
              </a:lnSpc>
              <a:spcBef>
                <a:spcPts val="125"/>
              </a:spcBef>
              <a:spcAft>
                <a:spcPts val="0"/>
              </a:spcAft>
              <a:buNone/>
            </a:pPr>
            <a:r>
              <a:rPr lang="en-US" sz="1800">
                <a:solidFill>
                  <a:schemeClr val="dk1"/>
                </a:solidFill>
                <a:latin typeface="Times New Roman"/>
                <a:ea typeface="Times New Roman"/>
                <a:cs typeface="Times New Roman"/>
                <a:sym typeface="Times New Roman"/>
              </a:rPr>
              <a:t>-2.0</a:t>
            </a:r>
            <a:endParaRPr sz="1800">
              <a:solidFill>
                <a:schemeClr val="dk1"/>
              </a:solidFill>
              <a:latin typeface="Times New Roman"/>
              <a:ea typeface="Times New Roman"/>
              <a:cs typeface="Times New Roman"/>
              <a:sym typeface="Times New Roman"/>
            </a:endParaRPr>
          </a:p>
        </p:txBody>
      </p:sp>
      <p:sp>
        <p:nvSpPr>
          <p:cNvPr id="438" name="Google Shape;438;p72"/>
          <p:cNvSpPr/>
          <p:nvPr/>
        </p:nvSpPr>
        <p:spPr>
          <a:xfrm>
            <a:off x="3436620" y="5777484"/>
            <a:ext cx="173990" cy="349250"/>
          </a:xfrm>
          <a:custGeom>
            <a:rect b="b" l="l" r="r" t="t"/>
            <a:pathLst>
              <a:path extrusionOk="0" h="349250" w="173989">
                <a:moveTo>
                  <a:pt x="115824" y="144779"/>
                </a:moveTo>
                <a:lnTo>
                  <a:pt x="57912" y="144779"/>
                </a:lnTo>
                <a:lnTo>
                  <a:pt x="57912" y="348995"/>
                </a:lnTo>
                <a:lnTo>
                  <a:pt x="115824" y="348995"/>
                </a:lnTo>
                <a:lnTo>
                  <a:pt x="115824" y="144779"/>
                </a:lnTo>
                <a:close/>
              </a:path>
              <a:path extrusionOk="0" h="349250" w="173989">
                <a:moveTo>
                  <a:pt x="86867" y="0"/>
                </a:moveTo>
                <a:lnTo>
                  <a:pt x="0" y="173735"/>
                </a:lnTo>
                <a:lnTo>
                  <a:pt x="57912" y="173735"/>
                </a:lnTo>
                <a:lnTo>
                  <a:pt x="57912" y="144779"/>
                </a:lnTo>
                <a:lnTo>
                  <a:pt x="159257" y="144779"/>
                </a:lnTo>
                <a:lnTo>
                  <a:pt x="86867" y="0"/>
                </a:lnTo>
                <a:close/>
              </a:path>
              <a:path extrusionOk="0" h="349250" w="173989">
                <a:moveTo>
                  <a:pt x="159257" y="144779"/>
                </a:moveTo>
                <a:lnTo>
                  <a:pt x="115824" y="144779"/>
                </a:lnTo>
                <a:lnTo>
                  <a:pt x="115824" y="173735"/>
                </a:lnTo>
                <a:lnTo>
                  <a:pt x="173735" y="173735"/>
                </a:lnTo>
                <a:lnTo>
                  <a:pt x="159257" y="144779"/>
                </a:lnTo>
                <a:close/>
              </a:path>
            </a:pathLst>
          </a:custGeom>
          <a:solidFill>
            <a:srgbClr val="EDEB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72"/>
          <p:cNvSpPr/>
          <p:nvPr/>
        </p:nvSpPr>
        <p:spPr>
          <a:xfrm>
            <a:off x="3800094" y="4440173"/>
            <a:ext cx="0" cy="1047115"/>
          </a:xfrm>
          <a:custGeom>
            <a:rect b="b" l="l" r="r" t="t"/>
            <a:pathLst>
              <a:path extrusionOk="0" h="1047114" w="120000">
                <a:moveTo>
                  <a:pt x="0" y="1046988"/>
                </a:moveTo>
                <a:lnTo>
                  <a:pt x="0" y="0"/>
                </a:lnTo>
              </a:path>
            </a:pathLst>
          </a:custGeom>
          <a:noFill/>
          <a:ln cap="flat" cmpd="sng" w="19800">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72"/>
          <p:cNvSpPr/>
          <p:nvPr/>
        </p:nvSpPr>
        <p:spPr>
          <a:xfrm>
            <a:off x="3524250" y="4847082"/>
            <a:ext cx="0" cy="931544"/>
          </a:xfrm>
          <a:custGeom>
            <a:rect b="b" l="l" r="r" t="t"/>
            <a:pathLst>
              <a:path extrusionOk="0" h="931545" w="120000">
                <a:moveTo>
                  <a:pt x="0" y="0"/>
                </a:moveTo>
                <a:lnTo>
                  <a:pt x="0" y="931164"/>
                </a:lnTo>
              </a:path>
            </a:pathLst>
          </a:custGeom>
          <a:noFill/>
          <a:ln cap="flat" cmpd="sng" w="19800">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72"/>
          <p:cNvSpPr/>
          <p:nvPr/>
        </p:nvSpPr>
        <p:spPr>
          <a:xfrm>
            <a:off x="2412492" y="4995671"/>
            <a:ext cx="1111250" cy="76200"/>
          </a:xfrm>
          <a:custGeom>
            <a:rect b="b" l="l" r="r" t="t"/>
            <a:pathLst>
              <a:path extrusionOk="0" h="76200" w="1111250">
                <a:moveTo>
                  <a:pt x="76200" y="0"/>
                </a:moveTo>
                <a:lnTo>
                  <a:pt x="0" y="38100"/>
                </a:lnTo>
                <a:lnTo>
                  <a:pt x="76200" y="76200"/>
                </a:lnTo>
                <a:lnTo>
                  <a:pt x="55033" y="44450"/>
                </a:lnTo>
                <a:lnTo>
                  <a:pt x="50800" y="44450"/>
                </a:lnTo>
                <a:lnTo>
                  <a:pt x="50800" y="31750"/>
                </a:lnTo>
                <a:lnTo>
                  <a:pt x="55033" y="31750"/>
                </a:lnTo>
                <a:lnTo>
                  <a:pt x="76200" y="0"/>
                </a:lnTo>
                <a:close/>
              </a:path>
              <a:path extrusionOk="0" h="76200" w="1111250">
                <a:moveTo>
                  <a:pt x="50800" y="38100"/>
                </a:moveTo>
                <a:lnTo>
                  <a:pt x="50800" y="44450"/>
                </a:lnTo>
                <a:lnTo>
                  <a:pt x="55033" y="44450"/>
                </a:lnTo>
                <a:lnTo>
                  <a:pt x="50800" y="38100"/>
                </a:lnTo>
                <a:close/>
              </a:path>
              <a:path extrusionOk="0" h="76200" w="1111250">
                <a:moveTo>
                  <a:pt x="1110995" y="31750"/>
                </a:moveTo>
                <a:lnTo>
                  <a:pt x="55033" y="31750"/>
                </a:lnTo>
                <a:lnTo>
                  <a:pt x="50800" y="38100"/>
                </a:lnTo>
                <a:lnTo>
                  <a:pt x="55033" y="44450"/>
                </a:lnTo>
                <a:lnTo>
                  <a:pt x="1110995" y="44450"/>
                </a:lnTo>
                <a:lnTo>
                  <a:pt x="1110995" y="31750"/>
                </a:lnTo>
                <a:close/>
              </a:path>
              <a:path extrusionOk="0" h="76200" w="1111250">
                <a:moveTo>
                  <a:pt x="55033" y="31750"/>
                </a:moveTo>
                <a:lnTo>
                  <a:pt x="50800" y="31750"/>
                </a:lnTo>
                <a:lnTo>
                  <a:pt x="50800" y="38100"/>
                </a:lnTo>
                <a:lnTo>
                  <a:pt x="55033" y="3175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72"/>
          <p:cNvSpPr txBox="1"/>
          <p:nvPr/>
        </p:nvSpPr>
        <p:spPr>
          <a:xfrm>
            <a:off x="7050151" y="5804103"/>
            <a:ext cx="1651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Z</a:t>
            </a:r>
            <a:endParaRPr sz="1800">
              <a:solidFill>
                <a:schemeClr val="dk1"/>
              </a:solidFill>
              <a:latin typeface="Times New Roman"/>
              <a:ea typeface="Times New Roman"/>
              <a:cs typeface="Times New Roman"/>
              <a:sym typeface="Times New Roman"/>
            </a:endParaRPr>
          </a:p>
        </p:txBody>
      </p:sp>
      <p:sp>
        <p:nvSpPr>
          <p:cNvPr id="443" name="Google Shape;443;p72"/>
          <p:cNvSpPr txBox="1"/>
          <p:nvPr/>
        </p:nvSpPr>
        <p:spPr>
          <a:xfrm>
            <a:off x="5616066" y="5804103"/>
            <a:ext cx="426084"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1.96</a:t>
            </a:r>
            <a:endParaRPr sz="1800">
              <a:solidFill>
                <a:schemeClr val="dk1"/>
              </a:solidFill>
              <a:latin typeface="Times New Roman"/>
              <a:ea typeface="Times New Roman"/>
              <a:cs typeface="Times New Roman"/>
              <a:sym typeface="Times New Roman"/>
            </a:endParaRPr>
          </a:p>
        </p:txBody>
      </p:sp>
      <p:sp>
        <p:nvSpPr>
          <p:cNvPr id="444" name="Google Shape;444;p72"/>
          <p:cNvSpPr txBox="1"/>
          <p:nvPr/>
        </p:nvSpPr>
        <p:spPr>
          <a:xfrm>
            <a:off x="6033008" y="6094272"/>
            <a:ext cx="3117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2.0</a:t>
            </a:r>
            <a:endParaRPr sz="1800">
              <a:solidFill>
                <a:schemeClr val="dk1"/>
              </a:solidFill>
              <a:latin typeface="Times New Roman"/>
              <a:ea typeface="Times New Roman"/>
              <a:cs typeface="Times New Roman"/>
              <a:sym typeface="Times New Roman"/>
            </a:endParaRPr>
          </a:p>
        </p:txBody>
      </p:sp>
      <p:sp>
        <p:nvSpPr>
          <p:cNvPr id="445" name="Google Shape;445;p72"/>
          <p:cNvSpPr txBox="1"/>
          <p:nvPr/>
        </p:nvSpPr>
        <p:spPr>
          <a:xfrm>
            <a:off x="6308216" y="4769611"/>
            <a:ext cx="5403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.0228</a:t>
            </a:r>
            <a:endParaRPr sz="1800">
              <a:solidFill>
                <a:schemeClr val="dk1"/>
              </a:solidFill>
              <a:latin typeface="Times New Roman"/>
              <a:ea typeface="Times New Roman"/>
              <a:cs typeface="Times New Roman"/>
              <a:sym typeface="Times New Roman"/>
            </a:endParaRPr>
          </a:p>
        </p:txBody>
      </p:sp>
      <p:sp>
        <p:nvSpPr>
          <p:cNvPr id="446" name="Google Shape;446;p72"/>
          <p:cNvSpPr/>
          <p:nvPr/>
        </p:nvSpPr>
        <p:spPr>
          <a:xfrm>
            <a:off x="6160770" y="4847082"/>
            <a:ext cx="0" cy="931544"/>
          </a:xfrm>
          <a:custGeom>
            <a:rect b="b" l="l" r="r" t="t"/>
            <a:pathLst>
              <a:path extrusionOk="0" h="931545" w="120000">
                <a:moveTo>
                  <a:pt x="0" y="0"/>
                </a:moveTo>
                <a:lnTo>
                  <a:pt x="0" y="931164"/>
                </a:lnTo>
              </a:path>
            </a:pathLst>
          </a:custGeom>
          <a:noFill/>
          <a:ln cap="flat" cmpd="sng" w="19800">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72"/>
          <p:cNvSpPr/>
          <p:nvPr/>
        </p:nvSpPr>
        <p:spPr>
          <a:xfrm>
            <a:off x="6160008" y="4995671"/>
            <a:ext cx="972819" cy="76200"/>
          </a:xfrm>
          <a:custGeom>
            <a:rect b="b" l="l" r="r" t="t"/>
            <a:pathLst>
              <a:path extrusionOk="0" h="76200" w="972820">
                <a:moveTo>
                  <a:pt x="921512" y="38100"/>
                </a:moveTo>
                <a:lnTo>
                  <a:pt x="896112" y="76200"/>
                </a:lnTo>
                <a:lnTo>
                  <a:pt x="959612" y="44450"/>
                </a:lnTo>
                <a:lnTo>
                  <a:pt x="921512" y="44450"/>
                </a:lnTo>
                <a:lnTo>
                  <a:pt x="921512" y="38100"/>
                </a:lnTo>
                <a:close/>
              </a:path>
              <a:path extrusionOk="0" h="76200" w="972820">
                <a:moveTo>
                  <a:pt x="917278" y="31750"/>
                </a:moveTo>
                <a:lnTo>
                  <a:pt x="0" y="31750"/>
                </a:lnTo>
                <a:lnTo>
                  <a:pt x="0" y="44450"/>
                </a:lnTo>
                <a:lnTo>
                  <a:pt x="917278" y="44450"/>
                </a:lnTo>
                <a:lnTo>
                  <a:pt x="921512" y="38100"/>
                </a:lnTo>
                <a:lnTo>
                  <a:pt x="917278" y="31750"/>
                </a:lnTo>
                <a:close/>
              </a:path>
              <a:path extrusionOk="0" h="76200" w="972820">
                <a:moveTo>
                  <a:pt x="959612" y="31750"/>
                </a:moveTo>
                <a:lnTo>
                  <a:pt x="921512" y="31750"/>
                </a:lnTo>
                <a:lnTo>
                  <a:pt x="921512" y="44450"/>
                </a:lnTo>
                <a:lnTo>
                  <a:pt x="959612" y="44450"/>
                </a:lnTo>
                <a:lnTo>
                  <a:pt x="972312" y="38100"/>
                </a:lnTo>
                <a:lnTo>
                  <a:pt x="959612" y="31750"/>
                </a:lnTo>
                <a:close/>
              </a:path>
              <a:path extrusionOk="0" h="76200" w="972820">
                <a:moveTo>
                  <a:pt x="896112" y="0"/>
                </a:moveTo>
                <a:lnTo>
                  <a:pt x="921512" y="38100"/>
                </a:lnTo>
                <a:lnTo>
                  <a:pt x="921512" y="31750"/>
                </a:lnTo>
                <a:lnTo>
                  <a:pt x="959612" y="31750"/>
                </a:lnTo>
                <a:lnTo>
                  <a:pt x="89611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72"/>
          <p:cNvSpPr txBox="1"/>
          <p:nvPr/>
        </p:nvSpPr>
        <p:spPr>
          <a:xfrm>
            <a:off x="5963792" y="4360545"/>
            <a:ext cx="991869"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1" lang="en-US" sz="1800">
                <a:solidFill>
                  <a:schemeClr val="dk1"/>
                </a:solidFill>
                <a:latin typeface="Noto Sans Symbols"/>
                <a:ea typeface="Noto Sans Symbols"/>
                <a:cs typeface="Noto Sans Symbols"/>
                <a:sym typeface="Noto Sans Symbols"/>
              </a:rPr>
              <a:t>α</a:t>
            </a:r>
            <a:r>
              <a:rPr lang="en-US" sz="1800">
                <a:solidFill>
                  <a:schemeClr val="dk1"/>
                </a:solidFill>
                <a:latin typeface="Times New Roman"/>
                <a:ea typeface="Times New Roman"/>
                <a:cs typeface="Times New Roman"/>
                <a:sym typeface="Times New Roman"/>
              </a:rPr>
              <a:t>/2 = .025</a:t>
            </a:r>
            <a:endParaRPr sz="1800">
              <a:solidFill>
                <a:schemeClr val="dk1"/>
              </a:solidFill>
              <a:latin typeface="Times New Roman"/>
              <a:ea typeface="Times New Roman"/>
              <a:cs typeface="Times New Roman"/>
              <a:sym typeface="Times New Roman"/>
            </a:endParaRPr>
          </a:p>
        </p:txBody>
      </p:sp>
      <p:sp>
        <p:nvSpPr>
          <p:cNvPr id="449" name="Google Shape;449;p72"/>
          <p:cNvSpPr/>
          <p:nvPr/>
        </p:nvSpPr>
        <p:spPr>
          <a:xfrm>
            <a:off x="5884926" y="4452365"/>
            <a:ext cx="0" cy="1047115"/>
          </a:xfrm>
          <a:custGeom>
            <a:rect b="b" l="l" r="r" t="t"/>
            <a:pathLst>
              <a:path extrusionOk="0" h="1047114" w="120000">
                <a:moveTo>
                  <a:pt x="0" y="1046987"/>
                </a:moveTo>
                <a:lnTo>
                  <a:pt x="0" y="0"/>
                </a:lnTo>
              </a:path>
            </a:pathLst>
          </a:custGeom>
          <a:noFill/>
          <a:ln cap="flat" cmpd="sng" w="19800">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72"/>
          <p:cNvSpPr/>
          <p:nvPr/>
        </p:nvSpPr>
        <p:spPr>
          <a:xfrm>
            <a:off x="5884164" y="4588764"/>
            <a:ext cx="1179830" cy="76200"/>
          </a:xfrm>
          <a:custGeom>
            <a:rect b="b" l="l" r="r" t="t"/>
            <a:pathLst>
              <a:path extrusionOk="0" h="76200" w="1179829">
                <a:moveTo>
                  <a:pt x="1128776" y="38100"/>
                </a:moveTo>
                <a:lnTo>
                  <a:pt x="1103376" y="76200"/>
                </a:lnTo>
                <a:lnTo>
                  <a:pt x="1166876" y="44450"/>
                </a:lnTo>
                <a:lnTo>
                  <a:pt x="1128776" y="44450"/>
                </a:lnTo>
                <a:lnTo>
                  <a:pt x="1128776" y="38100"/>
                </a:lnTo>
                <a:close/>
              </a:path>
              <a:path extrusionOk="0" h="76200" w="1179829">
                <a:moveTo>
                  <a:pt x="1124542" y="31750"/>
                </a:moveTo>
                <a:lnTo>
                  <a:pt x="0" y="31750"/>
                </a:lnTo>
                <a:lnTo>
                  <a:pt x="0" y="44450"/>
                </a:lnTo>
                <a:lnTo>
                  <a:pt x="1124542" y="44450"/>
                </a:lnTo>
                <a:lnTo>
                  <a:pt x="1128776" y="38100"/>
                </a:lnTo>
                <a:lnTo>
                  <a:pt x="1124542" y="31750"/>
                </a:lnTo>
                <a:close/>
              </a:path>
              <a:path extrusionOk="0" h="76200" w="1179829">
                <a:moveTo>
                  <a:pt x="1166876" y="31750"/>
                </a:moveTo>
                <a:lnTo>
                  <a:pt x="1128776" y="31750"/>
                </a:lnTo>
                <a:lnTo>
                  <a:pt x="1128776" y="44450"/>
                </a:lnTo>
                <a:lnTo>
                  <a:pt x="1166876" y="44450"/>
                </a:lnTo>
                <a:lnTo>
                  <a:pt x="1179576" y="38100"/>
                </a:lnTo>
                <a:lnTo>
                  <a:pt x="1166876" y="31750"/>
                </a:lnTo>
                <a:close/>
              </a:path>
              <a:path extrusionOk="0" h="76200" w="1179829">
                <a:moveTo>
                  <a:pt x="1103376" y="0"/>
                </a:moveTo>
                <a:lnTo>
                  <a:pt x="1128776" y="38100"/>
                </a:lnTo>
                <a:lnTo>
                  <a:pt x="1128776" y="31750"/>
                </a:lnTo>
                <a:lnTo>
                  <a:pt x="1166876" y="31750"/>
                </a:lnTo>
                <a:lnTo>
                  <a:pt x="110337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 name="Google Shape;451;p72"/>
          <p:cNvSpPr/>
          <p:nvPr/>
        </p:nvSpPr>
        <p:spPr>
          <a:xfrm>
            <a:off x="5884926" y="5634990"/>
            <a:ext cx="1039494" cy="76200"/>
          </a:xfrm>
          <a:custGeom>
            <a:rect b="b" l="l" r="r" t="t"/>
            <a:pathLst>
              <a:path extrusionOk="0" h="76200" w="1039495">
                <a:moveTo>
                  <a:pt x="76200" y="0"/>
                </a:moveTo>
                <a:lnTo>
                  <a:pt x="0" y="38100"/>
                </a:lnTo>
                <a:lnTo>
                  <a:pt x="76200" y="76200"/>
                </a:lnTo>
                <a:lnTo>
                  <a:pt x="76200" y="48006"/>
                </a:lnTo>
                <a:lnTo>
                  <a:pt x="63500" y="48006"/>
                </a:lnTo>
                <a:lnTo>
                  <a:pt x="63500" y="28194"/>
                </a:lnTo>
                <a:lnTo>
                  <a:pt x="76200" y="28194"/>
                </a:lnTo>
                <a:lnTo>
                  <a:pt x="76200" y="0"/>
                </a:lnTo>
                <a:close/>
              </a:path>
              <a:path extrusionOk="0" h="76200" w="1039495">
                <a:moveTo>
                  <a:pt x="963168" y="0"/>
                </a:moveTo>
                <a:lnTo>
                  <a:pt x="963168" y="76200"/>
                </a:lnTo>
                <a:lnTo>
                  <a:pt x="1019556" y="48006"/>
                </a:lnTo>
                <a:lnTo>
                  <a:pt x="975868" y="48006"/>
                </a:lnTo>
                <a:lnTo>
                  <a:pt x="975868" y="28194"/>
                </a:lnTo>
                <a:lnTo>
                  <a:pt x="1019556" y="28194"/>
                </a:lnTo>
                <a:lnTo>
                  <a:pt x="963168" y="0"/>
                </a:lnTo>
                <a:close/>
              </a:path>
              <a:path extrusionOk="0" h="76200" w="1039495">
                <a:moveTo>
                  <a:pt x="76200" y="28194"/>
                </a:moveTo>
                <a:lnTo>
                  <a:pt x="63500" y="28194"/>
                </a:lnTo>
                <a:lnTo>
                  <a:pt x="63500" y="48006"/>
                </a:lnTo>
                <a:lnTo>
                  <a:pt x="76200" y="48006"/>
                </a:lnTo>
                <a:lnTo>
                  <a:pt x="76200" y="28194"/>
                </a:lnTo>
                <a:close/>
              </a:path>
              <a:path extrusionOk="0" h="76200" w="1039495">
                <a:moveTo>
                  <a:pt x="963168" y="28194"/>
                </a:moveTo>
                <a:lnTo>
                  <a:pt x="76200" y="28194"/>
                </a:lnTo>
                <a:lnTo>
                  <a:pt x="76200" y="48006"/>
                </a:lnTo>
                <a:lnTo>
                  <a:pt x="963168" y="48006"/>
                </a:lnTo>
                <a:lnTo>
                  <a:pt x="963168" y="28194"/>
                </a:lnTo>
                <a:close/>
              </a:path>
              <a:path extrusionOk="0" h="76200" w="1039495">
                <a:moveTo>
                  <a:pt x="1019556" y="28194"/>
                </a:moveTo>
                <a:lnTo>
                  <a:pt x="975868" y="28194"/>
                </a:lnTo>
                <a:lnTo>
                  <a:pt x="975868" y="48006"/>
                </a:lnTo>
                <a:lnTo>
                  <a:pt x="1019556" y="48006"/>
                </a:lnTo>
                <a:lnTo>
                  <a:pt x="1039368" y="38100"/>
                </a:lnTo>
                <a:lnTo>
                  <a:pt x="1019556" y="2819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72"/>
          <p:cNvSpPr/>
          <p:nvPr/>
        </p:nvSpPr>
        <p:spPr>
          <a:xfrm>
            <a:off x="5884926" y="5557265"/>
            <a:ext cx="0" cy="231775"/>
          </a:xfrm>
          <a:custGeom>
            <a:rect b="b" l="l" r="r" t="t"/>
            <a:pathLst>
              <a:path extrusionOk="0" h="231775" w="120000">
                <a:moveTo>
                  <a:pt x="0" y="0"/>
                </a:moveTo>
                <a:lnTo>
                  <a:pt x="0" y="231648"/>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72"/>
          <p:cNvSpPr/>
          <p:nvPr/>
        </p:nvSpPr>
        <p:spPr>
          <a:xfrm>
            <a:off x="6073140" y="5788152"/>
            <a:ext cx="173990" cy="349250"/>
          </a:xfrm>
          <a:custGeom>
            <a:rect b="b" l="l" r="r" t="t"/>
            <a:pathLst>
              <a:path extrusionOk="0" h="349250" w="173989">
                <a:moveTo>
                  <a:pt x="115824" y="144780"/>
                </a:moveTo>
                <a:lnTo>
                  <a:pt x="57912" y="144780"/>
                </a:lnTo>
                <a:lnTo>
                  <a:pt x="57912" y="348996"/>
                </a:lnTo>
                <a:lnTo>
                  <a:pt x="115824" y="348996"/>
                </a:lnTo>
                <a:lnTo>
                  <a:pt x="115824" y="144780"/>
                </a:lnTo>
                <a:close/>
              </a:path>
              <a:path extrusionOk="0" h="349250" w="173989">
                <a:moveTo>
                  <a:pt x="86868" y="0"/>
                </a:moveTo>
                <a:lnTo>
                  <a:pt x="0" y="173736"/>
                </a:lnTo>
                <a:lnTo>
                  <a:pt x="57912" y="173736"/>
                </a:lnTo>
                <a:lnTo>
                  <a:pt x="57912" y="144780"/>
                </a:lnTo>
                <a:lnTo>
                  <a:pt x="159258" y="144780"/>
                </a:lnTo>
                <a:lnTo>
                  <a:pt x="86868" y="0"/>
                </a:lnTo>
                <a:close/>
              </a:path>
              <a:path extrusionOk="0" h="349250" w="173989">
                <a:moveTo>
                  <a:pt x="159258" y="144780"/>
                </a:moveTo>
                <a:lnTo>
                  <a:pt x="115824" y="144780"/>
                </a:lnTo>
                <a:lnTo>
                  <a:pt x="115824" y="173736"/>
                </a:lnTo>
                <a:lnTo>
                  <a:pt x="173736" y="173736"/>
                </a:lnTo>
                <a:lnTo>
                  <a:pt x="159258" y="144780"/>
                </a:lnTo>
                <a:close/>
              </a:path>
            </a:pathLst>
          </a:custGeom>
          <a:solidFill>
            <a:srgbClr val="EDEB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 name="Google Shape;454;p72"/>
          <p:cNvSpPr/>
          <p:nvPr/>
        </p:nvSpPr>
        <p:spPr>
          <a:xfrm>
            <a:off x="539495" y="3285744"/>
            <a:ext cx="3276600" cy="431800"/>
          </a:xfrm>
          <a:custGeom>
            <a:rect b="b" l="l" r="r" t="t"/>
            <a:pathLst>
              <a:path extrusionOk="0" h="431800" w="3276600">
                <a:moveTo>
                  <a:pt x="0" y="431291"/>
                </a:moveTo>
                <a:lnTo>
                  <a:pt x="3276600" y="431291"/>
                </a:lnTo>
                <a:lnTo>
                  <a:pt x="3276600" y="0"/>
                </a:lnTo>
                <a:lnTo>
                  <a:pt x="0" y="0"/>
                </a:lnTo>
                <a:lnTo>
                  <a:pt x="0" y="431291"/>
                </a:lnTo>
                <a:close/>
              </a:path>
            </a:pathLst>
          </a:custGeom>
          <a:solidFill>
            <a:srgbClr val="4F81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 name="Google Shape;455;p72"/>
          <p:cNvSpPr/>
          <p:nvPr/>
        </p:nvSpPr>
        <p:spPr>
          <a:xfrm>
            <a:off x="1101580" y="3313797"/>
            <a:ext cx="130810" cy="635"/>
          </a:xfrm>
          <a:custGeom>
            <a:rect b="b" l="l" r="r" t="t"/>
            <a:pathLst>
              <a:path extrusionOk="0" h="635" w="130809">
                <a:moveTo>
                  <a:pt x="0" y="498"/>
                </a:moveTo>
                <a:lnTo>
                  <a:pt x="13057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 name="Google Shape;456;p72"/>
          <p:cNvSpPr/>
          <p:nvPr/>
        </p:nvSpPr>
        <p:spPr>
          <a:xfrm>
            <a:off x="1300211" y="3630791"/>
            <a:ext cx="24765" cy="11430"/>
          </a:xfrm>
          <a:custGeom>
            <a:rect b="b" l="l" r="r" t="t"/>
            <a:pathLst>
              <a:path extrusionOk="0" h="11429" w="24765">
                <a:moveTo>
                  <a:pt x="0" y="11017"/>
                </a:moveTo>
                <a:lnTo>
                  <a:pt x="2433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p72"/>
          <p:cNvSpPr/>
          <p:nvPr/>
        </p:nvSpPr>
        <p:spPr>
          <a:xfrm>
            <a:off x="1324551" y="3633795"/>
            <a:ext cx="34925" cy="50165"/>
          </a:xfrm>
          <a:custGeom>
            <a:rect b="b" l="l" r="r" t="t"/>
            <a:pathLst>
              <a:path extrusionOk="0" h="50164" w="34925">
                <a:moveTo>
                  <a:pt x="0" y="0"/>
                </a:moveTo>
                <a:lnTo>
                  <a:pt x="34840" y="50079"/>
                </a:lnTo>
              </a:path>
            </a:pathLst>
          </a:custGeom>
          <a:noFill/>
          <a:ln cap="flat" cmpd="sng" w="15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p72"/>
          <p:cNvSpPr/>
          <p:nvPr/>
        </p:nvSpPr>
        <p:spPr>
          <a:xfrm>
            <a:off x="1363280" y="3534136"/>
            <a:ext cx="46990" cy="149860"/>
          </a:xfrm>
          <a:custGeom>
            <a:rect b="b" l="l" r="r" t="t"/>
            <a:pathLst>
              <a:path extrusionOk="0" h="149860" w="46990">
                <a:moveTo>
                  <a:pt x="0" y="149737"/>
                </a:moveTo>
                <a:lnTo>
                  <a:pt x="4646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 name="Google Shape;459;p72"/>
          <p:cNvSpPr/>
          <p:nvPr/>
        </p:nvSpPr>
        <p:spPr>
          <a:xfrm>
            <a:off x="1409741" y="3534136"/>
            <a:ext cx="123189" cy="0"/>
          </a:xfrm>
          <a:custGeom>
            <a:rect b="b" l="l" r="r" t="t"/>
            <a:pathLst>
              <a:path extrusionOk="0" h="120000" w="123190">
                <a:moveTo>
                  <a:pt x="0" y="0"/>
                </a:moveTo>
                <a:lnTo>
                  <a:pt x="12282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 name="Google Shape;460;p72"/>
          <p:cNvSpPr/>
          <p:nvPr/>
        </p:nvSpPr>
        <p:spPr>
          <a:xfrm>
            <a:off x="1032426" y="3512103"/>
            <a:ext cx="598170" cy="0"/>
          </a:xfrm>
          <a:custGeom>
            <a:rect b="b" l="l" r="r" t="t"/>
            <a:pathLst>
              <a:path extrusionOk="0" h="120000" w="598169">
                <a:moveTo>
                  <a:pt x="0" y="0"/>
                </a:moveTo>
                <a:lnTo>
                  <a:pt x="59806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 name="Google Shape;461;p72"/>
          <p:cNvSpPr/>
          <p:nvPr/>
        </p:nvSpPr>
        <p:spPr>
          <a:xfrm>
            <a:off x="2210833" y="3632292"/>
            <a:ext cx="24130" cy="11430"/>
          </a:xfrm>
          <a:custGeom>
            <a:rect b="b" l="l" r="r" t="t"/>
            <a:pathLst>
              <a:path extrusionOk="0" h="11429" w="24130">
                <a:moveTo>
                  <a:pt x="0" y="11017"/>
                </a:moveTo>
                <a:lnTo>
                  <a:pt x="2379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72"/>
          <p:cNvSpPr/>
          <p:nvPr/>
        </p:nvSpPr>
        <p:spPr>
          <a:xfrm>
            <a:off x="2234624" y="3635298"/>
            <a:ext cx="35560" cy="51435"/>
          </a:xfrm>
          <a:custGeom>
            <a:rect b="b" l="l" r="r" t="t"/>
            <a:pathLst>
              <a:path extrusionOk="0" h="51435" w="35560">
                <a:moveTo>
                  <a:pt x="0" y="0"/>
                </a:moveTo>
                <a:lnTo>
                  <a:pt x="35411" y="51080"/>
                </a:lnTo>
              </a:path>
            </a:pathLst>
          </a:custGeom>
          <a:noFill/>
          <a:ln cap="flat" cmpd="sng" w="15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 name="Google Shape;463;p72"/>
          <p:cNvSpPr/>
          <p:nvPr/>
        </p:nvSpPr>
        <p:spPr>
          <a:xfrm>
            <a:off x="2273902" y="3534136"/>
            <a:ext cx="46990" cy="152400"/>
          </a:xfrm>
          <a:custGeom>
            <a:rect b="b" l="l" r="r" t="t"/>
            <a:pathLst>
              <a:path extrusionOk="0" h="152400" w="46989">
                <a:moveTo>
                  <a:pt x="0" y="152241"/>
                </a:moveTo>
                <a:lnTo>
                  <a:pt x="46483"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 name="Google Shape;464;p72"/>
          <p:cNvSpPr/>
          <p:nvPr/>
        </p:nvSpPr>
        <p:spPr>
          <a:xfrm>
            <a:off x="2320386" y="3534136"/>
            <a:ext cx="283210" cy="0"/>
          </a:xfrm>
          <a:custGeom>
            <a:rect b="b" l="l" r="r" t="t"/>
            <a:pathLst>
              <a:path extrusionOk="0" h="120000" w="283210">
                <a:moveTo>
                  <a:pt x="0" y="0"/>
                </a:moveTo>
                <a:lnTo>
                  <a:pt x="2827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 name="Google Shape;465;p72"/>
          <p:cNvSpPr/>
          <p:nvPr/>
        </p:nvSpPr>
        <p:spPr>
          <a:xfrm>
            <a:off x="1831870" y="3512103"/>
            <a:ext cx="802640" cy="0"/>
          </a:xfrm>
          <a:custGeom>
            <a:rect b="b" l="l" r="r" t="t"/>
            <a:pathLst>
              <a:path extrusionOk="0" h="120000" w="802639">
                <a:moveTo>
                  <a:pt x="0" y="0"/>
                </a:moveTo>
                <a:lnTo>
                  <a:pt x="80218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p72"/>
          <p:cNvSpPr/>
          <p:nvPr/>
        </p:nvSpPr>
        <p:spPr>
          <a:xfrm>
            <a:off x="2835551" y="3512103"/>
            <a:ext cx="381635" cy="0"/>
          </a:xfrm>
          <a:custGeom>
            <a:rect b="b" l="l" r="r" t="t"/>
            <a:pathLst>
              <a:path extrusionOk="0" h="120000" w="381635">
                <a:moveTo>
                  <a:pt x="0" y="0"/>
                </a:moveTo>
                <a:lnTo>
                  <a:pt x="381112"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 name="Google Shape;467;p72"/>
          <p:cNvSpPr txBox="1"/>
          <p:nvPr/>
        </p:nvSpPr>
        <p:spPr>
          <a:xfrm>
            <a:off x="692190" y="3486153"/>
            <a:ext cx="61594" cy="131445"/>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700">
                <a:solidFill>
                  <a:schemeClr val="dk1"/>
                </a:solidFill>
                <a:latin typeface="Times New Roman"/>
                <a:ea typeface="Times New Roman"/>
                <a:cs typeface="Times New Roman"/>
                <a:sym typeface="Times New Roman"/>
              </a:rPr>
              <a:t>0</a:t>
            </a:r>
            <a:endParaRPr sz="700">
              <a:solidFill>
                <a:schemeClr val="dk1"/>
              </a:solidFill>
              <a:latin typeface="Times New Roman"/>
              <a:ea typeface="Times New Roman"/>
              <a:cs typeface="Times New Roman"/>
              <a:sym typeface="Times New Roman"/>
            </a:endParaRPr>
          </a:p>
        </p:txBody>
      </p:sp>
      <p:sp>
        <p:nvSpPr>
          <p:cNvPr id="468" name="Google Shape;468;p72"/>
          <p:cNvSpPr txBox="1"/>
          <p:nvPr/>
        </p:nvSpPr>
        <p:spPr>
          <a:xfrm>
            <a:off x="2659010" y="3385833"/>
            <a:ext cx="1123950" cy="325120"/>
          </a:xfrm>
          <a:prstGeom prst="rect">
            <a:avLst/>
          </a:prstGeom>
          <a:noFill/>
          <a:ln>
            <a:noFill/>
          </a:ln>
        </p:spPr>
        <p:txBody>
          <a:bodyPr anchorCtr="0" anchor="t" bIns="0" lIns="0" spcFirstLastPara="1" rIns="0" wrap="square" tIns="17775">
            <a:spAutoFit/>
          </a:bodyPr>
          <a:lstStyle/>
          <a:p>
            <a:pPr indent="0" lvl="0" marL="25400" marR="0" rtl="0" algn="l">
              <a:lnSpc>
                <a:spcPct val="66956"/>
              </a:lnSpc>
              <a:spcBef>
                <a:spcPts val="0"/>
              </a:spcBef>
              <a:spcAft>
                <a:spcPts val="0"/>
              </a:spcAft>
              <a:buNone/>
            </a:pPr>
            <a:r>
              <a:rPr i="1" lang="en-US" sz="1150">
                <a:solidFill>
                  <a:schemeClr val="dk1"/>
                </a:solidFill>
                <a:latin typeface="Noto Sans Symbols"/>
                <a:ea typeface="Noto Sans Symbols"/>
                <a:cs typeface="Noto Sans Symbols"/>
                <a:sym typeface="Noto Sans Symbols"/>
              </a:rPr>
              <a:t>=</a:t>
            </a:r>
            <a:r>
              <a:rPr i="1" lang="en-US" sz="1150">
                <a:solidFill>
                  <a:schemeClr val="dk1"/>
                </a:solidFill>
                <a:latin typeface="Times New Roman"/>
                <a:ea typeface="Times New Roman"/>
                <a:cs typeface="Times New Roman"/>
                <a:sym typeface="Times New Roman"/>
              </a:rPr>
              <a:t> </a:t>
            </a:r>
            <a:r>
              <a:rPr baseline="30000" i="1" lang="en-US" sz="1725">
                <a:solidFill>
                  <a:schemeClr val="dk1"/>
                </a:solidFill>
                <a:latin typeface="Noto Sans Symbols"/>
                <a:ea typeface="Noto Sans Symbols"/>
                <a:cs typeface="Noto Sans Symbols"/>
                <a:sym typeface="Noto Sans Symbols"/>
              </a:rPr>
              <a:t>−</a:t>
            </a:r>
            <a:r>
              <a:rPr baseline="30000" i="1" lang="en-US" sz="1725">
                <a:solidFill>
                  <a:schemeClr val="dk1"/>
                </a:solidFill>
                <a:latin typeface="Times New Roman"/>
                <a:ea typeface="Times New Roman"/>
                <a:cs typeface="Times New Roman"/>
                <a:sym typeface="Times New Roman"/>
              </a:rPr>
              <a:t> </a:t>
            </a:r>
            <a:r>
              <a:rPr baseline="30000" lang="en-US" sz="1725">
                <a:solidFill>
                  <a:schemeClr val="dk1"/>
                </a:solidFill>
                <a:latin typeface="Times New Roman"/>
                <a:ea typeface="Times New Roman"/>
                <a:cs typeface="Times New Roman"/>
                <a:sym typeface="Times New Roman"/>
              </a:rPr>
              <a:t>.16 </a:t>
            </a:r>
            <a:r>
              <a:rPr i="1" lang="en-US" sz="1150">
                <a:solidFill>
                  <a:schemeClr val="dk1"/>
                </a:solidFill>
                <a:latin typeface="Noto Sans Symbols"/>
                <a:ea typeface="Noto Sans Symbols"/>
                <a:cs typeface="Noto Sans Symbols"/>
                <a:sym typeface="Noto Sans Symbols"/>
              </a:rPr>
              <a:t>=</a:t>
            </a:r>
            <a:r>
              <a:rPr i="1" lang="en-US" sz="1150">
                <a:solidFill>
                  <a:schemeClr val="dk1"/>
                </a:solidFill>
                <a:latin typeface="Times New Roman"/>
                <a:ea typeface="Times New Roman"/>
                <a:cs typeface="Times New Roman"/>
                <a:sym typeface="Times New Roman"/>
              </a:rPr>
              <a:t> </a:t>
            </a:r>
            <a:r>
              <a:rPr i="1" lang="en-US" sz="1150">
                <a:solidFill>
                  <a:schemeClr val="dk1"/>
                </a:solidFill>
                <a:latin typeface="Noto Sans Symbols"/>
                <a:ea typeface="Noto Sans Symbols"/>
                <a:cs typeface="Noto Sans Symbols"/>
                <a:sym typeface="Noto Sans Symbols"/>
              </a:rPr>
              <a:t>−</a:t>
            </a:r>
            <a:r>
              <a:rPr lang="en-US" sz="1150">
                <a:solidFill>
                  <a:schemeClr val="dk1"/>
                </a:solidFill>
                <a:latin typeface="Times New Roman"/>
                <a:ea typeface="Times New Roman"/>
                <a:cs typeface="Times New Roman"/>
                <a:sym typeface="Times New Roman"/>
              </a:rPr>
              <a:t>2.0</a:t>
            </a:r>
            <a:endParaRPr sz="1150">
              <a:solidFill>
                <a:schemeClr val="dk1"/>
              </a:solidFill>
              <a:latin typeface="Times New Roman"/>
              <a:ea typeface="Times New Roman"/>
              <a:cs typeface="Times New Roman"/>
              <a:sym typeface="Times New Roman"/>
            </a:endParaRPr>
          </a:p>
          <a:p>
            <a:pPr indent="0" lvl="0" marL="247015" marR="0" rtl="0" algn="l">
              <a:lnSpc>
                <a:spcPct val="100434"/>
              </a:lnSpc>
              <a:spcBef>
                <a:spcPts val="0"/>
              </a:spcBef>
              <a:spcAft>
                <a:spcPts val="0"/>
              </a:spcAft>
              <a:buNone/>
            </a:pPr>
            <a:r>
              <a:rPr lang="en-US" sz="1150">
                <a:solidFill>
                  <a:schemeClr val="dk1"/>
                </a:solidFill>
                <a:latin typeface="Times New Roman"/>
                <a:ea typeface="Times New Roman"/>
                <a:cs typeface="Times New Roman"/>
                <a:sym typeface="Times New Roman"/>
              </a:rPr>
              <a:t>.08</a:t>
            </a:r>
            <a:endParaRPr sz="1150">
              <a:solidFill>
                <a:schemeClr val="dk1"/>
              </a:solidFill>
              <a:latin typeface="Times New Roman"/>
              <a:ea typeface="Times New Roman"/>
              <a:cs typeface="Times New Roman"/>
              <a:sym typeface="Times New Roman"/>
            </a:endParaRPr>
          </a:p>
        </p:txBody>
      </p:sp>
      <p:sp>
        <p:nvSpPr>
          <p:cNvPr id="469" name="Google Shape;469;p72"/>
          <p:cNvSpPr txBox="1"/>
          <p:nvPr/>
        </p:nvSpPr>
        <p:spPr>
          <a:xfrm>
            <a:off x="1073435" y="3248690"/>
            <a:ext cx="1560195" cy="472440"/>
          </a:xfrm>
          <a:prstGeom prst="rect">
            <a:avLst/>
          </a:prstGeom>
          <a:noFill/>
          <a:ln>
            <a:noFill/>
          </a:ln>
        </p:spPr>
        <p:txBody>
          <a:bodyPr anchorCtr="0" anchor="t" bIns="0" lIns="0" spcFirstLastPara="1" rIns="0" wrap="square" tIns="59675">
            <a:spAutoFit/>
          </a:bodyPr>
          <a:lstStyle/>
          <a:p>
            <a:pPr indent="0" lvl="0" marL="25400" marR="0" rtl="0" algn="l">
              <a:lnSpc>
                <a:spcPct val="100000"/>
              </a:lnSpc>
              <a:spcBef>
                <a:spcPts val="0"/>
              </a:spcBef>
              <a:spcAft>
                <a:spcPts val="0"/>
              </a:spcAft>
              <a:buNone/>
            </a:pPr>
            <a:r>
              <a:rPr lang="en-US" sz="1150">
                <a:solidFill>
                  <a:schemeClr val="dk1"/>
                </a:solidFill>
                <a:latin typeface="Times New Roman"/>
                <a:ea typeface="Times New Roman"/>
                <a:cs typeface="Times New Roman"/>
                <a:sym typeface="Times New Roman"/>
              </a:rPr>
              <a:t>X </a:t>
            </a:r>
            <a:r>
              <a:rPr i="1" lang="en-US" sz="1150">
                <a:solidFill>
                  <a:schemeClr val="dk1"/>
                </a:solidFill>
                <a:latin typeface="Noto Sans Symbols"/>
                <a:ea typeface="Noto Sans Symbols"/>
                <a:cs typeface="Noto Sans Symbols"/>
                <a:sym typeface="Noto Sans Symbols"/>
              </a:rPr>
              <a:t>−</a:t>
            </a:r>
            <a:r>
              <a:rPr i="1" lang="en-US" sz="1150">
                <a:solidFill>
                  <a:schemeClr val="dk1"/>
                </a:solidFill>
                <a:latin typeface="Times New Roman"/>
                <a:ea typeface="Times New Roman"/>
                <a:cs typeface="Times New Roman"/>
                <a:sym typeface="Times New Roman"/>
              </a:rPr>
              <a:t> μ	</a:t>
            </a:r>
            <a:r>
              <a:rPr baseline="-25000" i="1" lang="en-US" sz="1725">
                <a:solidFill>
                  <a:schemeClr val="dk1"/>
                </a:solidFill>
                <a:latin typeface="Noto Sans Symbols"/>
                <a:ea typeface="Noto Sans Symbols"/>
                <a:cs typeface="Noto Sans Symbols"/>
                <a:sym typeface="Noto Sans Symbols"/>
              </a:rPr>
              <a:t>=</a:t>
            </a:r>
            <a:r>
              <a:rPr baseline="-25000" i="1" lang="en-US" sz="1725">
                <a:solidFill>
                  <a:schemeClr val="dk1"/>
                </a:solidFill>
                <a:latin typeface="Times New Roman"/>
                <a:ea typeface="Times New Roman"/>
                <a:cs typeface="Times New Roman"/>
                <a:sym typeface="Times New Roman"/>
              </a:rPr>
              <a:t> </a:t>
            </a:r>
            <a:r>
              <a:rPr lang="en-US" sz="1150">
                <a:solidFill>
                  <a:schemeClr val="dk1"/>
                </a:solidFill>
                <a:latin typeface="Times New Roman"/>
                <a:ea typeface="Times New Roman"/>
                <a:cs typeface="Times New Roman"/>
                <a:sym typeface="Times New Roman"/>
              </a:rPr>
              <a:t>2.84 </a:t>
            </a:r>
            <a:r>
              <a:rPr i="1" lang="en-US" sz="1150">
                <a:solidFill>
                  <a:schemeClr val="dk1"/>
                </a:solidFill>
                <a:latin typeface="Noto Sans Symbols"/>
                <a:ea typeface="Noto Sans Symbols"/>
                <a:cs typeface="Noto Sans Symbols"/>
                <a:sym typeface="Noto Sans Symbols"/>
              </a:rPr>
              <a:t>−</a:t>
            </a:r>
            <a:r>
              <a:rPr i="1" lang="en-US" sz="1150">
                <a:solidFill>
                  <a:schemeClr val="dk1"/>
                </a:solidFill>
                <a:latin typeface="Times New Roman"/>
                <a:ea typeface="Times New Roman"/>
                <a:cs typeface="Times New Roman"/>
                <a:sym typeface="Times New Roman"/>
              </a:rPr>
              <a:t> </a:t>
            </a:r>
            <a:r>
              <a:rPr lang="en-US" sz="1150">
                <a:solidFill>
                  <a:schemeClr val="dk1"/>
                </a:solidFill>
                <a:latin typeface="Times New Roman"/>
                <a:ea typeface="Times New Roman"/>
                <a:cs typeface="Times New Roman"/>
                <a:sym typeface="Times New Roman"/>
              </a:rPr>
              <a:t>3</a:t>
            </a:r>
            <a:endParaRPr sz="1150">
              <a:solidFill>
                <a:schemeClr val="dk1"/>
              </a:solidFill>
              <a:latin typeface="Times New Roman"/>
              <a:ea typeface="Times New Roman"/>
              <a:cs typeface="Times New Roman"/>
              <a:sym typeface="Times New Roman"/>
            </a:endParaRPr>
          </a:p>
          <a:p>
            <a:pPr indent="0" lvl="0" marL="50800" marR="0" rtl="0" algn="l">
              <a:lnSpc>
                <a:spcPct val="100000"/>
              </a:lnSpc>
              <a:spcBef>
                <a:spcPts val="380"/>
              </a:spcBef>
              <a:spcAft>
                <a:spcPts val="0"/>
              </a:spcAft>
              <a:buNone/>
            </a:pPr>
            <a:r>
              <a:rPr i="1" lang="en-US" sz="1150">
                <a:solidFill>
                  <a:schemeClr val="dk1"/>
                </a:solidFill>
                <a:latin typeface="Times New Roman"/>
                <a:ea typeface="Times New Roman"/>
                <a:cs typeface="Times New Roman"/>
                <a:sym typeface="Times New Roman"/>
              </a:rPr>
              <a:t>σ/	</a:t>
            </a:r>
            <a:r>
              <a:rPr lang="en-US" sz="1150">
                <a:solidFill>
                  <a:schemeClr val="dk1"/>
                </a:solidFill>
                <a:latin typeface="Times New Roman"/>
                <a:ea typeface="Times New Roman"/>
                <a:cs typeface="Times New Roman"/>
                <a:sym typeface="Times New Roman"/>
              </a:rPr>
              <a:t>n	0.8 /	100</a:t>
            </a:r>
            <a:endParaRPr sz="1150">
              <a:solidFill>
                <a:schemeClr val="dk1"/>
              </a:solidFill>
              <a:latin typeface="Times New Roman"/>
              <a:ea typeface="Times New Roman"/>
              <a:cs typeface="Times New Roman"/>
              <a:sym typeface="Times New Roman"/>
            </a:endParaRPr>
          </a:p>
        </p:txBody>
      </p:sp>
      <p:sp>
        <p:nvSpPr>
          <p:cNvPr id="470" name="Google Shape;470;p72"/>
          <p:cNvSpPr txBox="1"/>
          <p:nvPr/>
        </p:nvSpPr>
        <p:spPr>
          <a:xfrm>
            <a:off x="571030" y="3385833"/>
            <a:ext cx="379095" cy="207010"/>
          </a:xfrm>
          <a:prstGeom prst="rect">
            <a:avLst/>
          </a:prstGeom>
          <a:noFill/>
          <a:ln>
            <a:noFill/>
          </a:ln>
        </p:spPr>
        <p:txBody>
          <a:bodyPr anchorCtr="0" anchor="t" bIns="0" lIns="0" spcFirstLastPara="1" rIns="0" wrap="square" tIns="17775">
            <a:spAutoFit/>
          </a:bodyPr>
          <a:lstStyle/>
          <a:p>
            <a:pPr indent="0" lvl="0" marL="0" marR="0" rtl="0" algn="l">
              <a:lnSpc>
                <a:spcPct val="100000"/>
              </a:lnSpc>
              <a:spcBef>
                <a:spcPts val="0"/>
              </a:spcBef>
              <a:spcAft>
                <a:spcPts val="0"/>
              </a:spcAft>
              <a:buNone/>
            </a:pPr>
            <a:r>
              <a:rPr lang="en-US" sz="1150">
                <a:solidFill>
                  <a:schemeClr val="dk1"/>
                </a:solidFill>
                <a:latin typeface="Times New Roman"/>
                <a:ea typeface="Times New Roman"/>
                <a:cs typeface="Times New Roman"/>
                <a:sym typeface="Times New Roman"/>
              </a:rPr>
              <a:t>Z	</a:t>
            </a:r>
            <a:r>
              <a:rPr i="1" lang="en-US" sz="1150">
                <a:solidFill>
                  <a:schemeClr val="dk1"/>
                </a:solidFill>
                <a:latin typeface="Noto Sans Symbols"/>
                <a:ea typeface="Noto Sans Symbols"/>
                <a:cs typeface="Noto Sans Symbols"/>
                <a:sym typeface="Noto Sans Symbols"/>
              </a:rPr>
              <a:t>=</a:t>
            </a:r>
            <a:endParaRPr sz="1150">
              <a:solidFill>
                <a:schemeClr val="dk1"/>
              </a:solidFill>
              <a:latin typeface="Noto Sans Symbols"/>
              <a:ea typeface="Noto Sans Symbols"/>
              <a:cs typeface="Noto Sans Symbols"/>
              <a:sym typeface="Noto Sans Symbols"/>
            </a:endParaRPr>
          </a:p>
        </p:txBody>
      </p:sp>
      <p:sp>
        <p:nvSpPr>
          <p:cNvPr id="471" name="Google Shape;471;p72"/>
          <p:cNvSpPr/>
          <p:nvPr/>
        </p:nvSpPr>
        <p:spPr>
          <a:xfrm>
            <a:off x="534923" y="3281171"/>
            <a:ext cx="3286125" cy="440690"/>
          </a:xfrm>
          <a:custGeom>
            <a:rect b="b" l="l" r="r" t="t"/>
            <a:pathLst>
              <a:path extrusionOk="0" h="440689" w="3286125">
                <a:moveTo>
                  <a:pt x="0" y="440435"/>
                </a:moveTo>
                <a:lnTo>
                  <a:pt x="3285744" y="440435"/>
                </a:lnTo>
                <a:lnTo>
                  <a:pt x="3285744" y="0"/>
                </a:lnTo>
                <a:lnTo>
                  <a:pt x="0" y="0"/>
                </a:lnTo>
                <a:lnTo>
                  <a:pt x="0" y="44043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 name="Google Shape;472;p72"/>
          <p:cNvSpPr txBox="1"/>
          <p:nvPr/>
        </p:nvSpPr>
        <p:spPr>
          <a:xfrm>
            <a:off x="5058155" y="2590927"/>
            <a:ext cx="3409315" cy="1397635"/>
          </a:xfrm>
          <a:prstGeom prst="rect">
            <a:avLst/>
          </a:prstGeom>
          <a:noFill/>
          <a:ln>
            <a:noFill/>
          </a:ln>
        </p:spPr>
        <p:txBody>
          <a:bodyPr anchorCtr="0" anchor="t" bIns="0" lIns="0" spcFirstLastPara="1" rIns="0" wrap="square" tIns="12700">
            <a:spAutoFit/>
          </a:bodyPr>
          <a:lstStyle/>
          <a:p>
            <a:pPr indent="0" lvl="0" marL="38100" marR="3048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p-value = 2P(Z &gt; lz</a:t>
            </a:r>
            <a:r>
              <a:rPr baseline="-25000" lang="en-US" sz="1800">
                <a:solidFill>
                  <a:schemeClr val="dk1"/>
                </a:solidFill>
                <a:latin typeface="Times New Roman"/>
                <a:ea typeface="Times New Roman"/>
                <a:cs typeface="Times New Roman"/>
                <a:sym typeface="Times New Roman"/>
              </a:rPr>
              <a:t>0</a:t>
            </a:r>
            <a:r>
              <a:rPr lang="en-US" sz="1800">
                <a:solidFill>
                  <a:schemeClr val="dk1"/>
                </a:solidFill>
                <a:latin typeface="Times New Roman"/>
                <a:ea typeface="Times New Roman"/>
                <a:cs typeface="Times New Roman"/>
                <a:sym typeface="Times New Roman"/>
              </a:rPr>
              <a:t>l ) =2P(Z&gt;2.0)=  2*0.0228=0.0456</a:t>
            </a:r>
            <a:endParaRPr sz="1800">
              <a:solidFill>
                <a:schemeClr val="dk1"/>
              </a:solidFill>
              <a:latin typeface="Times New Roman"/>
              <a:ea typeface="Times New Roman"/>
              <a:cs typeface="Times New Roman"/>
              <a:sym typeface="Times New Roman"/>
            </a:endParaRPr>
          </a:p>
          <a:p>
            <a:pPr indent="0" lvl="0" marL="38100" marR="56514" rtl="0" algn="l">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p-value = 0.0456 &lt; </a:t>
            </a:r>
            <a:r>
              <a:rPr i="1" lang="en-US" sz="1800">
                <a:solidFill>
                  <a:schemeClr val="dk1"/>
                </a:solidFill>
                <a:latin typeface="Noto Sans Symbols"/>
                <a:ea typeface="Noto Sans Symbols"/>
                <a:cs typeface="Noto Sans Symbols"/>
                <a:sym typeface="Noto Sans Symbols"/>
              </a:rPr>
              <a:t>α</a:t>
            </a:r>
            <a:r>
              <a:rPr i="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 0.05)  Thus, we reject the null hypothesis.</a:t>
            </a:r>
            <a:endParaRPr sz="1800">
              <a:solidFill>
                <a:schemeClr val="dk1"/>
              </a:solidFill>
              <a:latin typeface="Times New Roman"/>
              <a:ea typeface="Times New Roman"/>
              <a:cs typeface="Times New Roman"/>
              <a:sym typeface="Times New Roman"/>
            </a:endParaRPr>
          </a:p>
        </p:txBody>
      </p:sp>
      <p:sp>
        <p:nvSpPr>
          <p:cNvPr id="473" name="Google Shape;473;p72"/>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 name="Google Shape;474;p72"/>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73"/>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p73"/>
          <p:cNvSpPr txBox="1"/>
          <p:nvPr>
            <p:ph type="title"/>
          </p:nvPr>
        </p:nvSpPr>
        <p:spPr>
          <a:xfrm>
            <a:off x="402436" y="516763"/>
            <a:ext cx="8284363" cy="50526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Hypothesis on mean, variance unknown</a:t>
            </a:r>
            <a:endParaRPr/>
          </a:p>
        </p:txBody>
      </p:sp>
      <p:sp>
        <p:nvSpPr>
          <p:cNvPr id="481" name="Google Shape;481;p73"/>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 name="Google Shape;482;p73"/>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 name="Google Shape;483;p73"/>
          <p:cNvSpPr/>
          <p:nvPr/>
        </p:nvSpPr>
        <p:spPr>
          <a:xfrm>
            <a:off x="334285" y="2074321"/>
            <a:ext cx="8330649" cy="199312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Google Shape;484;p73"/>
          <p:cNvSpPr/>
          <p:nvPr/>
        </p:nvSpPr>
        <p:spPr>
          <a:xfrm>
            <a:off x="5351383" y="4167149"/>
            <a:ext cx="3242189" cy="227435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 name="Google Shape;485;p73"/>
          <p:cNvSpPr txBox="1"/>
          <p:nvPr/>
        </p:nvSpPr>
        <p:spPr>
          <a:xfrm>
            <a:off x="305612" y="3942741"/>
            <a:ext cx="4273550" cy="2400300"/>
          </a:xfrm>
          <a:prstGeom prst="rect">
            <a:avLst/>
          </a:prstGeom>
          <a:noFill/>
          <a:ln>
            <a:noFill/>
          </a:ln>
        </p:spPr>
        <p:txBody>
          <a:bodyPr anchorCtr="0" anchor="t" bIns="0" lIns="0" spcFirstLastPara="1" rIns="0" wrap="square" tIns="176525">
            <a:spAutoFit/>
          </a:bodyPr>
          <a:lstStyle/>
          <a:p>
            <a:pPr indent="0" lvl="0" marL="0" marR="191770" rtl="0" algn="ctr">
              <a:lnSpc>
                <a:spcPct val="100000"/>
              </a:lnSpc>
              <a:spcBef>
                <a:spcPts val="0"/>
              </a:spcBef>
              <a:spcAft>
                <a:spcPts val="0"/>
              </a:spcAft>
              <a:buNone/>
            </a:pPr>
            <a:r>
              <a:rPr lang="en-US" sz="2000">
                <a:solidFill>
                  <a:srgbClr val="C00000"/>
                </a:solidFill>
                <a:latin typeface="Malgun Gothic"/>
                <a:ea typeface="Malgun Gothic"/>
                <a:cs typeface="Malgun Gothic"/>
                <a:sym typeface="Malgun Gothic"/>
              </a:rPr>
              <a:t>Student’s t Distribution</a:t>
            </a:r>
            <a:endParaRPr sz="2000">
              <a:solidFill>
                <a:schemeClr val="dk1"/>
              </a:solidFill>
              <a:latin typeface="Malgun Gothic"/>
              <a:ea typeface="Malgun Gothic"/>
              <a:cs typeface="Malgun Gothic"/>
              <a:sym typeface="Malgun Gothic"/>
            </a:endParaRPr>
          </a:p>
          <a:p>
            <a:pPr indent="-343535" lvl="0" marL="406400" marR="68580" rtl="0" algn="l">
              <a:lnSpc>
                <a:spcPct val="100000"/>
              </a:lnSpc>
              <a:spcBef>
                <a:spcPts val="965"/>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T-distriburions are symmetric and bell shaped but  have flatter tails than normal</a:t>
            </a:r>
            <a:endParaRPr sz="1500">
              <a:solidFill>
                <a:schemeClr val="dk1"/>
              </a:solidFill>
              <a:latin typeface="Times New Roman"/>
              <a:ea typeface="Times New Roman"/>
              <a:cs typeface="Times New Roman"/>
              <a:sym typeface="Times New Roman"/>
            </a:endParaRPr>
          </a:p>
          <a:p>
            <a:pPr indent="-343535" lvl="0" marL="406400" marR="0" rtl="0" algn="l">
              <a:lnSpc>
                <a:spcPct val="100000"/>
              </a:lnSpc>
              <a:spcBef>
                <a:spcPts val="36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The mean of the distribution is equal to 0 .</a:t>
            </a:r>
            <a:endParaRPr sz="1500">
              <a:solidFill>
                <a:schemeClr val="dk1"/>
              </a:solidFill>
              <a:latin typeface="Times New Roman"/>
              <a:ea typeface="Times New Roman"/>
              <a:cs typeface="Times New Roman"/>
              <a:sym typeface="Times New Roman"/>
            </a:endParaRPr>
          </a:p>
          <a:p>
            <a:pPr indent="-343535" lvl="0" marL="406400" marR="104139" rtl="0" algn="l">
              <a:lnSpc>
                <a:spcPct val="100000"/>
              </a:lnSpc>
              <a:spcBef>
                <a:spcPts val="36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The </a:t>
            </a:r>
            <a:r>
              <a:rPr lang="en-US" sz="1500">
                <a:solidFill>
                  <a:srgbClr val="006FC0"/>
                </a:solidFill>
                <a:latin typeface="Times New Roman"/>
                <a:ea typeface="Times New Roman"/>
                <a:cs typeface="Times New Roman"/>
                <a:sym typeface="Times New Roman"/>
              </a:rPr>
              <a:t>variance </a:t>
            </a:r>
            <a:r>
              <a:rPr lang="en-US" sz="1500">
                <a:solidFill>
                  <a:schemeClr val="dk1"/>
                </a:solidFill>
                <a:latin typeface="Times New Roman"/>
                <a:ea typeface="Times New Roman"/>
                <a:cs typeface="Times New Roman"/>
                <a:sym typeface="Times New Roman"/>
              </a:rPr>
              <a:t>is equal to </a:t>
            </a:r>
            <a:r>
              <a:rPr i="1" lang="en-US" sz="1500">
                <a:solidFill>
                  <a:schemeClr val="dk1"/>
                </a:solidFill>
                <a:latin typeface="Times New Roman"/>
                <a:ea typeface="Times New Roman"/>
                <a:cs typeface="Times New Roman"/>
                <a:sym typeface="Times New Roman"/>
              </a:rPr>
              <a:t>k </a:t>
            </a:r>
            <a:r>
              <a:rPr lang="en-US" sz="1500">
                <a:solidFill>
                  <a:schemeClr val="dk1"/>
                </a:solidFill>
                <a:latin typeface="Times New Roman"/>
                <a:ea typeface="Times New Roman"/>
                <a:cs typeface="Times New Roman"/>
                <a:sym typeface="Times New Roman"/>
              </a:rPr>
              <a:t>/ ( </a:t>
            </a:r>
            <a:r>
              <a:rPr i="1" lang="en-US" sz="1500">
                <a:solidFill>
                  <a:schemeClr val="dk1"/>
                </a:solidFill>
                <a:latin typeface="Times New Roman"/>
                <a:ea typeface="Times New Roman"/>
                <a:cs typeface="Times New Roman"/>
                <a:sym typeface="Times New Roman"/>
              </a:rPr>
              <a:t>k</a:t>
            </a:r>
            <a:r>
              <a:rPr lang="en-US" sz="1500">
                <a:solidFill>
                  <a:schemeClr val="dk1"/>
                </a:solidFill>
                <a:latin typeface="Times New Roman"/>
                <a:ea typeface="Times New Roman"/>
                <a:cs typeface="Times New Roman"/>
                <a:sym typeface="Times New Roman"/>
              </a:rPr>
              <a:t>- 2 ), where </a:t>
            </a:r>
            <a:r>
              <a:rPr i="1" lang="en-US" sz="1500">
                <a:solidFill>
                  <a:schemeClr val="dk1"/>
                </a:solidFill>
                <a:latin typeface="Times New Roman"/>
                <a:ea typeface="Times New Roman"/>
                <a:cs typeface="Times New Roman"/>
                <a:sym typeface="Times New Roman"/>
              </a:rPr>
              <a:t>k </a:t>
            </a:r>
            <a:r>
              <a:rPr lang="en-US" sz="1500">
                <a:solidFill>
                  <a:schemeClr val="dk1"/>
                </a:solidFill>
                <a:latin typeface="Times New Roman"/>
                <a:ea typeface="Times New Roman"/>
                <a:cs typeface="Times New Roman"/>
                <a:sym typeface="Times New Roman"/>
              </a:rPr>
              <a:t>is the  degrees of freedom</a:t>
            </a:r>
            <a:endParaRPr sz="1500">
              <a:solidFill>
                <a:schemeClr val="dk1"/>
              </a:solidFill>
              <a:latin typeface="Times New Roman"/>
              <a:ea typeface="Times New Roman"/>
              <a:cs typeface="Times New Roman"/>
              <a:sym typeface="Times New Roman"/>
            </a:endParaRPr>
          </a:p>
          <a:p>
            <a:pPr indent="-343535" lvl="0" marL="406400" marR="0" rtl="0" algn="l">
              <a:lnSpc>
                <a:spcPct val="100000"/>
              </a:lnSpc>
              <a:spcBef>
                <a:spcPts val="36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The t value depends on degrees of freedom (d.f.)</a:t>
            </a:r>
            <a:endParaRPr sz="1500">
              <a:solidFill>
                <a:schemeClr val="dk1"/>
              </a:solidFill>
              <a:latin typeface="Times New Roman"/>
              <a:ea typeface="Times New Roman"/>
              <a:cs typeface="Times New Roman"/>
              <a:sym typeface="Times New Roman"/>
            </a:endParaRPr>
          </a:p>
          <a:p>
            <a:pPr indent="-343535" lvl="0" marL="406400" marR="0" rtl="0" algn="l">
              <a:lnSpc>
                <a:spcPct val="100000"/>
              </a:lnSpc>
              <a:spcBef>
                <a:spcPts val="36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As d.f. goes infinity, t-distribution -&gt; N(0,1</a:t>
            </a:r>
            <a:r>
              <a:rPr baseline="30000" lang="en-US" sz="1500">
                <a:solidFill>
                  <a:schemeClr val="dk1"/>
                </a:solidFill>
                <a:latin typeface="Times New Roman"/>
                <a:ea typeface="Times New Roman"/>
                <a:cs typeface="Times New Roman"/>
                <a:sym typeface="Times New Roman"/>
              </a:rPr>
              <a:t>2</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p:txBody>
      </p:sp>
      <p:sp>
        <p:nvSpPr>
          <p:cNvPr id="486" name="Google Shape;486;p73"/>
          <p:cNvSpPr txBox="1"/>
          <p:nvPr/>
        </p:nvSpPr>
        <p:spPr>
          <a:xfrm>
            <a:off x="402437" y="1163192"/>
            <a:ext cx="7889875" cy="848994"/>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The t distribution (aka, Student’s t-distribution) is a probability distribution that is  used to estimate population parameters when the sample size is small and/or when the  population variance is unknown.</a:t>
            </a:r>
            <a:endParaRPr sz="1800">
              <a:solidFill>
                <a:schemeClr val="dk1"/>
              </a:solidFill>
              <a:latin typeface="Times New Roman"/>
              <a:ea typeface="Times New Roman"/>
              <a:cs typeface="Times New Roman"/>
              <a:sym typeface="Times New Roman"/>
            </a:endParaRPr>
          </a:p>
        </p:txBody>
      </p:sp>
      <p:sp>
        <p:nvSpPr>
          <p:cNvPr id="487" name="Google Shape;487;p73"/>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74"/>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74"/>
          <p:cNvSpPr txBox="1"/>
          <p:nvPr>
            <p:ph type="title"/>
          </p:nvPr>
        </p:nvSpPr>
        <p:spPr>
          <a:xfrm>
            <a:off x="402436" y="516763"/>
            <a:ext cx="8131963" cy="50526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Hypothesis on mean, variance unknown</a:t>
            </a:r>
            <a:endParaRPr/>
          </a:p>
        </p:txBody>
      </p:sp>
      <p:sp>
        <p:nvSpPr>
          <p:cNvPr id="494" name="Google Shape;494;p74"/>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 name="Google Shape;495;p74"/>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 name="Google Shape;496;p74"/>
          <p:cNvSpPr txBox="1"/>
          <p:nvPr/>
        </p:nvSpPr>
        <p:spPr>
          <a:xfrm>
            <a:off x="381711" y="1222070"/>
            <a:ext cx="7795259" cy="848994"/>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u="sng">
                <a:solidFill>
                  <a:srgbClr val="FF0000"/>
                </a:solidFill>
                <a:latin typeface="Times New Roman"/>
                <a:ea typeface="Times New Roman"/>
                <a:cs typeface="Times New Roman"/>
                <a:sym typeface="Times New Roman"/>
              </a:rPr>
              <a:t>Assumptions</a:t>
            </a:r>
            <a:endParaRPr sz="1800">
              <a:solidFill>
                <a:schemeClr val="dk1"/>
              </a:solidFill>
              <a:latin typeface="Times New Roman"/>
              <a:ea typeface="Times New Roman"/>
              <a:cs typeface="Times New Roman"/>
              <a:sym typeface="Times New Roman"/>
            </a:endParaRPr>
          </a:p>
          <a:p>
            <a:pPr indent="0" lvl="0" marL="469900" marR="0" rtl="0" algn="l">
              <a:lnSpc>
                <a:spcPct val="100000"/>
              </a:lnSpc>
              <a:spcBef>
                <a:spcPts val="5"/>
              </a:spcBef>
              <a:spcAft>
                <a:spcPts val="0"/>
              </a:spcAft>
              <a:buNone/>
            </a:pPr>
            <a:r>
              <a:rPr lang="en-US" sz="1800">
                <a:solidFill>
                  <a:schemeClr val="dk1"/>
                </a:solidFill>
                <a:latin typeface="Times New Roman"/>
                <a:ea typeface="Times New Roman"/>
                <a:cs typeface="Times New Roman"/>
                <a:sym typeface="Times New Roman"/>
              </a:rPr>
              <a:t>Population standard deviation is unknown</a:t>
            </a:r>
            <a:endParaRPr sz="1800">
              <a:solidFill>
                <a:schemeClr val="dk1"/>
              </a:solidFill>
              <a:latin typeface="Times New Roman"/>
              <a:ea typeface="Times New Roman"/>
              <a:cs typeface="Times New Roman"/>
              <a:sym typeface="Times New Roman"/>
            </a:endParaRPr>
          </a:p>
          <a:p>
            <a:pPr indent="0" lvl="0" marL="4699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Population is normally distributed, If population is not normal, use large sample</a:t>
            </a:r>
            <a:endParaRPr sz="1800">
              <a:solidFill>
                <a:schemeClr val="dk1"/>
              </a:solidFill>
              <a:latin typeface="Times New Roman"/>
              <a:ea typeface="Times New Roman"/>
              <a:cs typeface="Times New Roman"/>
              <a:sym typeface="Times New Roman"/>
            </a:endParaRPr>
          </a:p>
        </p:txBody>
      </p:sp>
      <p:sp>
        <p:nvSpPr>
          <p:cNvPr id="497" name="Google Shape;497;p74"/>
          <p:cNvSpPr/>
          <p:nvPr/>
        </p:nvSpPr>
        <p:spPr>
          <a:xfrm>
            <a:off x="319779" y="2219326"/>
            <a:ext cx="8185746" cy="403500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 name="Google Shape;498;p74"/>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75"/>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 name="Google Shape;504;p75"/>
          <p:cNvSpPr txBox="1"/>
          <p:nvPr>
            <p:ph type="title"/>
          </p:nvPr>
        </p:nvSpPr>
        <p:spPr>
          <a:xfrm>
            <a:off x="402436" y="516763"/>
            <a:ext cx="8208163" cy="50526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Hypothesis on mean, variance unknown</a:t>
            </a:r>
            <a:endParaRPr/>
          </a:p>
        </p:txBody>
      </p:sp>
      <p:sp>
        <p:nvSpPr>
          <p:cNvPr id="505" name="Google Shape;505;p75"/>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 name="Google Shape;506;p75"/>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 name="Google Shape;507;p75"/>
          <p:cNvSpPr txBox="1"/>
          <p:nvPr/>
        </p:nvSpPr>
        <p:spPr>
          <a:xfrm>
            <a:off x="396240" y="1196339"/>
            <a:ext cx="8208645" cy="1009015"/>
          </a:xfrm>
          <a:prstGeom prst="rect">
            <a:avLst/>
          </a:prstGeom>
          <a:noFill/>
          <a:ln cap="flat" cmpd="sng" w="9525">
            <a:solidFill>
              <a:srgbClr val="C00000"/>
            </a:solidFill>
            <a:prstDash val="solid"/>
            <a:round/>
            <a:headEnd len="sm" w="sm" type="none"/>
            <a:tailEnd len="sm" w="sm" type="none"/>
          </a:ln>
        </p:spPr>
        <p:txBody>
          <a:bodyPr anchorCtr="0" anchor="t" bIns="0" lIns="0" spcFirstLastPara="1" rIns="0" wrap="square" tIns="38725">
            <a:spAutoFit/>
          </a:bodyPr>
          <a:lstStyle/>
          <a:p>
            <a:pPr indent="-274320" lvl="0" marL="365125" marR="83185" rtl="0" algn="just">
              <a:lnSpc>
                <a:spcPct val="100000"/>
              </a:lnSpc>
              <a:spcBef>
                <a:spcPts val="0"/>
              </a:spcBef>
              <a:spcAft>
                <a:spcPts val="0"/>
              </a:spcAft>
              <a:buNone/>
            </a:pPr>
            <a:r>
              <a:rPr lang="en-US" sz="1800">
                <a:solidFill>
                  <a:srgbClr val="C00000"/>
                </a:solidFill>
                <a:latin typeface="Times New Roman"/>
                <a:ea typeface="Times New Roman"/>
                <a:cs typeface="Times New Roman"/>
                <a:sym typeface="Times New Roman"/>
              </a:rPr>
              <a:t>Example </a:t>
            </a:r>
            <a:r>
              <a:rPr lang="en-US" sz="1800">
                <a:solidFill>
                  <a:schemeClr val="dk1"/>
                </a:solidFill>
                <a:latin typeface="Times New Roman"/>
                <a:ea typeface="Times New Roman"/>
                <a:cs typeface="Times New Roman"/>
                <a:sym typeface="Times New Roman"/>
              </a:rPr>
              <a:t>The mean cost of a hotel room in LA is said to be $168 per night. A random  sample of 25 hotels resulted in X = 172.50 and S = 15.40. Test at the </a:t>
            </a:r>
            <a:r>
              <a:rPr i="1" lang="en-US" sz="1800">
                <a:solidFill>
                  <a:schemeClr val="dk1"/>
                </a:solidFill>
                <a:latin typeface="Noto Sans Symbols"/>
                <a:ea typeface="Noto Sans Symbols"/>
                <a:cs typeface="Noto Sans Symbols"/>
                <a:sym typeface="Noto Sans Symbols"/>
              </a:rPr>
              <a:t>α</a:t>
            </a:r>
            <a:r>
              <a:rPr lang="en-US" sz="1800">
                <a:solidFill>
                  <a:schemeClr val="dk1"/>
                </a:solidFill>
                <a:latin typeface="Times New Roman"/>
                <a:ea typeface="Times New Roman"/>
                <a:cs typeface="Times New Roman"/>
                <a:sym typeface="Times New Roman"/>
              </a:rPr>
              <a:t>= 0.05 level  Assuming the data are normally distributed.</a:t>
            </a:r>
            <a:endParaRPr sz="1800">
              <a:solidFill>
                <a:schemeClr val="dk1"/>
              </a:solidFill>
              <a:latin typeface="Times New Roman"/>
              <a:ea typeface="Times New Roman"/>
              <a:cs typeface="Times New Roman"/>
              <a:sym typeface="Times New Roman"/>
            </a:endParaRPr>
          </a:p>
        </p:txBody>
      </p:sp>
      <p:sp>
        <p:nvSpPr>
          <p:cNvPr id="508" name="Google Shape;508;p75"/>
          <p:cNvSpPr txBox="1"/>
          <p:nvPr/>
        </p:nvSpPr>
        <p:spPr>
          <a:xfrm>
            <a:off x="519988" y="2307717"/>
            <a:ext cx="3088005" cy="696595"/>
          </a:xfrm>
          <a:prstGeom prst="rect">
            <a:avLst/>
          </a:prstGeom>
          <a:noFill/>
          <a:ln>
            <a:noFill/>
          </a:ln>
        </p:spPr>
        <p:txBody>
          <a:bodyPr anchorCtr="0" anchor="t" bIns="0" lIns="0" spcFirstLastPara="1" rIns="0" wrap="square" tIns="12050">
            <a:spAutoFit/>
          </a:bodyPr>
          <a:lstStyle/>
          <a:p>
            <a:pPr indent="0" lvl="0" marL="469900"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H</a:t>
            </a:r>
            <a:r>
              <a:rPr baseline="-25000" lang="en-US" sz="1575">
                <a:solidFill>
                  <a:schemeClr val="dk1"/>
                </a:solidFill>
                <a:latin typeface="Times New Roman"/>
                <a:ea typeface="Times New Roman"/>
                <a:cs typeface="Times New Roman"/>
                <a:sym typeface="Times New Roman"/>
              </a:rPr>
              <a:t>0</a:t>
            </a:r>
            <a:r>
              <a:rPr lang="en-US" sz="1600">
                <a:solidFill>
                  <a:schemeClr val="dk1"/>
                </a:solidFill>
                <a:latin typeface="Times New Roman"/>
                <a:ea typeface="Times New Roman"/>
                <a:cs typeface="Times New Roman"/>
                <a:sym typeface="Times New Roman"/>
              </a:rPr>
              <a:t>: μ = 168	H</a:t>
            </a:r>
            <a:r>
              <a:rPr baseline="-25000" lang="en-US" sz="1575">
                <a:solidFill>
                  <a:schemeClr val="dk1"/>
                </a:solidFill>
                <a:latin typeface="Times New Roman"/>
                <a:ea typeface="Times New Roman"/>
                <a:cs typeface="Times New Roman"/>
                <a:sym typeface="Times New Roman"/>
              </a:rPr>
              <a:t>1</a:t>
            </a:r>
            <a:r>
              <a:rPr lang="en-US" sz="1600">
                <a:solidFill>
                  <a:schemeClr val="dk1"/>
                </a:solidFill>
                <a:latin typeface="Times New Roman"/>
                <a:ea typeface="Times New Roman"/>
                <a:cs typeface="Times New Roman"/>
                <a:sym typeface="Times New Roman"/>
              </a:rPr>
              <a:t>: μ </a:t>
            </a:r>
            <a:r>
              <a:rPr i="1" lang="en-US" sz="1600">
                <a:solidFill>
                  <a:schemeClr val="dk1"/>
                </a:solidFill>
                <a:latin typeface="Noto Sans Symbols"/>
                <a:ea typeface="Noto Sans Symbols"/>
                <a:cs typeface="Noto Sans Symbols"/>
                <a:sym typeface="Noto Sans Symbols"/>
              </a:rPr>
              <a:t>≠</a:t>
            </a:r>
            <a:r>
              <a:rPr i="1" lang="en-US" sz="1600">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168</a:t>
            </a:r>
            <a:endParaRPr sz="1600">
              <a:solidFill>
                <a:schemeClr val="dk1"/>
              </a:solidFill>
              <a:latin typeface="Times New Roman"/>
              <a:ea typeface="Times New Roman"/>
              <a:cs typeface="Times New Roman"/>
              <a:sym typeface="Times New Roman"/>
            </a:endParaRPr>
          </a:p>
          <a:p>
            <a:pPr indent="-342900" lvl="0" marL="381000" marR="0" rtl="0" algn="l">
              <a:lnSpc>
                <a:spcPct val="100000"/>
              </a:lnSpc>
              <a:spcBef>
                <a:spcPts val="1445"/>
              </a:spcBef>
              <a:spcAft>
                <a:spcPts val="0"/>
              </a:spcAft>
              <a:buClr>
                <a:schemeClr val="dk1"/>
              </a:buClr>
              <a:buSzPts val="1600"/>
              <a:buFont typeface="Times New Roman"/>
              <a:buChar char="•"/>
            </a:pPr>
            <a:r>
              <a:rPr i="1" lang="en-US" sz="1600">
                <a:solidFill>
                  <a:schemeClr val="dk1"/>
                </a:solidFill>
                <a:latin typeface="Noto Sans Symbols"/>
                <a:ea typeface="Noto Sans Symbols"/>
                <a:cs typeface="Noto Sans Symbols"/>
                <a:sym typeface="Noto Sans Symbols"/>
              </a:rPr>
              <a:t>σ</a:t>
            </a:r>
            <a:r>
              <a:rPr i="1" lang="en-US" sz="1600">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is unknown, so use a t-statistic</a:t>
            </a:r>
            <a:endParaRPr sz="1600">
              <a:solidFill>
                <a:schemeClr val="dk1"/>
              </a:solidFill>
              <a:latin typeface="Times New Roman"/>
              <a:ea typeface="Times New Roman"/>
              <a:cs typeface="Times New Roman"/>
              <a:sym typeface="Times New Roman"/>
            </a:endParaRPr>
          </a:p>
        </p:txBody>
      </p:sp>
      <p:sp>
        <p:nvSpPr>
          <p:cNvPr id="509" name="Google Shape;509;p75"/>
          <p:cNvSpPr txBox="1"/>
          <p:nvPr/>
        </p:nvSpPr>
        <p:spPr>
          <a:xfrm>
            <a:off x="519988" y="4368825"/>
            <a:ext cx="5662930" cy="1129030"/>
          </a:xfrm>
          <a:prstGeom prst="rect">
            <a:avLst/>
          </a:prstGeom>
          <a:noFill/>
          <a:ln>
            <a:noFill/>
          </a:ln>
        </p:spPr>
        <p:txBody>
          <a:bodyPr anchorCtr="0" anchor="t" bIns="0" lIns="0" spcFirstLastPara="1" rIns="0" wrap="square" tIns="135875">
            <a:spAutoFit/>
          </a:bodyPr>
          <a:lstStyle/>
          <a:p>
            <a:pPr indent="-342900" lvl="0" marL="381000" marR="0" rtl="0" algn="l">
              <a:lnSpc>
                <a:spcPct val="10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Critical Values: t</a:t>
            </a:r>
            <a:r>
              <a:rPr baseline="-25000" lang="en-US" sz="1575">
                <a:solidFill>
                  <a:schemeClr val="dk1"/>
                </a:solidFill>
                <a:latin typeface="Times New Roman"/>
                <a:ea typeface="Times New Roman"/>
                <a:cs typeface="Times New Roman"/>
                <a:sym typeface="Times New Roman"/>
              </a:rPr>
              <a:t>0.025</a:t>
            </a:r>
            <a:r>
              <a:rPr lang="en-US" sz="1600">
                <a:solidFill>
                  <a:schemeClr val="dk1"/>
                </a:solidFill>
                <a:latin typeface="Times New Roman"/>
                <a:ea typeface="Times New Roman"/>
                <a:cs typeface="Times New Roman"/>
                <a:sym typeface="Times New Roman"/>
              </a:rPr>
              <a:t>, </a:t>
            </a:r>
            <a:r>
              <a:rPr baseline="-25000" lang="en-US" sz="1575">
                <a:solidFill>
                  <a:schemeClr val="dk1"/>
                </a:solidFill>
                <a:latin typeface="Times New Roman"/>
                <a:ea typeface="Times New Roman"/>
                <a:cs typeface="Times New Roman"/>
                <a:sym typeface="Times New Roman"/>
              </a:rPr>
              <a:t>24 </a:t>
            </a:r>
            <a:r>
              <a:rPr lang="en-US" sz="1600">
                <a:solidFill>
                  <a:schemeClr val="dk1"/>
                </a:solidFill>
                <a:latin typeface="Times New Roman"/>
                <a:ea typeface="Times New Roman"/>
                <a:cs typeface="Times New Roman"/>
                <a:sym typeface="Times New Roman"/>
              </a:rPr>
              <a:t>= </a:t>
            </a:r>
            <a:r>
              <a:rPr lang="en-US" sz="1600">
                <a:solidFill>
                  <a:schemeClr val="dk1"/>
                </a:solidFill>
                <a:latin typeface="Gulim"/>
                <a:ea typeface="Gulim"/>
                <a:cs typeface="Gulim"/>
                <a:sym typeface="Gulim"/>
              </a:rPr>
              <a:t>± </a:t>
            </a:r>
            <a:r>
              <a:rPr lang="en-US" sz="1600">
                <a:solidFill>
                  <a:schemeClr val="dk1"/>
                </a:solidFill>
                <a:latin typeface="Times New Roman"/>
                <a:ea typeface="Times New Roman"/>
                <a:cs typeface="Times New Roman"/>
                <a:sym typeface="Times New Roman"/>
              </a:rPr>
              <a:t>2.0639</a:t>
            </a:r>
            <a:endParaRPr sz="1600">
              <a:solidFill>
                <a:schemeClr val="dk1"/>
              </a:solidFill>
              <a:latin typeface="Times New Roman"/>
              <a:ea typeface="Times New Roman"/>
              <a:cs typeface="Times New Roman"/>
              <a:sym typeface="Times New Roman"/>
            </a:endParaRPr>
          </a:p>
          <a:p>
            <a:pPr indent="-342900" lvl="0" marL="381000" marR="0" rtl="0" algn="l">
              <a:lnSpc>
                <a:spcPct val="100000"/>
              </a:lnSpc>
              <a:spcBef>
                <a:spcPts val="975"/>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Reject H</a:t>
            </a:r>
            <a:r>
              <a:rPr baseline="-25000" lang="en-US" sz="1575">
                <a:solidFill>
                  <a:schemeClr val="dk1"/>
                </a:solidFill>
                <a:latin typeface="Times New Roman"/>
                <a:ea typeface="Times New Roman"/>
                <a:cs typeface="Times New Roman"/>
                <a:sym typeface="Times New Roman"/>
              </a:rPr>
              <a:t>0 </a:t>
            </a:r>
            <a:r>
              <a:rPr lang="en-US" sz="1600">
                <a:solidFill>
                  <a:schemeClr val="dk1"/>
                </a:solidFill>
                <a:latin typeface="Times New Roman"/>
                <a:ea typeface="Times New Roman"/>
                <a:cs typeface="Times New Roman"/>
                <a:sym typeface="Times New Roman"/>
              </a:rPr>
              <a:t>if	t</a:t>
            </a:r>
            <a:r>
              <a:rPr baseline="-25000" lang="en-US" sz="1575">
                <a:solidFill>
                  <a:schemeClr val="dk1"/>
                </a:solidFill>
                <a:latin typeface="Times New Roman"/>
                <a:ea typeface="Times New Roman"/>
                <a:cs typeface="Times New Roman"/>
                <a:sym typeface="Times New Roman"/>
              </a:rPr>
              <a:t>0</a:t>
            </a:r>
            <a:r>
              <a:rPr lang="en-US" sz="1600">
                <a:solidFill>
                  <a:schemeClr val="dk1"/>
                </a:solidFill>
                <a:latin typeface="Times New Roman"/>
                <a:ea typeface="Times New Roman"/>
                <a:cs typeface="Times New Roman"/>
                <a:sym typeface="Times New Roman"/>
              </a:rPr>
              <a:t>&gt;2.0639 or t</a:t>
            </a:r>
            <a:r>
              <a:rPr baseline="-25000" lang="en-US" sz="1575">
                <a:solidFill>
                  <a:schemeClr val="dk1"/>
                </a:solidFill>
                <a:latin typeface="Times New Roman"/>
                <a:ea typeface="Times New Roman"/>
                <a:cs typeface="Times New Roman"/>
                <a:sym typeface="Times New Roman"/>
              </a:rPr>
              <a:t>0</a:t>
            </a:r>
            <a:r>
              <a:rPr lang="en-US" sz="1600">
                <a:solidFill>
                  <a:schemeClr val="dk1"/>
                </a:solidFill>
                <a:latin typeface="Times New Roman"/>
                <a:ea typeface="Times New Roman"/>
                <a:cs typeface="Times New Roman"/>
                <a:sym typeface="Times New Roman"/>
              </a:rPr>
              <a:t>&lt;-2.0639</a:t>
            </a:r>
            <a:endParaRPr sz="1600">
              <a:solidFill>
                <a:schemeClr val="dk1"/>
              </a:solidFill>
              <a:latin typeface="Times New Roman"/>
              <a:ea typeface="Times New Roman"/>
              <a:cs typeface="Times New Roman"/>
              <a:sym typeface="Times New Roman"/>
            </a:endParaRPr>
          </a:p>
          <a:p>
            <a:pPr indent="-342900" lvl="0" marL="381000" marR="0" rtl="0" algn="l">
              <a:lnSpc>
                <a:spcPct val="100000"/>
              </a:lnSpc>
              <a:spcBef>
                <a:spcPts val="98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Since t</a:t>
            </a:r>
            <a:r>
              <a:rPr baseline="-25000" lang="en-US" sz="1575">
                <a:solidFill>
                  <a:schemeClr val="dk1"/>
                </a:solidFill>
                <a:latin typeface="Times New Roman"/>
                <a:ea typeface="Times New Roman"/>
                <a:cs typeface="Times New Roman"/>
                <a:sym typeface="Times New Roman"/>
              </a:rPr>
              <a:t>0 </a:t>
            </a:r>
            <a:r>
              <a:rPr lang="en-US" sz="1600">
                <a:solidFill>
                  <a:schemeClr val="dk1"/>
                </a:solidFill>
                <a:latin typeface="Times New Roman"/>
                <a:ea typeface="Times New Roman"/>
                <a:cs typeface="Times New Roman"/>
                <a:sym typeface="Times New Roman"/>
              </a:rPr>
              <a:t>does not fall in the rejection region, we cannot reject H</a:t>
            </a:r>
            <a:r>
              <a:rPr baseline="-25000" lang="en-US" sz="1575">
                <a:solidFill>
                  <a:schemeClr val="dk1"/>
                </a:solidFill>
                <a:latin typeface="Times New Roman"/>
                <a:ea typeface="Times New Roman"/>
                <a:cs typeface="Times New Roman"/>
                <a:sym typeface="Times New Roman"/>
              </a:rPr>
              <a:t>0</a:t>
            </a:r>
            <a:endParaRPr baseline="-25000" sz="1575">
              <a:solidFill>
                <a:schemeClr val="dk1"/>
              </a:solidFill>
              <a:latin typeface="Times New Roman"/>
              <a:ea typeface="Times New Roman"/>
              <a:cs typeface="Times New Roman"/>
              <a:sym typeface="Times New Roman"/>
            </a:endParaRPr>
          </a:p>
        </p:txBody>
      </p:sp>
      <p:sp>
        <p:nvSpPr>
          <p:cNvPr id="510" name="Google Shape;510;p75"/>
          <p:cNvSpPr/>
          <p:nvPr/>
        </p:nvSpPr>
        <p:spPr>
          <a:xfrm>
            <a:off x="2124455" y="3140964"/>
            <a:ext cx="4968240" cy="949960"/>
          </a:xfrm>
          <a:custGeom>
            <a:rect b="b" l="l" r="r" t="t"/>
            <a:pathLst>
              <a:path extrusionOk="0" h="949960" w="4968240">
                <a:moveTo>
                  <a:pt x="0" y="949452"/>
                </a:moveTo>
                <a:lnTo>
                  <a:pt x="4968240" y="949452"/>
                </a:lnTo>
                <a:lnTo>
                  <a:pt x="4968240" y="0"/>
                </a:lnTo>
                <a:lnTo>
                  <a:pt x="0" y="0"/>
                </a:lnTo>
                <a:lnTo>
                  <a:pt x="0" y="949452"/>
                </a:lnTo>
                <a:close/>
              </a:path>
            </a:pathLst>
          </a:custGeom>
          <a:solidFill>
            <a:srgbClr val="4F81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 name="Google Shape;511;p75"/>
          <p:cNvSpPr/>
          <p:nvPr/>
        </p:nvSpPr>
        <p:spPr>
          <a:xfrm>
            <a:off x="2904140" y="3184015"/>
            <a:ext cx="241935" cy="1270"/>
          </a:xfrm>
          <a:custGeom>
            <a:rect b="b" l="l" r="r" t="t"/>
            <a:pathLst>
              <a:path extrusionOk="0" h="1269" w="241935">
                <a:moveTo>
                  <a:pt x="0" y="725"/>
                </a:moveTo>
                <a:lnTo>
                  <a:pt x="241705" y="0"/>
                </a:lnTo>
              </a:path>
            </a:pathLst>
          </a:custGeom>
          <a:noFill/>
          <a:ln cap="flat" cmpd="sng" w="10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p75"/>
          <p:cNvSpPr/>
          <p:nvPr/>
        </p:nvSpPr>
        <p:spPr>
          <a:xfrm>
            <a:off x="3063547" y="3957039"/>
            <a:ext cx="45720" cy="17145"/>
          </a:xfrm>
          <a:custGeom>
            <a:rect b="b" l="l" r="r" t="t"/>
            <a:pathLst>
              <a:path extrusionOk="0" h="17145" w="45719">
                <a:moveTo>
                  <a:pt x="0" y="16772"/>
                </a:moveTo>
                <a:lnTo>
                  <a:pt x="45295" y="0"/>
                </a:lnTo>
              </a:path>
            </a:pathLst>
          </a:custGeom>
          <a:noFill/>
          <a:ln cap="flat" cmpd="sng" w="10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 name="Google Shape;513;p75"/>
          <p:cNvSpPr/>
          <p:nvPr/>
        </p:nvSpPr>
        <p:spPr>
          <a:xfrm>
            <a:off x="3108843" y="3961414"/>
            <a:ext cx="64769" cy="77470"/>
          </a:xfrm>
          <a:custGeom>
            <a:rect b="b" l="l" r="r" t="t"/>
            <a:pathLst>
              <a:path extrusionOk="0" h="77470" w="64769">
                <a:moveTo>
                  <a:pt x="0" y="0"/>
                </a:moveTo>
                <a:lnTo>
                  <a:pt x="64775" y="77304"/>
                </a:lnTo>
              </a:path>
            </a:pathLst>
          </a:custGeom>
          <a:noFill/>
          <a:ln cap="flat" cmpd="sng" w="26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 name="Google Shape;514;p75"/>
          <p:cNvSpPr/>
          <p:nvPr/>
        </p:nvSpPr>
        <p:spPr>
          <a:xfrm>
            <a:off x="3180806" y="3808268"/>
            <a:ext cx="86995" cy="230504"/>
          </a:xfrm>
          <a:custGeom>
            <a:rect b="b" l="l" r="r" t="t"/>
            <a:pathLst>
              <a:path extrusionOk="0" h="230504" w="86995">
                <a:moveTo>
                  <a:pt x="0" y="230450"/>
                </a:moveTo>
                <a:lnTo>
                  <a:pt x="86423" y="0"/>
                </a:lnTo>
              </a:path>
            </a:pathLst>
          </a:custGeom>
          <a:noFill/>
          <a:ln cap="flat" cmpd="sng" w="13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75"/>
          <p:cNvSpPr/>
          <p:nvPr/>
        </p:nvSpPr>
        <p:spPr>
          <a:xfrm>
            <a:off x="3267230" y="3808268"/>
            <a:ext cx="227329" cy="0"/>
          </a:xfrm>
          <a:custGeom>
            <a:rect b="b" l="l" r="r" t="t"/>
            <a:pathLst>
              <a:path extrusionOk="0" h="120000" w="227329">
                <a:moveTo>
                  <a:pt x="0" y="0"/>
                </a:moveTo>
                <a:lnTo>
                  <a:pt x="227329" y="0"/>
                </a:lnTo>
              </a:path>
            </a:pathLst>
          </a:custGeom>
          <a:noFill/>
          <a:ln cap="flat" cmpd="sng" w="10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Google Shape;516;p75"/>
          <p:cNvSpPr/>
          <p:nvPr/>
        </p:nvSpPr>
        <p:spPr>
          <a:xfrm>
            <a:off x="3026545" y="3778356"/>
            <a:ext cx="497840" cy="0"/>
          </a:xfrm>
          <a:custGeom>
            <a:rect b="b" l="l" r="r" t="t"/>
            <a:pathLst>
              <a:path extrusionOk="0" h="120000" w="497839">
                <a:moveTo>
                  <a:pt x="0" y="0"/>
                </a:moveTo>
                <a:lnTo>
                  <a:pt x="49782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 name="Google Shape;517;p75"/>
          <p:cNvSpPr/>
          <p:nvPr/>
        </p:nvSpPr>
        <p:spPr>
          <a:xfrm>
            <a:off x="2775567" y="3488124"/>
            <a:ext cx="1000125" cy="0"/>
          </a:xfrm>
          <a:custGeom>
            <a:rect b="b" l="l" r="r" t="t"/>
            <a:pathLst>
              <a:path extrusionOk="0" h="120000" w="1000125">
                <a:moveTo>
                  <a:pt x="0" y="0"/>
                </a:moveTo>
                <a:lnTo>
                  <a:pt x="999783" y="0"/>
                </a:lnTo>
              </a:path>
            </a:pathLst>
          </a:custGeom>
          <a:noFill/>
          <a:ln cap="flat" cmpd="sng" w="10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 name="Google Shape;518;p75"/>
          <p:cNvSpPr/>
          <p:nvPr/>
        </p:nvSpPr>
        <p:spPr>
          <a:xfrm>
            <a:off x="4838932" y="3959228"/>
            <a:ext cx="45720" cy="17145"/>
          </a:xfrm>
          <a:custGeom>
            <a:rect b="b" l="l" r="r" t="t"/>
            <a:pathLst>
              <a:path extrusionOk="0" h="17145" w="45720">
                <a:moveTo>
                  <a:pt x="0" y="16772"/>
                </a:moveTo>
                <a:lnTo>
                  <a:pt x="45253" y="0"/>
                </a:lnTo>
              </a:path>
            </a:pathLst>
          </a:custGeom>
          <a:noFill/>
          <a:ln cap="flat" cmpd="sng" w="10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 name="Google Shape;519;p75"/>
          <p:cNvSpPr/>
          <p:nvPr/>
        </p:nvSpPr>
        <p:spPr>
          <a:xfrm>
            <a:off x="4884185" y="3963602"/>
            <a:ext cx="65405" cy="79375"/>
          </a:xfrm>
          <a:custGeom>
            <a:rect b="b" l="l" r="r" t="t"/>
            <a:pathLst>
              <a:path extrusionOk="0" h="79375" w="65404">
                <a:moveTo>
                  <a:pt x="0" y="0"/>
                </a:moveTo>
                <a:lnTo>
                  <a:pt x="64817" y="78761"/>
                </a:lnTo>
              </a:path>
            </a:pathLst>
          </a:custGeom>
          <a:noFill/>
          <a:ln cap="flat" cmpd="sng" w="263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75"/>
          <p:cNvSpPr/>
          <p:nvPr/>
        </p:nvSpPr>
        <p:spPr>
          <a:xfrm>
            <a:off x="4957212" y="3808268"/>
            <a:ext cx="85725" cy="234315"/>
          </a:xfrm>
          <a:custGeom>
            <a:rect b="b" l="l" r="r" t="t"/>
            <a:pathLst>
              <a:path extrusionOk="0" h="234314" w="85725">
                <a:moveTo>
                  <a:pt x="0" y="234096"/>
                </a:moveTo>
                <a:lnTo>
                  <a:pt x="85360" y="0"/>
                </a:lnTo>
              </a:path>
            </a:pathLst>
          </a:custGeom>
          <a:noFill/>
          <a:ln cap="flat" cmpd="sng" w="13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Google Shape;521;p75"/>
          <p:cNvSpPr/>
          <p:nvPr/>
        </p:nvSpPr>
        <p:spPr>
          <a:xfrm>
            <a:off x="5042572" y="3808268"/>
            <a:ext cx="381635" cy="0"/>
          </a:xfrm>
          <a:custGeom>
            <a:rect b="b" l="l" r="r" t="t"/>
            <a:pathLst>
              <a:path extrusionOk="0" h="120000" w="381635">
                <a:moveTo>
                  <a:pt x="0" y="0"/>
                </a:moveTo>
                <a:lnTo>
                  <a:pt x="381633" y="0"/>
                </a:lnTo>
              </a:path>
            </a:pathLst>
          </a:custGeom>
          <a:noFill/>
          <a:ln cap="flat" cmpd="sng" w="10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 name="Google Shape;522;p75"/>
          <p:cNvSpPr/>
          <p:nvPr/>
        </p:nvSpPr>
        <p:spPr>
          <a:xfrm>
            <a:off x="4732987" y="3778356"/>
            <a:ext cx="791210" cy="0"/>
          </a:xfrm>
          <a:custGeom>
            <a:rect b="b" l="l" r="r" t="t"/>
            <a:pathLst>
              <a:path extrusionOk="0" h="120000" w="791210">
                <a:moveTo>
                  <a:pt x="0" y="0"/>
                </a:moveTo>
                <a:lnTo>
                  <a:pt x="79099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 name="Google Shape;523;p75"/>
          <p:cNvSpPr/>
          <p:nvPr/>
        </p:nvSpPr>
        <p:spPr>
          <a:xfrm>
            <a:off x="4149755" y="3488124"/>
            <a:ext cx="1957705" cy="0"/>
          </a:xfrm>
          <a:custGeom>
            <a:rect b="b" l="l" r="r" t="t"/>
            <a:pathLst>
              <a:path extrusionOk="0" h="120000" w="1957704">
                <a:moveTo>
                  <a:pt x="0" y="0"/>
                </a:moveTo>
                <a:lnTo>
                  <a:pt x="1957419" y="0"/>
                </a:lnTo>
              </a:path>
            </a:pathLst>
          </a:custGeom>
          <a:noFill/>
          <a:ln cap="flat" cmpd="sng" w="10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 name="Google Shape;524;p75"/>
          <p:cNvSpPr txBox="1"/>
          <p:nvPr/>
        </p:nvSpPr>
        <p:spPr>
          <a:xfrm>
            <a:off x="2308574" y="3455377"/>
            <a:ext cx="107950" cy="187960"/>
          </a:xfrm>
          <a:prstGeom prst="rect">
            <a:avLst/>
          </a:prstGeom>
          <a:noFill/>
          <a:ln>
            <a:noFill/>
          </a:ln>
        </p:spPr>
        <p:txBody>
          <a:bodyPr anchorCtr="0" anchor="t" bIns="0" lIns="0" spcFirstLastPara="1" rIns="0" wrap="square" tIns="14600">
            <a:spAutoFit/>
          </a:bodyPr>
          <a:lstStyle/>
          <a:p>
            <a:pPr indent="0" lvl="0" marL="0" marR="0" rtl="0" algn="l">
              <a:lnSpc>
                <a:spcPct val="100000"/>
              </a:lnSpc>
              <a:spcBef>
                <a:spcPts val="0"/>
              </a:spcBef>
              <a:spcAft>
                <a:spcPts val="0"/>
              </a:spcAft>
              <a:buNone/>
            </a:pPr>
            <a:r>
              <a:rPr lang="en-US" sz="1050">
                <a:solidFill>
                  <a:schemeClr val="dk1"/>
                </a:solidFill>
                <a:latin typeface="Times New Roman"/>
                <a:ea typeface="Times New Roman"/>
                <a:cs typeface="Times New Roman"/>
                <a:sym typeface="Times New Roman"/>
              </a:rPr>
              <a:t>0</a:t>
            </a:r>
            <a:endParaRPr sz="1050">
              <a:solidFill>
                <a:schemeClr val="dk1"/>
              </a:solidFill>
              <a:latin typeface="Times New Roman"/>
              <a:ea typeface="Times New Roman"/>
              <a:cs typeface="Times New Roman"/>
              <a:sym typeface="Times New Roman"/>
            </a:endParaRPr>
          </a:p>
        </p:txBody>
      </p:sp>
      <p:sp>
        <p:nvSpPr>
          <p:cNvPr id="525" name="Google Shape;525;p75"/>
          <p:cNvSpPr txBox="1"/>
          <p:nvPr/>
        </p:nvSpPr>
        <p:spPr>
          <a:xfrm>
            <a:off x="6200785" y="3301270"/>
            <a:ext cx="850900" cy="303530"/>
          </a:xfrm>
          <a:prstGeom prst="rect">
            <a:avLst/>
          </a:prstGeom>
          <a:noFill/>
          <a:ln>
            <a:noFill/>
          </a:ln>
        </p:spPr>
        <p:txBody>
          <a:bodyPr anchorCtr="0" anchor="t" bIns="0" lIns="0" spcFirstLastPara="1" rIns="0" wrap="square" tIns="15875">
            <a:spAutoFit/>
          </a:bodyPr>
          <a:lstStyle/>
          <a:p>
            <a:pPr indent="0" lvl="0" marL="0" marR="0" rtl="0" algn="l">
              <a:lnSpc>
                <a:spcPct val="100000"/>
              </a:lnSpc>
              <a:spcBef>
                <a:spcPts val="0"/>
              </a:spcBef>
              <a:spcAft>
                <a:spcPts val="0"/>
              </a:spcAft>
              <a:buNone/>
            </a:pPr>
            <a:r>
              <a:rPr i="1" lang="en-US" sz="1800">
                <a:solidFill>
                  <a:schemeClr val="dk1"/>
                </a:solidFill>
                <a:latin typeface="Noto Sans Symbols"/>
                <a:ea typeface="Noto Sans Symbols"/>
                <a:cs typeface="Noto Sans Symbols"/>
                <a:sym typeface="Noto Sans Symbols"/>
              </a:rPr>
              <a:t>=</a:t>
            </a:r>
            <a:r>
              <a:rPr i="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1.46</a:t>
            </a:r>
            <a:endParaRPr sz="1800">
              <a:solidFill>
                <a:schemeClr val="dk1"/>
              </a:solidFill>
              <a:latin typeface="Times New Roman"/>
              <a:ea typeface="Times New Roman"/>
              <a:cs typeface="Times New Roman"/>
              <a:sym typeface="Times New Roman"/>
            </a:endParaRPr>
          </a:p>
        </p:txBody>
      </p:sp>
      <p:sp>
        <p:nvSpPr>
          <p:cNvPr id="526" name="Google Shape;526;p75"/>
          <p:cNvSpPr txBox="1"/>
          <p:nvPr/>
        </p:nvSpPr>
        <p:spPr>
          <a:xfrm>
            <a:off x="2860893" y="3139641"/>
            <a:ext cx="3162935" cy="948690"/>
          </a:xfrm>
          <a:prstGeom prst="rect">
            <a:avLst/>
          </a:prstGeom>
          <a:noFill/>
          <a:ln>
            <a:noFill/>
          </a:ln>
        </p:spPr>
        <p:txBody>
          <a:bodyPr anchorCtr="0" anchor="t" bIns="0" lIns="0" spcFirstLastPara="1" rIns="0" wrap="square" tIns="12050">
            <a:spAutoFit/>
          </a:bodyPr>
          <a:lstStyle/>
          <a:p>
            <a:pPr indent="-280035" lvl="0" marL="317500" marR="30480" rtl="0" algn="l">
              <a:lnSpc>
                <a:spcPct val="107100"/>
              </a:lnSpc>
              <a:spcBef>
                <a:spcPts val="0"/>
              </a:spcBef>
              <a:spcAft>
                <a:spcPts val="0"/>
              </a:spcAft>
              <a:buNone/>
            </a:pPr>
            <a:r>
              <a:rPr lang="en-US" sz="1800">
                <a:solidFill>
                  <a:schemeClr val="dk1"/>
                </a:solidFill>
                <a:latin typeface="Times New Roman"/>
                <a:ea typeface="Times New Roman"/>
                <a:cs typeface="Times New Roman"/>
                <a:sym typeface="Times New Roman"/>
              </a:rPr>
              <a:t>X </a:t>
            </a:r>
            <a:r>
              <a:rPr i="1" lang="en-US" sz="1800">
                <a:solidFill>
                  <a:schemeClr val="dk1"/>
                </a:solidFill>
                <a:latin typeface="Noto Sans Symbols"/>
                <a:ea typeface="Noto Sans Symbols"/>
                <a:cs typeface="Noto Sans Symbols"/>
                <a:sym typeface="Noto Sans Symbols"/>
              </a:rPr>
              <a:t>−</a:t>
            </a:r>
            <a:r>
              <a:rPr i="1" lang="en-US" sz="1800">
                <a:solidFill>
                  <a:schemeClr val="dk1"/>
                </a:solidFill>
                <a:latin typeface="Times New Roman"/>
                <a:ea typeface="Times New Roman"/>
                <a:cs typeface="Times New Roman"/>
                <a:sym typeface="Times New Roman"/>
              </a:rPr>
              <a:t> μ	</a:t>
            </a:r>
            <a:r>
              <a:rPr baseline="-25000" i="1" lang="en-US" sz="2700">
                <a:solidFill>
                  <a:schemeClr val="dk1"/>
                </a:solidFill>
                <a:latin typeface="Noto Sans Symbols"/>
                <a:ea typeface="Noto Sans Symbols"/>
                <a:cs typeface="Noto Sans Symbols"/>
                <a:sym typeface="Noto Sans Symbols"/>
              </a:rPr>
              <a:t>=</a:t>
            </a:r>
            <a:r>
              <a:rPr baseline="-25000" lang="en-US" sz="27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172.50 </a:t>
            </a:r>
            <a:r>
              <a:rPr i="1" lang="en-US" sz="1800">
                <a:solidFill>
                  <a:schemeClr val="dk1"/>
                </a:solidFill>
                <a:latin typeface="Noto Sans Symbols"/>
                <a:ea typeface="Noto Sans Symbols"/>
                <a:cs typeface="Noto Sans Symbols"/>
                <a:sym typeface="Noto Sans Symbols"/>
              </a:rPr>
              <a:t>−</a:t>
            </a:r>
            <a:r>
              <a:rPr i="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168  S			15.40</a:t>
            </a:r>
            <a:endParaRPr sz="1800">
              <a:solidFill>
                <a:schemeClr val="dk1"/>
              </a:solidFill>
              <a:latin typeface="Times New Roman"/>
              <a:ea typeface="Times New Roman"/>
              <a:cs typeface="Times New Roman"/>
              <a:sym typeface="Times New Roman"/>
            </a:endParaRPr>
          </a:p>
          <a:p>
            <a:pPr indent="0" lvl="0" marL="427355" marR="0" rtl="0" algn="l">
              <a:lnSpc>
                <a:spcPct val="100000"/>
              </a:lnSpc>
              <a:spcBef>
                <a:spcPts val="480"/>
              </a:spcBef>
              <a:spcAft>
                <a:spcPts val="0"/>
              </a:spcAft>
              <a:buNone/>
            </a:pPr>
            <a:r>
              <a:rPr lang="en-US" sz="1800">
                <a:solidFill>
                  <a:schemeClr val="dk1"/>
                </a:solidFill>
                <a:latin typeface="Times New Roman"/>
                <a:ea typeface="Times New Roman"/>
                <a:cs typeface="Times New Roman"/>
                <a:sym typeface="Times New Roman"/>
              </a:rPr>
              <a:t>n	25</a:t>
            </a:r>
            <a:endParaRPr sz="1800">
              <a:solidFill>
                <a:schemeClr val="dk1"/>
              </a:solidFill>
              <a:latin typeface="Times New Roman"/>
              <a:ea typeface="Times New Roman"/>
              <a:cs typeface="Times New Roman"/>
              <a:sym typeface="Times New Roman"/>
            </a:endParaRPr>
          </a:p>
        </p:txBody>
      </p:sp>
      <p:sp>
        <p:nvSpPr>
          <p:cNvPr id="527" name="Google Shape;527;p75"/>
          <p:cNvSpPr txBox="1"/>
          <p:nvPr/>
        </p:nvSpPr>
        <p:spPr>
          <a:xfrm>
            <a:off x="2183085" y="3301270"/>
            <a:ext cx="503555" cy="303530"/>
          </a:xfrm>
          <a:prstGeom prst="rect">
            <a:avLst/>
          </a:prstGeom>
          <a:noFill/>
          <a:ln>
            <a:noFill/>
          </a:ln>
        </p:spPr>
        <p:txBody>
          <a:bodyPr anchorCtr="0" anchor="t" bIns="0" lIns="0" spcFirstLastPara="1" rIns="0" wrap="square" tIns="15875">
            <a:spAutoFit/>
          </a:bodyPr>
          <a:lstStyle/>
          <a:p>
            <a:pPr indent="0" lvl="0" marL="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t	</a:t>
            </a:r>
            <a:r>
              <a:rPr i="1" lang="en-US" sz="1800">
                <a:solidFill>
                  <a:schemeClr val="dk1"/>
                </a:solidFill>
                <a:latin typeface="Noto Sans Symbols"/>
                <a:ea typeface="Noto Sans Symbols"/>
                <a:cs typeface="Noto Sans Symbols"/>
                <a:sym typeface="Noto Sans Symbols"/>
              </a:rPr>
              <a:t>=</a:t>
            </a:r>
            <a:endParaRPr sz="1800">
              <a:solidFill>
                <a:schemeClr val="dk1"/>
              </a:solidFill>
              <a:latin typeface="Noto Sans Symbols"/>
              <a:ea typeface="Noto Sans Symbols"/>
              <a:cs typeface="Noto Sans Symbols"/>
              <a:sym typeface="Noto Sans Symbols"/>
            </a:endParaRPr>
          </a:p>
        </p:txBody>
      </p:sp>
      <p:sp>
        <p:nvSpPr>
          <p:cNvPr id="528" name="Google Shape;528;p75"/>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76"/>
          <p:cNvSpPr txBox="1"/>
          <p:nvPr>
            <p:ph type="title"/>
          </p:nvPr>
        </p:nvSpPr>
        <p:spPr>
          <a:xfrm>
            <a:off x="330200" y="373760"/>
            <a:ext cx="8483600"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Comparing Two Populations</a:t>
            </a:r>
            <a:endParaRPr/>
          </a:p>
        </p:txBody>
      </p:sp>
      <p:sp>
        <p:nvSpPr>
          <p:cNvPr id="534" name="Google Shape;534;p76"/>
          <p:cNvSpPr txBox="1"/>
          <p:nvPr>
            <p:ph idx="1" type="body"/>
          </p:nvPr>
        </p:nvSpPr>
        <p:spPr>
          <a:xfrm>
            <a:off x="402436" y="1142746"/>
            <a:ext cx="8284363" cy="3139321"/>
          </a:xfrm>
          <a:prstGeom prst="rect">
            <a:avLst/>
          </a:prstGeom>
          <a:noFill/>
          <a:ln>
            <a:noFill/>
          </a:ln>
        </p:spPr>
        <p:txBody>
          <a:bodyPr anchorCtr="0" anchor="t" bIns="0" lIns="0" spcFirstLastPara="1" rIns="0" wrap="square" tIns="0">
            <a:spAutoFit/>
          </a:bodyPr>
          <a:lstStyle/>
          <a:p>
            <a:pPr indent="-228600" lvl="0" marL="241300" rtl="0" algn="l">
              <a:lnSpc>
                <a:spcPct val="100000"/>
              </a:lnSpc>
              <a:spcBef>
                <a:spcPts val="0"/>
              </a:spcBef>
              <a:spcAft>
                <a:spcPts val="0"/>
              </a:spcAft>
              <a:buClr>
                <a:schemeClr val="dk1"/>
              </a:buClr>
              <a:buSzPts val="1800"/>
              <a:buFont typeface="Noto Sans Symbols"/>
              <a:buChar char="⮚"/>
            </a:pPr>
            <a:r>
              <a:rPr lang="en-US"/>
              <a:t>Previously we looked at techniques to estimate and test parameters for one population:</a:t>
            </a:r>
            <a:endParaRPr/>
          </a:p>
          <a:p>
            <a:pPr indent="0" lvl="0" marL="12700" rtl="0" algn="l">
              <a:lnSpc>
                <a:spcPct val="100000"/>
              </a:lnSpc>
              <a:spcBef>
                <a:spcPts val="0"/>
              </a:spcBef>
              <a:spcAft>
                <a:spcPts val="0"/>
              </a:spcAft>
              <a:buNone/>
            </a:pPr>
            <a:r>
              <a:rPr lang="en-US"/>
              <a:t>Population Mean	 Population Variance </a:t>
            </a:r>
            <a:endParaRPr/>
          </a:p>
          <a:p>
            <a:pPr indent="0" lvl="0" marL="0" rtl="0" algn="l">
              <a:lnSpc>
                <a:spcPct val="100000"/>
              </a:lnSpc>
              <a:spcBef>
                <a:spcPts val="15"/>
              </a:spcBef>
              <a:spcAft>
                <a:spcPts val="0"/>
              </a:spcAft>
              <a:buNone/>
            </a:pPr>
            <a:r>
              <a:t/>
            </a:r>
            <a:endParaRPr sz="2000">
              <a:latin typeface="Times New Roman"/>
              <a:ea typeface="Times New Roman"/>
              <a:cs typeface="Times New Roman"/>
              <a:sym typeface="Times New Roman"/>
            </a:endParaRPr>
          </a:p>
          <a:p>
            <a:pPr indent="0" lvl="0" marL="12700" rtl="0" algn="l">
              <a:lnSpc>
                <a:spcPct val="100000"/>
              </a:lnSpc>
              <a:spcBef>
                <a:spcPts val="0"/>
              </a:spcBef>
              <a:spcAft>
                <a:spcPts val="0"/>
              </a:spcAft>
              <a:buNone/>
            </a:pPr>
            <a:r>
              <a:rPr lang="en-US"/>
              <a:t>We still consider these parameters when we are looking at two populations, however our interest will now be:</a:t>
            </a:r>
            <a:endParaRPr/>
          </a:p>
          <a:p>
            <a:pPr indent="0" lvl="0" marL="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228600" lvl="0" marL="241300" rtl="0" algn="l">
              <a:lnSpc>
                <a:spcPct val="100000"/>
              </a:lnSpc>
              <a:spcBef>
                <a:spcPts val="5"/>
              </a:spcBef>
              <a:spcAft>
                <a:spcPts val="0"/>
              </a:spcAft>
              <a:buClr>
                <a:schemeClr val="dk1"/>
              </a:buClr>
              <a:buSzPts val="1800"/>
              <a:buFont typeface="Noto Sans Symbols"/>
              <a:buChar char="⮚"/>
            </a:pPr>
            <a:r>
              <a:rPr lang="en-US"/>
              <a:t>The difference between two means</a:t>
            </a:r>
            <a:endParaRPr/>
          </a:p>
          <a:p>
            <a:pPr indent="0" lvl="0" marL="0" rtl="0" algn="l">
              <a:lnSpc>
                <a:spcPct val="100000"/>
              </a:lnSpc>
              <a:spcBef>
                <a:spcPts val="0"/>
              </a:spcBef>
              <a:spcAft>
                <a:spcPts val="0"/>
              </a:spcAft>
              <a:buClr>
                <a:schemeClr val="dk1"/>
              </a:buClr>
              <a:buSzPts val="2000"/>
              <a:buFont typeface="Noto Sans Symbols"/>
              <a:buNone/>
            </a:pPr>
            <a:r>
              <a:t/>
            </a:r>
            <a:endParaRPr sz="2000">
              <a:latin typeface="Times New Roman"/>
              <a:ea typeface="Times New Roman"/>
              <a:cs typeface="Times New Roman"/>
              <a:sym typeface="Times New Roman"/>
            </a:endParaRPr>
          </a:p>
          <a:p>
            <a:pPr indent="-228600" lvl="0" marL="241300" rtl="0" algn="l">
              <a:lnSpc>
                <a:spcPct val="100000"/>
              </a:lnSpc>
              <a:spcBef>
                <a:spcPts val="0"/>
              </a:spcBef>
              <a:spcAft>
                <a:spcPts val="0"/>
              </a:spcAft>
              <a:buClr>
                <a:schemeClr val="dk1"/>
              </a:buClr>
              <a:buSzPts val="1800"/>
              <a:buFont typeface="Noto Sans Symbols"/>
              <a:buChar char="⮚"/>
            </a:pPr>
            <a:r>
              <a:rPr lang="en-US"/>
              <a:t>The ratio of two variances</a:t>
            </a:r>
            <a:endParaRPr/>
          </a:p>
          <a:p>
            <a:pPr indent="0" lvl="0" marL="0" rtl="0" algn="l">
              <a:spcBef>
                <a:spcPts val="0"/>
              </a:spcBef>
              <a:spcAft>
                <a:spcPts val="0"/>
              </a:spcAft>
              <a:buNone/>
            </a:pPr>
            <a:r>
              <a:t/>
            </a:r>
            <a:endParaRPr/>
          </a:p>
        </p:txBody>
      </p:sp>
      <p:sp>
        <p:nvSpPr>
          <p:cNvPr id="535" name="Google Shape;535;p76"/>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 name="Google Shape;536;p76"/>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 name="Google Shape;537;p76"/>
          <p:cNvSpPr/>
          <p:nvPr/>
        </p:nvSpPr>
        <p:spPr>
          <a:xfrm>
            <a:off x="2057400" y="1752600"/>
            <a:ext cx="200100" cy="220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 name="Google Shape;538;p76"/>
          <p:cNvSpPr/>
          <p:nvPr/>
        </p:nvSpPr>
        <p:spPr>
          <a:xfrm>
            <a:off x="4419600" y="1676400"/>
            <a:ext cx="270933" cy="24460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50"/>
          <p:cNvSpPr txBox="1"/>
          <p:nvPr>
            <p:ph type="title"/>
          </p:nvPr>
        </p:nvSpPr>
        <p:spPr>
          <a:xfrm>
            <a:off x="416763" y="375285"/>
            <a:ext cx="6884670"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400"/>
              <a:t>Center Limit Theorem – Example</a:t>
            </a:r>
            <a:endParaRPr/>
          </a:p>
        </p:txBody>
      </p:sp>
      <p:sp>
        <p:nvSpPr>
          <p:cNvPr id="91" name="Google Shape;91;p50"/>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50"/>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50"/>
          <p:cNvSpPr/>
          <p:nvPr/>
        </p:nvSpPr>
        <p:spPr>
          <a:xfrm>
            <a:off x="5867400" y="2421635"/>
            <a:ext cx="2799776" cy="16550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50"/>
          <p:cNvSpPr/>
          <p:nvPr/>
        </p:nvSpPr>
        <p:spPr>
          <a:xfrm>
            <a:off x="2219319" y="3034538"/>
            <a:ext cx="1231501" cy="2395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50"/>
          <p:cNvSpPr txBox="1"/>
          <p:nvPr/>
        </p:nvSpPr>
        <p:spPr>
          <a:xfrm>
            <a:off x="402437" y="1070864"/>
            <a:ext cx="8123555" cy="2880995"/>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1800">
                <a:solidFill>
                  <a:schemeClr val="dk1"/>
                </a:solidFill>
                <a:latin typeface="Calibri"/>
                <a:ea typeface="Calibri"/>
                <a:cs typeface="Calibri"/>
                <a:sym typeface="Calibri"/>
              </a:rPr>
              <a:t>Phone bills for residents of a city have a mean of $64 and a standard deviation of $9.  Random samples of 36 phone bills are drawn from this population and the mean of  each sample is determined. Find the mean and standard error of the mean of the  sampling distribution. Then sketch a graph of the sampling distribution of sample  means.</a:t>
            </a:r>
            <a:endParaRPr sz="1800">
              <a:solidFill>
                <a:schemeClr val="dk1"/>
              </a:solidFill>
              <a:latin typeface="Calibri"/>
              <a:ea typeface="Calibri"/>
              <a:cs typeface="Calibri"/>
              <a:sym typeface="Calibri"/>
            </a:endParaRPr>
          </a:p>
          <a:p>
            <a:pPr indent="0" lvl="0" marL="12700" marR="3183255" rtl="0" algn="just">
              <a:lnSpc>
                <a:spcPct val="120000"/>
              </a:lnSpc>
              <a:spcBef>
                <a:spcPts val="45"/>
              </a:spcBef>
              <a:spcAft>
                <a:spcPts val="0"/>
              </a:spcAft>
              <a:buNone/>
            </a:pPr>
            <a:r>
              <a:rPr lang="en-US" sz="1800">
                <a:solidFill>
                  <a:schemeClr val="dk1"/>
                </a:solidFill>
                <a:latin typeface="Calibri"/>
                <a:ea typeface="Calibri"/>
                <a:cs typeface="Calibri"/>
                <a:sym typeface="Calibri"/>
              </a:rPr>
              <a:t>The mean of the sampling distribution is equal to the  population mean</a:t>
            </a:r>
            <a:endParaRPr sz="18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2600">
              <a:solidFill>
                <a:schemeClr val="dk1"/>
              </a:solidFill>
              <a:latin typeface="Times New Roman"/>
              <a:ea typeface="Times New Roman"/>
              <a:cs typeface="Times New Roman"/>
              <a:sym typeface="Times New Roman"/>
            </a:endParaRPr>
          </a:p>
          <a:p>
            <a:pPr indent="0" lvl="0" marL="12700" marR="2745740" rtl="0" algn="l">
              <a:lnSpc>
                <a:spcPct val="100000"/>
              </a:lnSpc>
              <a:spcBef>
                <a:spcPts val="0"/>
              </a:spcBef>
              <a:spcAft>
                <a:spcPts val="0"/>
              </a:spcAft>
              <a:buNone/>
            </a:pPr>
            <a:r>
              <a:rPr lang="en-US" sz="1800">
                <a:solidFill>
                  <a:schemeClr val="dk1"/>
                </a:solidFill>
                <a:latin typeface="Calibri"/>
                <a:ea typeface="Calibri"/>
                <a:cs typeface="Calibri"/>
                <a:sym typeface="Calibri"/>
              </a:rPr>
              <a:t>The standard error of the mean is equal to the population  standard deviation divided by the square root of </a:t>
            </a:r>
            <a:r>
              <a:rPr i="1" lang="en-US" sz="1800">
                <a:solidFill>
                  <a:schemeClr val="dk1"/>
                </a:solidFill>
                <a:latin typeface="Calibri"/>
                <a:ea typeface="Calibri"/>
                <a:cs typeface="Calibri"/>
                <a:sym typeface="Calibri"/>
              </a:rPr>
              <a:t>n.</a:t>
            </a:r>
            <a:endParaRPr sz="1800">
              <a:solidFill>
                <a:schemeClr val="dk1"/>
              </a:solidFill>
              <a:latin typeface="Calibri"/>
              <a:ea typeface="Calibri"/>
              <a:cs typeface="Calibri"/>
              <a:sym typeface="Calibri"/>
            </a:endParaRPr>
          </a:p>
        </p:txBody>
      </p:sp>
      <p:sp>
        <p:nvSpPr>
          <p:cNvPr id="96" name="Google Shape;96;p50"/>
          <p:cNvSpPr/>
          <p:nvPr/>
        </p:nvSpPr>
        <p:spPr>
          <a:xfrm>
            <a:off x="1794660" y="4076700"/>
            <a:ext cx="2208507" cy="55643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50"/>
          <p:cNvSpPr txBox="1"/>
          <p:nvPr/>
        </p:nvSpPr>
        <p:spPr>
          <a:xfrm>
            <a:off x="402437" y="4673854"/>
            <a:ext cx="8123555" cy="5740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solidFill>
                  <a:schemeClr val="dk1"/>
                </a:solidFill>
                <a:latin typeface="Calibri"/>
                <a:ea typeface="Calibri"/>
                <a:cs typeface="Calibri"/>
                <a:sym typeface="Calibri"/>
              </a:rPr>
              <a:t>Since the sample size is greater than 30, the sampling distribution can be approximated  by a normal distribution with</a:t>
            </a:r>
            <a:endParaRPr sz="1800">
              <a:solidFill>
                <a:schemeClr val="dk1"/>
              </a:solidFill>
              <a:latin typeface="Calibri"/>
              <a:ea typeface="Calibri"/>
              <a:cs typeface="Calibri"/>
              <a:sym typeface="Calibri"/>
            </a:endParaRPr>
          </a:p>
        </p:txBody>
      </p:sp>
      <p:sp>
        <p:nvSpPr>
          <p:cNvPr id="98" name="Google Shape;98;p50"/>
          <p:cNvSpPr/>
          <p:nvPr/>
        </p:nvSpPr>
        <p:spPr>
          <a:xfrm>
            <a:off x="1299881" y="5616746"/>
            <a:ext cx="2518817" cy="24285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50"/>
          <p:cNvSpPr/>
          <p:nvPr/>
        </p:nvSpPr>
        <p:spPr>
          <a:xfrm>
            <a:off x="4788408" y="5085588"/>
            <a:ext cx="3758549" cy="1367028"/>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50"/>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50"/>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77"/>
          <p:cNvSpPr txBox="1"/>
          <p:nvPr>
            <p:ph idx="1" type="body"/>
          </p:nvPr>
        </p:nvSpPr>
        <p:spPr>
          <a:xfrm>
            <a:off x="402437" y="1142746"/>
            <a:ext cx="8084184" cy="2523768"/>
          </a:xfrm>
          <a:prstGeom prst="rect">
            <a:avLst/>
          </a:prstGeom>
          <a:noFill/>
          <a:ln>
            <a:noFill/>
          </a:ln>
        </p:spPr>
        <p:txBody>
          <a:bodyPr anchorCtr="0" anchor="t" bIns="0" lIns="0" spcFirstLastPara="1" rIns="0" wrap="square" tIns="0">
            <a:spAutoFit/>
          </a:bodyPr>
          <a:lstStyle/>
          <a:p>
            <a:pPr indent="-228600" lvl="0" marL="241300" marR="5080" rtl="0" algn="l">
              <a:lnSpc>
                <a:spcPct val="150000"/>
              </a:lnSpc>
              <a:spcBef>
                <a:spcPts val="0"/>
              </a:spcBef>
              <a:spcAft>
                <a:spcPts val="0"/>
              </a:spcAft>
              <a:buClr>
                <a:schemeClr val="dk1"/>
              </a:buClr>
              <a:buSzPts val="1800"/>
              <a:buFont typeface="Noto Sans Symbols"/>
              <a:buChar char="⮚"/>
            </a:pPr>
            <a:r>
              <a:rPr lang="en-US">
                <a:latin typeface="Trebuchet MS"/>
                <a:ea typeface="Trebuchet MS"/>
                <a:cs typeface="Trebuchet MS"/>
                <a:sym typeface="Trebuchet MS"/>
              </a:rPr>
              <a:t>In order to test and estimate the difference between two population means, we draw random samples from each of two  populations. Initially we will consider independent samples, that is samples that are completely unrelated to one  another.</a:t>
            </a:r>
            <a:endParaRPr>
              <a:latin typeface="Trebuchet MS"/>
              <a:ea typeface="Trebuchet MS"/>
              <a:cs typeface="Trebuchet MS"/>
              <a:sym typeface="Trebuchet MS"/>
            </a:endParaRPr>
          </a:p>
          <a:p>
            <a:pPr indent="0" lvl="0" marL="0" rtl="0" algn="l">
              <a:lnSpc>
                <a:spcPct val="100000"/>
              </a:lnSpc>
              <a:spcBef>
                <a:spcPts val="5"/>
              </a:spcBef>
              <a:spcAft>
                <a:spcPts val="0"/>
              </a:spcAft>
              <a:buNone/>
            </a:pPr>
            <a:r>
              <a:t/>
            </a:r>
            <a:endParaRPr sz="2000">
              <a:latin typeface="Times New Roman"/>
              <a:ea typeface="Times New Roman"/>
              <a:cs typeface="Times New Roman"/>
              <a:sym typeface="Times New Roman"/>
            </a:endParaRPr>
          </a:p>
          <a:p>
            <a:pPr indent="0" lvl="0" marL="12700" rtl="0" algn="l">
              <a:lnSpc>
                <a:spcPct val="100000"/>
              </a:lnSpc>
              <a:spcBef>
                <a:spcPts val="0"/>
              </a:spcBef>
              <a:spcAft>
                <a:spcPts val="0"/>
              </a:spcAft>
              <a:buNone/>
            </a:pPr>
            <a:r>
              <a:rPr lang="en-US">
                <a:latin typeface="Trebuchet MS"/>
                <a:ea typeface="Trebuchet MS"/>
                <a:cs typeface="Trebuchet MS"/>
                <a:sym typeface="Trebuchet MS"/>
              </a:rPr>
              <a:t>Because we compare two population means, we use the statistic:</a:t>
            </a:r>
            <a:endParaRPr>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544" name="Google Shape;544;p77"/>
          <p:cNvSpPr txBox="1"/>
          <p:nvPr>
            <p:ph type="title"/>
          </p:nvPr>
        </p:nvSpPr>
        <p:spPr>
          <a:xfrm>
            <a:off x="330200" y="373760"/>
            <a:ext cx="8483600" cy="574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F243E"/>
              </a:buClr>
              <a:buSzPts val="3200"/>
              <a:buFont typeface="Cambria"/>
              <a:buNone/>
            </a:pPr>
            <a:r>
              <a:rPr b="1" i="1" lang="en-US" sz="3200">
                <a:solidFill>
                  <a:srgbClr val="0F243E"/>
                </a:solidFill>
                <a:latin typeface="Cambria"/>
                <a:ea typeface="Cambria"/>
                <a:cs typeface="Cambria"/>
                <a:sym typeface="Cambria"/>
              </a:rPr>
              <a:t>Difference between Two mean</a:t>
            </a:r>
            <a:endParaRPr b="1" i="1" sz="3200" u="none" cap="none" strike="noStrike">
              <a:solidFill>
                <a:srgbClr val="0F243E"/>
              </a:solidFill>
              <a:latin typeface="Cambria"/>
              <a:ea typeface="Cambria"/>
              <a:cs typeface="Cambria"/>
              <a:sym typeface="Cambria"/>
            </a:endParaRPr>
          </a:p>
        </p:txBody>
      </p:sp>
      <p:sp>
        <p:nvSpPr>
          <p:cNvPr id="545" name="Google Shape;545;p77"/>
          <p:cNvSpPr/>
          <p:nvPr/>
        </p:nvSpPr>
        <p:spPr>
          <a:xfrm>
            <a:off x="7239000" y="3048000"/>
            <a:ext cx="842282" cy="29500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 name="Google Shape;546;p77"/>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 name="Google Shape;547;p77"/>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78"/>
          <p:cNvSpPr txBox="1"/>
          <p:nvPr>
            <p:ph type="title"/>
          </p:nvPr>
        </p:nvSpPr>
        <p:spPr>
          <a:xfrm>
            <a:off x="330200" y="373760"/>
            <a:ext cx="8483600" cy="369332"/>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0" lang="en-US" sz="2400">
                <a:latin typeface="Trebuchet MS"/>
                <a:ea typeface="Trebuchet MS"/>
                <a:cs typeface="Trebuchet MS"/>
                <a:sym typeface="Trebuchet MS"/>
              </a:rPr>
              <a:t>Sampling Distribution of Comparing two population means</a:t>
            </a:r>
            <a:endParaRPr sz="2400"/>
          </a:p>
        </p:txBody>
      </p:sp>
      <p:sp>
        <p:nvSpPr>
          <p:cNvPr id="553" name="Google Shape;553;p78"/>
          <p:cNvSpPr txBox="1"/>
          <p:nvPr>
            <p:ph idx="1" type="body"/>
          </p:nvPr>
        </p:nvSpPr>
        <p:spPr>
          <a:xfrm>
            <a:off x="402437" y="1142746"/>
            <a:ext cx="8084184" cy="1107996"/>
          </a:xfrm>
          <a:prstGeom prst="rect">
            <a:avLst/>
          </a:prstGeom>
          <a:noFill/>
          <a:ln>
            <a:noFill/>
          </a:ln>
        </p:spPr>
        <p:txBody>
          <a:bodyPr anchorCtr="0" anchor="t" bIns="0" lIns="0" spcFirstLastPara="1" rIns="0" wrap="square" tIns="0">
            <a:spAutoFit/>
          </a:bodyPr>
          <a:lstStyle/>
          <a:p>
            <a:pPr indent="-114300" lvl="0" marL="0" rtl="0" algn="l">
              <a:spcBef>
                <a:spcPts val="0"/>
              </a:spcBef>
              <a:spcAft>
                <a:spcPts val="0"/>
              </a:spcAft>
              <a:buClr>
                <a:schemeClr val="dk1"/>
              </a:buClr>
              <a:buSzPts val="1800"/>
              <a:buFont typeface="Noto Sans Symbols"/>
              <a:buChar char="⮚"/>
            </a:pPr>
            <a:r>
              <a:rPr lang="en-US"/>
              <a:t>	       </a:t>
            </a:r>
            <a:r>
              <a:rPr lang="en-US">
                <a:latin typeface="Trebuchet MS"/>
                <a:ea typeface="Trebuchet MS"/>
                <a:cs typeface="Trebuchet MS"/>
                <a:sym typeface="Trebuchet MS"/>
              </a:rPr>
              <a:t>is normally distributed if the original population is normal – or – approximately normal if the population are  non-normal and the sample sizes are large (n</a:t>
            </a:r>
            <a:r>
              <a:rPr baseline="-25000" lang="en-US">
                <a:latin typeface="Trebuchet MS"/>
                <a:ea typeface="Trebuchet MS"/>
                <a:cs typeface="Trebuchet MS"/>
                <a:sym typeface="Trebuchet MS"/>
              </a:rPr>
              <a:t>1</a:t>
            </a:r>
            <a:r>
              <a:rPr lang="en-US">
                <a:latin typeface="Trebuchet MS"/>
                <a:ea typeface="Trebuchet MS"/>
                <a:cs typeface="Trebuchet MS"/>
                <a:sym typeface="Trebuchet MS"/>
              </a:rPr>
              <a:t>, n</a:t>
            </a:r>
            <a:r>
              <a:rPr baseline="-25000" lang="en-US">
                <a:latin typeface="Trebuchet MS"/>
                <a:ea typeface="Trebuchet MS"/>
                <a:cs typeface="Trebuchet MS"/>
                <a:sym typeface="Trebuchet MS"/>
              </a:rPr>
              <a:t>2 </a:t>
            </a:r>
            <a:r>
              <a:rPr lang="en-US">
                <a:latin typeface="Trebuchet MS"/>
                <a:ea typeface="Trebuchet MS"/>
                <a:cs typeface="Trebuchet MS"/>
                <a:sym typeface="Trebuchet MS"/>
              </a:rPr>
              <a:t>&gt; 30)</a:t>
            </a:r>
            <a:endParaRPr>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554" name="Google Shape;554;p78"/>
          <p:cNvSpPr/>
          <p:nvPr/>
        </p:nvSpPr>
        <p:spPr>
          <a:xfrm>
            <a:off x="762000" y="1143000"/>
            <a:ext cx="842282" cy="29500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p78"/>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 name="Google Shape;556;p78"/>
          <p:cNvSpPr/>
          <p:nvPr/>
        </p:nvSpPr>
        <p:spPr>
          <a:xfrm>
            <a:off x="381000" y="2438400"/>
            <a:ext cx="3979936" cy="369332"/>
          </a:xfrm>
          <a:prstGeom prst="rect">
            <a:avLst/>
          </a:prstGeom>
          <a:noFill/>
          <a:ln>
            <a:noFill/>
          </a:ln>
        </p:spPr>
        <p:txBody>
          <a:bodyPr anchorCtr="0" anchor="t" bIns="45700" lIns="91425" spcFirstLastPara="1" rIns="91425" wrap="square" tIns="45700">
            <a:spAutoFit/>
          </a:bodyPr>
          <a:lstStyle/>
          <a:p>
            <a:pPr indent="-228600" lvl="0" marL="241300" marR="0" rtl="0" algn="l">
              <a:lnSpc>
                <a:spcPct val="100000"/>
              </a:lnSpc>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The expected value of               is </a:t>
            </a:r>
            <a:endParaRPr sz="1800">
              <a:solidFill>
                <a:schemeClr val="dk1"/>
              </a:solidFill>
              <a:latin typeface="Trebuchet MS"/>
              <a:ea typeface="Trebuchet MS"/>
              <a:cs typeface="Trebuchet MS"/>
              <a:sym typeface="Trebuchet MS"/>
            </a:endParaRPr>
          </a:p>
        </p:txBody>
      </p:sp>
      <p:sp>
        <p:nvSpPr>
          <p:cNvPr id="557" name="Google Shape;557;p78"/>
          <p:cNvSpPr/>
          <p:nvPr/>
        </p:nvSpPr>
        <p:spPr>
          <a:xfrm>
            <a:off x="3048000" y="2438400"/>
            <a:ext cx="943356" cy="41300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 name="Google Shape;558;p78"/>
          <p:cNvSpPr/>
          <p:nvPr/>
        </p:nvSpPr>
        <p:spPr>
          <a:xfrm>
            <a:off x="4267200" y="2514600"/>
            <a:ext cx="876924" cy="25978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78"/>
          <p:cNvSpPr/>
          <p:nvPr/>
        </p:nvSpPr>
        <p:spPr>
          <a:xfrm>
            <a:off x="533400" y="3352800"/>
            <a:ext cx="3334567" cy="369332"/>
          </a:xfrm>
          <a:prstGeom prst="rect">
            <a:avLst/>
          </a:prstGeom>
          <a:noFill/>
          <a:ln>
            <a:noFill/>
          </a:ln>
        </p:spPr>
        <p:txBody>
          <a:bodyPr anchorCtr="0" anchor="t" bIns="45700" lIns="91425" spcFirstLastPara="1" rIns="91425" wrap="square" tIns="45700">
            <a:spAutoFit/>
          </a:bodyPr>
          <a:lstStyle/>
          <a:p>
            <a:pPr indent="-228600" lvl="0" marL="241300" marR="0" rtl="0" algn="l">
              <a:lnSpc>
                <a:spcPct val="100000"/>
              </a:lnSpc>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The variance of                is </a:t>
            </a:r>
            <a:endParaRPr sz="1800">
              <a:solidFill>
                <a:schemeClr val="dk1"/>
              </a:solidFill>
              <a:latin typeface="Trebuchet MS"/>
              <a:ea typeface="Trebuchet MS"/>
              <a:cs typeface="Trebuchet MS"/>
              <a:sym typeface="Trebuchet MS"/>
            </a:endParaRPr>
          </a:p>
        </p:txBody>
      </p:sp>
      <p:sp>
        <p:nvSpPr>
          <p:cNvPr id="560" name="Google Shape;560;p78"/>
          <p:cNvSpPr/>
          <p:nvPr/>
        </p:nvSpPr>
        <p:spPr>
          <a:xfrm>
            <a:off x="685800" y="4495800"/>
            <a:ext cx="2604880" cy="369332"/>
          </a:xfrm>
          <a:prstGeom prst="rect">
            <a:avLst/>
          </a:prstGeom>
          <a:noFill/>
          <a:ln>
            <a:noFill/>
          </a:ln>
        </p:spPr>
        <p:txBody>
          <a:bodyPr anchorCtr="0" anchor="t" bIns="45700" lIns="91425" spcFirstLastPara="1" rIns="91425" wrap="square" tIns="45700">
            <a:spAutoFit/>
          </a:bodyPr>
          <a:lstStyle/>
          <a:p>
            <a:pPr indent="-228600" lvl="0" marL="241300" marR="0" rtl="0" algn="l">
              <a:lnSpc>
                <a:spcPct val="100000"/>
              </a:lnSpc>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The Standard error is</a:t>
            </a:r>
            <a:endParaRPr sz="1800">
              <a:solidFill>
                <a:schemeClr val="dk1"/>
              </a:solidFill>
              <a:latin typeface="Trebuchet MS"/>
              <a:ea typeface="Trebuchet MS"/>
              <a:cs typeface="Trebuchet MS"/>
              <a:sym typeface="Trebuchet MS"/>
            </a:endParaRPr>
          </a:p>
        </p:txBody>
      </p:sp>
      <p:sp>
        <p:nvSpPr>
          <p:cNvPr id="561" name="Google Shape;561;p78"/>
          <p:cNvSpPr/>
          <p:nvPr/>
        </p:nvSpPr>
        <p:spPr>
          <a:xfrm>
            <a:off x="3886200" y="3200400"/>
            <a:ext cx="964761" cy="69759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p78"/>
          <p:cNvSpPr/>
          <p:nvPr/>
        </p:nvSpPr>
        <p:spPr>
          <a:xfrm>
            <a:off x="2590800" y="3429000"/>
            <a:ext cx="842282" cy="29391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p78"/>
          <p:cNvSpPr/>
          <p:nvPr/>
        </p:nvSpPr>
        <p:spPr>
          <a:xfrm>
            <a:off x="3429000" y="4267200"/>
            <a:ext cx="1219200" cy="8382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 name="Google Shape;564;p78"/>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79"/>
          <p:cNvSpPr txBox="1"/>
          <p:nvPr>
            <p:ph idx="1" type="body"/>
          </p:nvPr>
        </p:nvSpPr>
        <p:spPr>
          <a:xfrm>
            <a:off x="402436" y="1142746"/>
            <a:ext cx="8208163" cy="1107996"/>
          </a:xfrm>
          <a:prstGeom prst="rect">
            <a:avLst/>
          </a:prstGeom>
          <a:noFill/>
          <a:ln>
            <a:noFill/>
          </a:ln>
        </p:spPr>
        <p:txBody>
          <a:bodyPr anchorCtr="0" anchor="t" bIns="0" lIns="0" spcFirstLastPara="1" rIns="0" wrap="square" tIns="0">
            <a:spAutoFit/>
          </a:bodyPr>
          <a:lstStyle/>
          <a:p>
            <a:pPr indent="-114300" lvl="0" marL="0" rtl="0" algn="l">
              <a:spcBef>
                <a:spcPts val="0"/>
              </a:spcBef>
              <a:spcAft>
                <a:spcPts val="0"/>
              </a:spcAft>
              <a:buClr>
                <a:schemeClr val="dk1"/>
              </a:buClr>
              <a:buSzPts val="1800"/>
              <a:buFont typeface="Noto Sans Symbols"/>
              <a:buChar char="⮚"/>
            </a:pPr>
            <a:r>
              <a:rPr lang="en-US">
                <a:latin typeface="Trebuchet MS"/>
                <a:ea typeface="Trebuchet MS"/>
                <a:cs typeface="Trebuchet MS"/>
                <a:sym typeface="Trebuchet MS"/>
              </a:rPr>
              <a:t> Since	                   is normally  distributed, If  the  original  population is normal/approximately normal if the population are  non-normal and the sample sizes are large (n</a:t>
            </a:r>
            <a:r>
              <a:rPr baseline="-25000" lang="en-US">
                <a:latin typeface="Trebuchet MS"/>
                <a:ea typeface="Trebuchet MS"/>
                <a:cs typeface="Trebuchet MS"/>
                <a:sym typeface="Trebuchet MS"/>
              </a:rPr>
              <a:t>1</a:t>
            </a:r>
            <a:r>
              <a:rPr lang="en-US">
                <a:latin typeface="Trebuchet MS"/>
                <a:ea typeface="Trebuchet MS"/>
                <a:cs typeface="Trebuchet MS"/>
                <a:sym typeface="Trebuchet MS"/>
              </a:rPr>
              <a:t>, n</a:t>
            </a:r>
            <a:r>
              <a:rPr baseline="-25000" lang="en-US">
                <a:latin typeface="Trebuchet MS"/>
                <a:ea typeface="Trebuchet MS"/>
                <a:cs typeface="Trebuchet MS"/>
                <a:sym typeface="Trebuchet MS"/>
              </a:rPr>
              <a:t>2 </a:t>
            </a:r>
            <a:r>
              <a:rPr lang="en-US">
                <a:latin typeface="Trebuchet MS"/>
                <a:ea typeface="Trebuchet MS"/>
                <a:cs typeface="Trebuchet MS"/>
                <a:sym typeface="Trebuchet MS"/>
              </a:rPr>
              <a:t>&gt; 30), then:</a:t>
            </a:r>
            <a:endParaRPr>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570" name="Google Shape;570;p79"/>
          <p:cNvSpPr txBox="1"/>
          <p:nvPr>
            <p:ph type="title"/>
          </p:nvPr>
        </p:nvSpPr>
        <p:spPr>
          <a:xfrm>
            <a:off x="330200" y="373760"/>
            <a:ext cx="8483600" cy="574040"/>
          </a:xfrm>
          <a:prstGeom prst="rect">
            <a:avLst/>
          </a:prstGeom>
          <a:noFill/>
          <a:ln>
            <a:noFill/>
          </a:ln>
        </p:spPr>
        <p:txBody>
          <a:bodyPr anchorCtr="0" anchor="t" bIns="0" lIns="0" spcFirstLastPara="1" rIns="0" wrap="square" tIns="13325">
            <a:spAutoFit/>
          </a:bodyPr>
          <a:lstStyle/>
          <a:p>
            <a:pPr indent="0" lvl="0" marL="25400" rtl="0" algn="l">
              <a:lnSpc>
                <a:spcPct val="100000"/>
              </a:lnSpc>
              <a:spcBef>
                <a:spcPts val="0"/>
              </a:spcBef>
              <a:spcAft>
                <a:spcPts val="0"/>
              </a:spcAft>
              <a:buNone/>
            </a:pPr>
            <a:r>
              <a:rPr b="0" lang="en-US" sz="3200">
                <a:latin typeface="Trebuchet MS"/>
                <a:ea typeface="Trebuchet MS"/>
                <a:cs typeface="Trebuchet MS"/>
                <a:sym typeface="Trebuchet MS"/>
              </a:rPr>
              <a:t>Making Inferences about </a:t>
            </a:r>
            <a:r>
              <a:rPr b="0" lang="en-US" sz="3200">
                <a:latin typeface="Cambria Math"/>
                <a:ea typeface="Cambria Math"/>
                <a:cs typeface="Cambria Math"/>
                <a:sym typeface="Cambria Math"/>
              </a:rPr>
              <a:t>𝜇</a:t>
            </a:r>
            <a:r>
              <a:rPr b="0" baseline="-25000" lang="en-US" sz="3150">
                <a:latin typeface="Cambria Math"/>
                <a:ea typeface="Cambria Math"/>
                <a:cs typeface="Cambria Math"/>
                <a:sym typeface="Cambria Math"/>
              </a:rPr>
              <a:t>1 </a:t>
            </a:r>
            <a:r>
              <a:rPr b="0" lang="en-US" sz="3200">
                <a:latin typeface="Cambria Math"/>
                <a:ea typeface="Cambria Math"/>
                <a:cs typeface="Cambria Math"/>
                <a:sym typeface="Cambria Math"/>
              </a:rPr>
              <a:t>− 𝜇</a:t>
            </a:r>
            <a:r>
              <a:rPr b="0" baseline="-25000" lang="en-US" sz="3150">
                <a:latin typeface="Cambria Math"/>
                <a:ea typeface="Cambria Math"/>
                <a:cs typeface="Cambria Math"/>
                <a:sym typeface="Cambria Math"/>
              </a:rPr>
              <a:t>2</a:t>
            </a:r>
            <a:endParaRPr baseline="-25000" sz="3150">
              <a:latin typeface="Cambria Math"/>
              <a:ea typeface="Cambria Math"/>
              <a:cs typeface="Cambria Math"/>
              <a:sym typeface="Cambria Math"/>
            </a:endParaRPr>
          </a:p>
        </p:txBody>
      </p:sp>
      <p:sp>
        <p:nvSpPr>
          <p:cNvPr id="571" name="Google Shape;571;p79"/>
          <p:cNvSpPr/>
          <p:nvPr/>
        </p:nvSpPr>
        <p:spPr>
          <a:xfrm>
            <a:off x="838200" y="2514600"/>
            <a:ext cx="3302000" cy="1460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72" name="Google Shape;572;p79"/>
          <p:cNvPicPr preferRelativeResize="0"/>
          <p:nvPr/>
        </p:nvPicPr>
        <p:blipFill rotWithShape="1">
          <a:blip r:embed="rId4">
            <a:alphaModFix/>
          </a:blip>
          <a:srcRect b="0" l="0" r="0" t="0"/>
          <a:stretch/>
        </p:blipFill>
        <p:spPr>
          <a:xfrm>
            <a:off x="5257800" y="2819400"/>
            <a:ext cx="2800350" cy="1295400"/>
          </a:xfrm>
          <a:prstGeom prst="rect">
            <a:avLst/>
          </a:prstGeom>
          <a:noFill/>
          <a:ln>
            <a:noFill/>
          </a:ln>
        </p:spPr>
      </p:pic>
      <p:sp>
        <p:nvSpPr>
          <p:cNvPr id="573" name="Google Shape;573;p79"/>
          <p:cNvSpPr txBox="1"/>
          <p:nvPr/>
        </p:nvSpPr>
        <p:spPr>
          <a:xfrm>
            <a:off x="6172200" y="2286000"/>
            <a:ext cx="15826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Standard error</a:t>
            </a:r>
            <a:endParaRPr b="1" sz="1800">
              <a:solidFill>
                <a:schemeClr val="dk1"/>
              </a:solidFill>
              <a:latin typeface="Calibri"/>
              <a:ea typeface="Calibri"/>
              <a:cs typeface="Calibri"/>
              <a:sym typeface="Calibri"/>
            </a:endParaRPr>
          </a:p>
        </p:txBody>
      </p:sp>
      <p:sp>
        <p:nvSpPr>
          <p:cNvPr id="574" name="Google Shape;574;p79"/>
          <p:cNvSpPr/>
          <p:nvPr/>
        </p:nvSpPr>
        <p:spPr>
          <a:xfrm>
            <a:off x="533400" y="4419600"/>
            <a:ext cx="8458200" cy="923330"/>
          </a:xfrm>
          <a:prstGeom prst="rect">
            <a:avLst/>
          </a:prstGeom>
          <a:noFill/>
          <a:ln>
            <a:noFill/>
          </a:ln>
        </p:spPr>
        <p:txBody>
          <a:bodyPr anchorCtr="0" anchor="t" bIns="45700" lIns="91425" spcFirstLastPara="1" rIns="91425" wrap="square" tIns="45700">
            <a:spAutoFit/>
          </a:bodyPr>
          <a:lstStyle/>
          <a:p>
            <a:pPr indent="-114300" lvl="0" marL="12700" marR="508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Z is a standard normal (or approximately normal) random variables. We could use this to build test statistics or confidence  interval estimators for</a:t>
            </a:r>
            <a:endParaRPr sz="1800">
              <a:solidFill>
                <a:schemeClr val="dk1"/>
              </a:solidFill>
              <a:latin typeface="Trebuchet MS"/>
              <a:ea typeface="Trebuchet MS"/>
              <a:cs typeface="Trebuchet MS"/>
              <a:sym typeface="Trebuchet MS"/>
            </a:endParaRPr>
          </a:p>
        </p:txBody>
      </p:sp>
      <p:sp>
        <p:nvSpPr>
          <p:cNvPr id="575" name="Google Shape;575;p79"/>
          <p:cNvSpPr/>
          <p:nvPr/>
        </p:nvSpPr>
        <p:spPr>
          <a:xfrm>
            <a:off x="7772400" y="5029200"/>
            <a:ext cx="876924" cy="25978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6" name="Google Shape;576;p79"/>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p79"/>
          <p:cNvSpPr/>
          <p:nvPr/>
        </p:nvSpPr>
        <p:spPr>
          <a:xfrm>
            <a:off x="1447800" y="1143000"/>
            <a:ext cx="842282" cy="29500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8" name="Google Shape;578;p79"/>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80"/>
          <p:cNvSpPr txBox="1"/>
          <p:nvPr>
            <p:ph type="title"/>
          </p:nvPr>
        </p:nvSpPr>
        <p:spPr>
          <a:xfrm>
            <a:off x="330200" y="373760"/>
            <a:ext cx="8483600"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Two Sample z-Test for the Means</a:t>
            </a:r>
            <a:endParaRPr/>
          </a:p>
        </p:txBody>
      </p:sp>
      <p:sp>
        <p:nvSpPr>
          <p:cNvPr id="584" name="Google Shape;584;p80"/>
          <p:cNvSpPr txBox="1"/>
          <p:nvPr>
            <p:ph idx="1" type="body"/>
          </p:nvPr>
        </p:nvSpPr>
        <p:spPr>
          <a:xfrm>
            <a:off x="402437" y="1142746"/>
            <a:ext cx="8084184" cy="2215991"/>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rPr lang="en-US"/>
              <a:t>Example:</a:t>
            </a:r>
            <a:endParaRPr/>
          </a:p>
          <a:p>
            <a:pPr indent="0" lvl="0" marL="0" rtl="0" algn="just">
              <a:spcBef>
                <a:spcPts val="0"/>
              </a:spcBef>
              <a:spcAft>
                <a:spcPts val="0"/>
              </a:spcAft>
              <a:buNone/>
            </a:pPr>
            <a:r>
              <a:rPr lang="en-US"/>
              <a:t>A high school math teacher claims that students in her class will score higher on the math portion of the ACT then students in a colleague’s math class. The mean ACT math score for 49 students in her class is 22.1 and the standard deviation is 4.8. The mean ACT math score for 44 of the colleague’s students is 19.8 and the standard deviation is 5.4. At  = 0.10, can the teacher’s claim be supported?</a:t>
            </a:r>
            <a:endParaRPr/>
          </a:p>
          <a:p>
            <a:pPr indent="0" lvl="0" marL="0" rtl="0" algn="just">
              <a:spcBef>
                <a:spcPts val="0"/>
              </a:spcBef>
              <a:spcAft>
                <a:spcPts val="0"/>
              </a:spcAft>
              <a:buNone/>
            </a:pPr>
            <a:r>
              <a:rPr lang="en-US"/>
              <a:t>  </a:t>
            </a:r>
            <a:endParaRPr/>
          </a:p>
          <a:p>
            <a:pPr indent="0" lvl="0" marL="0" rtl="0" algn="just">
              <a:spcBef>
                <a:spcPts val="0"/>
              </a:spcBef>
              <a:spcAft>
                <a:spcPts val="0"/>
              </a:spcAft>
              <a:buNone/>
            </a:pPr>
            <a:r>
              <a:rPr lang="en-US"/>
              <a:t>        =22.1,        =19.8 ,       =49,         =44,        =4.8,n       =5.4 ,</a:t>
            </a:r>
            <a:r>
              <a:rPr b="1" i="1" lang="en-US">
                <a:latin typeface="Noto Sans Symbols"/>
                <a:ea typeface="Noto Sans Symbols"/>
                <a:cs typeface="Noto Sans Symbols"/>
                <a:sym typeface="Noto Sans Symbols"/>
              </a:rPr>
              <a:t> α=</a:t>
            </a:r>
            <a:r>
              <a:rPr b="1" lang="en-US">
                <a:latin typeface="Noto Sans Symbols"/>
                <a:ea typeface="Noto Sans Symbols"/>
                <a:cs typeface="Noto Sans Symbols"/>
                <a:sym typeface="Noto Sans Symbols"/>
              </a:rPr>
              <a:t>0.10</a:t>
            </a:r>
            <a:endParaRPr b="1"/>
          </a:p>
        </p:txBody>
      </p:sp>
      <p:sp>
        <p:nvSpPr>
          <p:cNvPr id="585" name="Google Shape;585;p80"/>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 name="Google Shape;586;p80"/>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 name="Google Shape;587;p80"/>
          <p:cNvSpPr/>
          <p:nvPr/>
        </p:nvSpPr>
        <p:spPr>
          <a:xfrm>
            <a:off x="533400" y="3429000"/>
            <a:ext cx="4572000" cy="1867200"/>
          </a:xfrm>
          <a:prstGeom prst="rect">
            <a:avLst/>
          </a:prstGeom>
          <a:noFill/>
          <a:ln>
            <a:noFill/>
          </a:ln>
        </p:spPr>
        <p:txBody>
          <a:bodyPr anchorCtr="0" anchor="t" bIns="45700" lIns="91425" spcFirstLastPara="1" rIns="91425" wrap="square" tIns="45700">
            <a:spAutoFit/>
          </a:bodyPr>
          <a:lstStyle/>
          <a:p>
            <a:pPr indent="-342900" lvl="0" marL="439421" marR="0" rtl="0" algn="l">
              <a:lnSpc>
                <a:spcPct val="100000"/>
              </a:lnSpc>
              <a:spcBef>
                <a:spcPts val="0"/>
              </a:spcBef>
              <a:spcAft>
                <a:spcPts val="0"/>
              </a:spcAft>
              <a:buClr>
                <a:srgbClr val="1F487C"/>
              </a:buClr>
              <a:buSzPts val="1800"/>
              <a:buFont typeface="Calibri"/>
              <a:buAutoNum type="arabicParenR"/>
            </a:pPr>
            <a:r>
              <a:rPr lang="en-US" sz="1800">
                <a:solidFill>
                  <a:srgbClr val="FF0000"/>
                </a:solidFill>
                <a:latin typeface="Times New Roman"/>
                <a:ea typeface="Times New Roman"/>
                <a:cs typeface="Times New Roman"/>
                <a:sym typeface="Times New Roman"/>
              </a:rPr>
              <a:t>State the null and alternative hypotheses</a:t>
            </a:r>
            <a:endParaRPr sz="1800">
              <a:solidFill>
                <a:schemeClr val="dk1"/>
              </a:solidFill>
              <a:latin typeface="Times New Roman"/>
              <a:ea typeface="Times New Roman"/>
              <a:cs typeface="Times New Roman"/>
              <a:sym typeface="Times New Roman"/>
            </a:endParaRPr>
          </a:p>
          <a:p>
            <a:pPr indent="0" lvl="0" marL="554355" marR="0" rtl="0" algn="l">
              <a:lnSpc>
                <a:spcPct val="100000"/>
              </a:lnSpc>
              <a:spcBef>
                <a:spcPts val="365"/>
              </a:spcBef>
              <a:spcAft>
                <a:spcPts val="0"/>
              </a:spcAft>
              <a:buNone/>
            </a:pPr>
            <a:r>
              <a:rPr lang="en-US" sz="1600">
                <a:solidFill>
                  <a:schemeClr val="dk1"/>
                </a:solidFill>
                <a:latin typeface="Times New Roman"/>
                <a:ea typeface="Times New Roman"/>
                <a:cs typeface="Times New Roman"/>
                <a:sym typeface="Times New Roman"/>
              </a:rPr>
              <a:t>H</a:t>
            </a:r>
            <a:r>
              <a:rPr baseline="-25000" lang="en-US" sz="1600">
                <a:solidFill>
                  <a:schemeClr val="dk1"/>
                </a:solidFill>
                <a:latin typeface="Times New Roman"/>
                <a:ea typeface="Times New Roman"/>
                <a:cs typeface="Times New Roman"/>
                <a:sym typeface="Times New Roman"/>
              </a:rPr>
              <a:t>0</a:t>
            </a:r>
            <a:r>
              <a:rPr lang="en-US" sz="1600">
                <a:solidFill>
                  <a:schemeClr val="dk1"/>
                </a:solidFill>
                <a:latin typeface="Times New Roman"/>
                <a:ea typeface="Times New Roman"/>
                <a:cs typeface="Times New Roman"/>
                <a:sym typeface="Times New Roman"/>
              </a:rPr>
              <a:t>: μ0 &lt;=μ1 	H</a:t>
            </a:r>
            <a:r>
              <a:rPr baseline="-25000" lang="en-US" sz="1600">
                <a:solidFill>
                  <a:schemeClr val="dk1"/>
                </a:solidFill>
                <a:latin typeface="Times New Roman"/>
                <a:ea typeface="Times New Roman"/>
                <a:cs typeface="Times New Roman"/>
                <a:sym typeface="Times New Roman"/>
              </a:rPr>
              <a:t>1</a:t>
            </a:r>
            <a:r>
              <a:rPr lang="en-US" sz="1600">
                <a:solidFill>
                  <a:schemeClr val="dk1"/>
                </a:solidFill>
                <a:latin typeface="Times New Roman"/>
                <a:ea typeface="Times New Roman"/>
                <a:cs typeface="Times New Roman"/>
                <a:sym typeface="Times New Roman"/>
              </a:rPr>
              <a:t>: μ0 &gt; μ1	(prove)</a:t>
            </a:r>
            <a:endParaRPr sz="1600">
              <a:solidFill>
                <a:schemeClr val="dk1"/>
              </a:solidFill>
              <a:latin typeface="Times New Roman"/>
              <a:ea typeface="Times New Roman"/>
              <a:cs typeface="Times New Roman"/>
              <a:sym typeface="Times New Roman"/>
            </a:endParaRPr>
          </a:p>
          <a:p>
            <a:pPr indent="-233679" lvl="0" marL="330200" marR="0" rtl="0" algn="l">
              <a:lnSpc>
                <a:spcPct val="100000"/>
              </a:lnSpc>
              <a:spcBef>
                <a:spcPts val="405"/>
              </a:spcBef>
              <a:spcAft>
                <a:spcPts val="0"/>
              </a:spcAft>
              <a:buClr>
                <a:srgbClr val="1F487C"/>
              </a:buClr>
              <a:buSzPts val="1800"/>
              <a:buFont typeface="Times New Roman"/>
              <a:buAutoNum type="arabicParenR" startAt="2"/>
            </a:pPr>
            <a:r>
              <a:rPr lang="en-US" sz="1800">
                <a:solidFill>
                  <a:srgbClr val="FF0000"/>
                </a:solidFill>
                <a:latin typeface="Times New Roman"/>
                <a:ea typeface="Times New Roman"/>
                <a:cs typeface="Times New Roman"/>
                <a:sym typeface="Times New Roman"/>
              </a:rPr>
              <a:t>Choose the desired level of significance</a:t>
            </a:r>
            <a:endParaRPr sz="1800">
              <a:solidFill>
                <a:schemeClr val="dk1"/>
              </a:solidFill>
              <a:latin typeface="Times New Roman"/>
              <a:ea typeface="Times New Roman"/>
              <a:cs typeface="Times New Roman"/>
              <a:sym typeface="Times New Roman"/>
            </a:endParaRPr>
          </a:p>
          <a:p>
            <a:pPr indent="0" lvl="0" marL="554355" marR="0" rtl="0" algn="l">
              <a:lnSpc>
                <a:spcPct val="100000"/>
              </a:lnSpc>
              <a:spcBef>
                <a:spcPts val="370"/>
              </a:spcBef>
              <a:spcAft>
                <a:spcPts val="0"/>
              </a:spcAft>
              <a:buNone/>
            </a:pPr>
            <a:r>
              <a:rPr lang="en-US" sz="1600">
                <a:solidFill>
                  <a:schemeClr val="dk1"/>
                </a:solidFill>
                <a:latin typeface="Times New Roman"/>
                <a:ea typeface="Times New Roman"/>
                <a:cs typeface="Times New Roman"/>
                <a:sym typeface="Times New Roman"/>
              </a:rPr>
              <a:t>Suppose that </a:t>
            </a:r>
            <a:r>
              <a:rPr i="1" lang="en-US" sz="1600">
                <a:solidFill>
                  <a:schemeClr val="dk1"/>
                </a:solidFill>
                <a:latin typeface="Noto Sans Symbols"/>
                <a:ea typeface="Noto Sans Symbols"/>
                <a:cs typeface="Noto Sans Symbols"/>
                <a:sym typeface="Noto Sans Symbols"/>
              </a:rPr>
              <a:t>α</a:t>
            </a:r>
            <a:r>
              <a:rPr i="1" lang="en-US" sz="1600">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=0 .10 is chosen for this test</a:t>
            </a:r>
            <a:endParaRPr sz="1600">
              <a:solidFill>
                <a:schemeClr val="dk1"/>
              </a:solidFill>
              <a:latin typeface="Times New Roman"/>
              <a:ea typeface="Times New Roman"/>
              <a:cs typeface="Times New Roman"/>
              <a:sym typeface="Times New Roman"/>
            </a:endParaRPr>
          </a:p>
          <a:p>
            <a:pPr indent="-233679" lvl="0" marL="330200" marR="0" rtl="0" algn="l">
              <a:lnSpc>
                <a:spcPct val="100000"/>
              </a:lnSpc>
              <a:spcBef>
                <a:spcPts val="400"/>
              </a:spcBef>
              <a:spcAft>
                <a:spcPts val="0"/>
              </a:spcAft>
              <a:buClr>
                <a:srgbClr val="1F487C"/>
              </a:buClr>
              <a:buSzPts val="1800"/>
              <a:buFont typeface="Times New Roman"/>
              <a:buAutoNum type="arabicParenR" startAt="3"/>
            </a:pPr>
            <a:r>
              <a:rPr lang="en-US" sz="1800">
                <a:solidFill>
                  <a:srgbClr val="FF0000"/>
                </a:solidFill>
                <a:latin typeface="Times New Roman"/>
                <a:ea typeface="Times New Roman"/>
                <a:cs typeface="Times New Roman"/>
                <a:sym typeface="Times New Roman"/>
              </a:rPr>
              <a:t>Determine the test statistic</a:t>
            </a:r>
            <a:endParaRPr sz="1800">
              <a:solidFill>
                <a:schemeClr val="dk1"/>
              </a:solidFill>
              <a:latin typeface="Times New Roman"/>
              <a:ea typeface="Times New Roman"/>
              <a:cs typeface="Times New Roman"/>
              <a:sym typeface="Times New Roman"/>
            </a:endParaRPr>
          </a:p>
          <a:p>
            <a:pPr indent="0" lvl="0" marL="554355" marR="0" rtl="0" algn="l">
              <a:lnSpc>
                <a:spcPct val="100000"/>
              </a:lnSpc>
              <a:spcBef>
                <a:spcPts val="5"/>
              </a:spcBef>
              <a:spcAft>
                <a:spcPts val="0"/>
              </a:spcAft>
              <a:buNone/>
            </a:pPr>
            <a:r>
              <a:rPr lang="en-US" sz="1600">
                <a:solidFill>
                  <a:schemeClr val="dk1"/>
                </a:solidFill>
                <a:latin typeface="Times New Roman"/>
                <a:ea typeface="Times New Roman"/>
                <a:cs typeface="Times New Roman"/>
                <a:sym typeface="Times New Roman"/>
              </a:rPr>
              <a:t>σ is known so this is a Z-test</a:t>
            </a:r>
            <a:endParaRPr sz="1600">
              <a:solidFill>
                <a:schemeClr val="dk1"/>
              </a:solidFill>
              <a:latin typeface="Times New Roman"/>
              <a:ea typeface="Times New Roman"/>
              <a:cs typeface="Times New Roman"/>
              <a:sym typeface="Times New Roman"/>
            </a:endParaRPr>
          </a:p>
        </p:txBody>
      </p:sp>
      <p:pic>
        <p:nvPicPr>
          <p:cNvPr id="588" name="Google Shape;588;p80"/>
          <p:cNvPicPr preferRelativeResize="0"/>
          <p:nvPr/>
        </p:nvPicPr>
        <p:blipFill rotWithShape="1">
          <a:blip r:embed="rId3">
            <a:alphaModFix/>
          </a:blip>
          <a:srcRect b="0" l="0" r="0" t="0"/>
          <a:stretch/>
        </p:blipFill>
        <p:spPr>
          <a:xfrm>
            <a:off x="6248400" y="3733800"/>
            <a:ext cx="1885950" cy="872412"/>
          </a:xfrm>
          <a:prstGeom prst="rect">
            <a:avLst/>
          </a:prstGeom>
          <a:noFill/>
          <a:ln>
            <a:noFill/>
          </a:ln>
        </p:spPr>
      </p:pic>
      <p:sp>
        <p:nvSpPr>
          <p:cNvPr id="589" name="Google Shape;589;p80"/>
          <p:cNvSpPr/>
          <p:nvPr/>
        </p:nvSpPr>
        <p:spPr>
          <a:xfrm>
            <a:off x="6019800" y="3429000"/>
            <a:ext cx="20755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 standard error :-</a:t>
            </a:r>
            <a:endParaRPr sz="1800">
              <a:solidFill>
                <a:schemeClr val="dk1"/>
              </a:solidFill>
              <a:latin typeface="Calibri"/>
              <a:ea typeface="Calibri"/>
              <a:cs typeface="Calibri"/>
              <a:sym typeface="Calibri"/>
            </a:endParaRPr>
          </a:p>
        </p:txBody>
      </p:sp>
      <p:sp>
        <p:nvSpPr>
          <p:cNvPr id="590" name="Google Shape;590;p80"/>
          <p:cNvSpPr/>
          <p:nvPr/>
        </p:nvSpPr>
        <p:spPr>
          <a:xfrm>
            <a:off x="1524000" y="5410200"/>
            <a:ext cx="1981200" cy="914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91" name="Google Shape;591;p80"/>
          <p:cNvPicPr preferRelativeResize="0"/>
          <p:nvPr/>
        </p:nvPicPr>
        <p:blipFill rotWithShape="1">
          <a:blip r:embed="rId5">
            <a:alphaModFix/>
          </a:blip>
          <a:srcRect b="0" l="0" r="0" t="0"/>
          <a:stretch/>
        </p:blipFill>
        <p:spPr>
          <a:xfrm>
            <a:off x="533400" y="3048000"/>
            <a:ext cx="257175" cy="361950"/>
          </a:xfrm>
          <a:prstGeom prst="rect">
            <a:avLst/>
          </a:prstGeom>
          <a:noFill/>
          <a:ln>
            <a:noFill/>
          </a:ln>
        </p:spPr>
      </p:pic>
      <p:pic>
        <p:nvPicPr>
          <p:cNvPr id="592" name="Google Shape;592;p80"/>
          <p:cNvPicPr preferRelativeResize="0"/>
          <p:nvPr/>
        </p:nvPicPr>
        <p:blipFill rotWithShape="1">
          <a:blip r:embed="rId6">
            <a:alphaModFix/>
          </a:blip>
          <a:srcRect b="0" l="0" r="0" t="0"/>
          <a:stretch/>
        </p:blipFill>
        <p:spPr>
          <a:xfrm>
            <a:off x="4114800" y="3048000"/>
            <a:ext cx="295275" cy="304800"/>
          </a:xfrm>
          <a:prstGeom prst="rect">
            <a:avLst/>
          </a:prstGeom>
          <a:noFill/>
          <a:ln>
            <a:noFill/>
          </a:ln>
        </p:spPr>
      </p:pic>
      <p:pic>
        <p:nvPicPr>
          <p:cNvPr id="593" name="Google Shape;593;p80"/>
          <p:cNvPicPr preferRelativeResize="0"/>
          <p:nvPr/>
        </p:nvPicPr>
        <p:blipFill rotWithShape="1">
          <a:blip r:embed="rId7">
            <a:alphaModFix/>
          </a:blip>
          <a:srcRect b="0" l="0" r="0" t="0"/>
          <a:stretch/>
        </p:blipFill>
        <p:spPr>
          <a:xfrm>
            <a:off x="1447800" y="3048000"/>
            <a:ext cx="333375" cy="352425"/>
          </a:xfrm>
          <a:prstGeom prst="rect">
            <a:avLst/>
          </a:prstGeom>
          <a:noFill/>
          <a:ln>
            <a:noFill/>
          </a:ln>
        </p:spPr>
      </p:pic>
      <p:pic>
        <p:nvPicPr>
          <p:cNvPr id="594" name="Google Shape;594;p80"/>
          <p:cNvPicPr preferRelativeResize="0"/>
          <p:nvPr/>
        </p:nvPicPr>
        <p:blipFill rotWithShape="1">
          <a:blip r:embed="rId8">
            <a:alphaModFix/>
          </a:blip>
          <a:srcRect b="0" l="0" r="0" t="0"/>
          <a:stretch/>
        </p:blipFill>
        <p:spPr>
          <a:xfrm>
            <a:off x="5029200" y="3048000"/>
            <a:ext cx="381000" cy="295275"/>
          </a:xfrm>
          <a:prstGeom prst="rect">
            <a:avLst/>
          </a:prstGeom>
          <a:noFill/>
          <a:ln>
            <a:noFill/>
          </a:ln>
        </p:spPr>
      </p:pic>
      <p:pic>
        <p:nvPicPr>
          <p:cNvPr id="595" name="Google Shape;595;p80"/>
          <p:cNvPicPr preferRelativeResize="0"/>
          <p:nvPr/>
        </p:nvPicPr>
        <p:blipFill rotWithShape="1">
          <a:blip r:embed="rId9">
            <a:alphaModFix/>
          </a:blip>
          <a:srcRect b="0" l="0" r="0" t="0"/>
          <a:stretch/>
        </p:blipFill>
        <p:spPr>
          <a:xfrm>
            <a:off x="2438400" y="3048000"/>
            <a:ext cx="333375" cy="285750"/>
          </a:xfrm>
          <a:prstGeom prst="rect">
            <a:avLst/>
          </a:prstGeom>
          <a:noFill/>
          <a:ln>
            <a:noFill/>
          </a:ln>
        </p:spPr>
      </p:pic>
      <p:pic>
        <p:nvPicPr>
          <p:cNvPr id="596" name="Google Shape;596;p80"/>
          <p:cNvPicPr preferRelativeResize="0"/>
          <p:nvPr/>
        </p:nvPicPr>
        <p:blipFill rotWithShape="1">
          <a:blip r:embed="rId10">
            <a:alphaModFix/>
          </a:blip>
          <a:srcRect b="0" l="0" r="0" t="0"/>
          <a:stretch/>
        </p:blipFill>
        <p:spPr>
          <a:xfrm>
            <a:off x="3276600" y="3048000"/>
            <a:ext cx="390525" cy="295275"/>
          </a:xfrm>
          <a:prstGeom prst="rect">
            <a:avLst/>
          </a:prstGeom>
          <a:noFill/>
          <a:ln>
            <a:noFill/>
          </a:ln>
        </p:spPr>
      </p:pic>
      <p:pic>
        <p:nvPicPr>
          <p:cNvPr id="597" name="Google Shape;597;p80"/>
          <p:cNvPicPr preferRelativeResize="0"/>
          <p:nvPr/>
        </p:nvPicPr>
        <p:blipFill rotWithShape="1">
          <a:blip r:embed="rId11">
            <a:alphaModFix/>
          </a:blip>
          <a:srcRect b="0" l="0" r="0" t="0"/>
          <a:stretch/>
        </p:blipFill>
        <p:spPr>
          <a:xfrm>
            <a:off x="6248400" y="4724400"/>
            <a:ext cx="1200150" cy="504825"/>
          </a:xfrm>
          <a:prstGeom prst="rect">
            <a:avLst/>
          </a:prstGeom>
          <a:noFill/>
          <a:ln>
            <a:noFill/>
          </a:ln>
        </p:spPr>
      </p:pic>
      <p:sp>
        <p:nvSpPr>
          <p:cNvPr id="598" name="Google Shape;598;p80"/>
          <p:cNvSpPr txBox="1"/>
          <p:nvPr/>
        </p:nvSpPr>
        <p:spPr>
          <a:xfrm>
            <a:off x="7467600" y="4724400"/>
            <a:ext cx="8274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1.0644</a:t>
            </a:r>
            <a:endParaRPr sz="1800">
              <a:solidFill>
                <a:schemeClr val="dk1"/>
              </a:solidFill>
              <a:latin typeface="Calibri"/>
              <a:ea typeface="Calibri"/>
              <a:cs typeface="Calibri"/>
              <a:sym typeface="Calibri"/>
            </a:endParaRPr>
          </a:p>
        </p:txBody>
      </p:sp>
      <p:pic>
        <p:nvPicPr>
          <p:cNvPr id="599" name="Google Shape;599;p80"/>
          <p:cNvPicPr preferRelativeResize="0"/>
          <p:nvPr/>
        </p:nvPicPr>
        <p:blipFill rotWithShape="1">
          <a:blip r:embed="rId12">
            <a:alphaModFix/>
          </a:blip>
          <a:srcRect b="0" l="0" r="0" t="0"/>
          <a:stretch/>
        </p:blipFill>
        <p:spPr>
          <a:xfrm>
            <a:off x="3505200" y="5257800"/>
            <a:ext cx="2105025" cy="714375"/>
          </a:xfrm>
          <a:prstGeom prst="rect">
            <a:avLst/>
          </a:prstGeom>
          <a:noFill/>
          <a:ln>
            <a:noFill/>
          </a:ln>
        </p:spPr>
      </p:pic>
      <p:pic>
        <p:nvPicPr>
          <p:cNvPr id="600" name="Google Shape;600;p80"/>
          <p:cNvPicPr preferRelativeResize="0"/>
          <p:nvPr/>
        </p:nvPicPr>
        <p:blipFill rotWithShape="1">
          <a:blip r:embed="rId13">
            <a:alphaModFix/>
          </a:blip>
          <a:srcRect b="0" l="0" r="0" t="0"/>
          <a:stretch/>
        </p:blipFill>
        <p:spPr>
          <a:xfrm>
            <a:off x="5638800" y="5562600"/>
            <a:ext cx="285750" cy="219075"/>
          </a:xfrm>
          <a:prstGeom prst="rect">
            <a:avLst/>
          </a:prstGeom>
          <a:noFill/>
          <a:ln>
            <a:noFill/>
          </a:ln>
        </p:spPr>
      </p:pic>
      <p:sp>
        <p:nvSpPr>
          <p:cNvPr id="601" name="Google Shape;601;p80"/>
          <p:cNvSpPr txBox="1"/>
          <p:nvPr/>
        </p:nvSpPr>
        <p:spPr>
          <a:xfrm>
            <a:off x="5867400" y="5410200"/>
            <a:ext cx="7104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2.161</a:t>
            </a: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81"/>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81"/>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8" name="Google Shape;608;p81"/>
          <p:cNvSpPr/>
          <p:nvPr/>
        </p:nvSpPr>
        <p:spPr>
          <a:xfrm>
            <a:off x="7134607" y="2494025"/>
            <a:ext cx="833755" cy="216535"/>
          </a:xfrm>
          <a:custGeom>
            <a:rect b="b" l="l" r="r" t="t"/>
            <a:pathLst>
              <a:path extrusionOk="0" h="216535" w="833754">
                <a:moveTo>
                  <a:pt x="0" y="0"/>
                </a:moveTo>
                <a:lnTo>
                  <a:pt x="0" y="216408"/>
                </a:lnTo>
                <a:lnTo>
                  <a:pt x="822070" y="212852"/>
                </a:lnTo>
                <a:lnTo>
                  <a:pt x="822070" y="208026"/>
                </a:lnTo>
                <a:lnTo>
                  <a:pt x="833627" y="165862"/>
                </a:lnTo>
                <a:lnTo>
                  <a:pt x="746633" y="149098"/>
                </a:lnTo>
                <a:lnTo>
                  <a:pt x="491489" y="144272"/>
                </a:lnTo>
                <a:lnTo>
                  <a:pt x="213105" y="81788"/>
                </a:lnTo>
                <a:lnTo>
                  <a:pt x="0" y="0"/>
                </a:lnTo>
                <a:close/>
              </a:path>
            </a:pathLst>
          </a:custGeom>
          <a:solidFill>
            <a:srgbClr val="00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9" name="Google Shape;609;p81"/>
          <p:cNvSpPr/>
          <p:nvPr/>
        </p:nvSpPr>
        <p:spPr>
          <a:xfrm>
            <a:off x="3733800" y="1371600"/>
            <a:ext cx="2148840" cy="1278255"/>
          </a:xfrm>
          <a:custGeom>
            <a:rect b="b" l="l" r="r" t="t"/>
            <a:pathLst>
              <a:path extrusionOk="0" h="1278254" w="2148840">
                <a:moveTo>
                  <a:pt x="0" y="1277874"/>
                </a:moveTo>
                <a:lnTo>
                  <a:pt x="225933" y="1266825"/>
                </a:lnTo>
                <a:lnTo>
                  <a:pt x="340741" y="1249045"/>
                </a:lnTo>
                <a:lnTo>
                  <a:pt x="455422" y="1228979"/>
                </a:lnTo>
                <a:lnTo>
                  <a:pt x="566674" y="1200150"/>
                </a:lnTo>
                <a:lnTo>
                  <a:pt x="681482" y="1157859"/>
                </a:lnTo>
                <a:lnTo>
                  <a:pt x="796163" y="1106805"/>
                </a:lnTo>
                <a:lnTo>
                  <a:pt x="1018539" y="960120"/>
                </a:lnTo>
                <a:lnTo>
                  <a:pt x="1244473" y="751205"/>
                </a:lnTo>
                <a:lnTo>
                  <a:pt x="1470406" y="497840"/>
                </a:lnTo>
                <a:lnTo>
                  <a:pt x="1581658" y="371094"/>
                </a:lnTo>
                <a:lnTo>
                  <a:pt x="1696465" y="253365"/>
                </a:lnTo>
                <a:lnTo>
                  <a:pt x="1811147" y="148844"/>
                </a:lnTo>
                <a:lnTo>
                  <a:pt x="1918715" y="68834"/>
                </a:lnTo>
                <a:lnTo>
                  <a:pt x="2033524" y="17780"/>
                </a:lnTo>
                <a:lnTo>
                  <a:pt x="2148332" y="0"/>
                </a:lnTo>
              </a:path>
            </a:pathLst>
          </a:custGeom>
          <a:noFill/>
          <a:ln cap="flat" cmpd="sng" w="50275">
            <a:solidFill>
              <a:srgbClr val="EDEB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0" name="Google Shape;610;p81"/>
          <p:cNvSpPr/>
          <p:nvPr/>
        </p:nvSpPr>
        <p:spPr>
          <a:xfrm>
            <a:off x="5885689" y="1371600"/>
            <a:ext cx="2009775" cy="1278255"/>
          </a:xfrm>
          <a:custGeom>
            <a:rect b="b" l="l" r="r" t="t"/>
            <a:pathLst>
              <a:path extrusionOk="0" h="1278254" w="2009775">
                <a:moveTo>
                  <a:pt x="2009648" y="1277874"/>
                </a:moveTo>
                <a:lnTo>
                  <a:pt x="1799970" y="1266825"/>
                </a:lnTo>
                <a:lnTo>
                  <a:pt x="1691639" y="1249045"/>
                </a:lnTo>
                <a:lnTo>
                  <a:pt x="1590294" y="1228979"/>
                </a:lnTo>
                <a:lnTo>
                  <a:pt x="1481963" y="1200150"/>
                </a:lnTo>
                <a:lnTo>
                  <a:pt x="1373632" y="1157859"/>
                </a:lnTo>
                <a:lnTo>
                  <a:pt x="1272286" y="1106805"/>
                </a:lnTo>
                <a:lnTo>
                  <a:pt x="1059052" y="960120"/>
                </a:lnTo>
                <a:lnTo>
                  <a:pt x="845820" y="751205"/>
                </a:lnTo>
                <a:lnTo>
                  <a:pt x="636143" y="497840"/>
                </a:lnTo>
                <a:lnTo>
                  <a:pt x="527812" y="371094"/>
                </a:lnTo>
                <a:lnTo>
                  <a:pt x="419354" y="253365"/>
                </a:lnTo>
                <a:lnTo>
                  <a:pt x="318008" y="148844"/>
                </a:lnTo>
                <a:lnTo>
                  <a:pt x="209676" y="68834"/>
                </a:lnTo>
                <a:lnTo>
                  <a:pt x="104901" y="17780"/>
                </a:lnTo>
                <a:lnTo>
                  <a:pt x="0" y="0"/>
                </a:lnTo>
              </a:path>
            </a:pathLst>
          </a:custGeom>
          <a:noFill/>
          <a:ln cap="flat" cmpd="sng" w="50275">
            <a:solidFill>
              <a:srgbClr val="EDEBE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1" name="Google Shape;611;p81"/>
          <p:cNvSpPr/>
          <p:nvPr/>
        </p:nvSpPr>
        <p:spPr>
          <a:xfrm>
            <a:off x="3526537" y="2709671"/>
            <a:ext cx="4442460" cy="0"/>
          </a:xfrm>
          <a:custGeom>
            <a:rect b="b" l="l" r="r" t="t"/>
            <a:pathLst>
              <a:path extrusionOk="0" h="120000" w="4442459">
                <a:moveTo>
                  <a:pt x="0" y="0"/>
                </a:moveTo>
                <a:lnTo>
                  <a:pt x="4442460" y="0"/>
                </a:lnTo>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2" name="Google Shape;612;p81"/>
          <p:cNvSpPr/>
          <p:nvPr/>
        </p:nvSpPr>
        <p:spPr>
          <a:xfrm>
            <a:off x="5884927" y="1370838"/>
            <a:ext cx="0" cy="1338580"/>
          </a:xfrm>
          <a:custGeom>
            <a:rect b="b" l="l" r="r" t="t"/>
            <a:pathLst>
              <a:path extrusionOk="0" h="1338579" w="120000">
                <a:moveTo>
                  <a:pt x="0" y="0"/>
                </a:moveTo>
                <a:lnTo>
                  <a:pt x="0" y="1338072"/>
                </a:lnTo>
              </a:path>
            </a:pathLst>
          </a:custGeom>
          <a:noFill/>
          <a:ln cap="flat" cmpd="sng" w="9525">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3" name="Google Shape;613;p81"/>
          <p:cNvSpPr/>
          <p:nvPr/>
        </p:nvSpPr>
        <p:spPr>
          <a:xfrm flipH="1">
            <a:off x="3657599" y="2667000"/>
            <a:ext cx="45719" cy="157479"/>
          </a:xfrm>
          <a:custGeom>
            <a:rect b="b" l="l" r="r" t="t"/>
            <a:pathLst>
              <a:path extrusionOk="0" h="233679" w="120000">
                <a:moveTo>
                  <a:pt x="0" y="0"/>
                </a:moveTo>
                <a:lnTo>
                  <a:pt x="0" y="233172"/>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4" name="Google Shape;614;p81"/>
          <p:cNvSpPr/>
          <p:nvPr/>
        </p:nvSpPr>
        <p:spPr>
          <a:xfrm>
            <a:off x="3581400" y="3352800"/>
            <a:ext cx="2971800" cy="76200"/>
          </a:xfrm>
          <a:custGeom>
            <a:rect b="b" l="l" r="r" t="t"/>
            <a:pathLst>
              <a:path extrusionOk="0" h="76200" w="2085339">
                <a:moveTo>
                  <a:pt x="76200" y="0"/>
                </a:moveTo>
                <a:lnTo>
                  <a:pt x="0" y="38100"/>
                </a:lnTo>
                <a:lnTo>
                  <a:pt x="76200" y="76200"/>
                </a:lnTo>
                <a:lnTo>
                  <a:pt x="76200" y="48006"/>
                </a:lnTo>
                <a:lnTo>
                  <a:pt x="63500" y="48006"/>
                </a:lnTo>
                <a:lnTo>
                  <a:pt x="63500" y="28194"/>
                </a:lnTo>
                <a:lnTo>
                  <a:pt x="76200" y="28194"/>
                </a:lnTo>
                <a:lnTo>
                  <a:pt x="76200" y="0"/>
                </a:lnTo>
                <a:close/>
              </a:path>
              <a:path extrusionOk="0" h="76200" w="2085339">
                <a:moveTo>
                  <a:pt x="2008631" y="0"/>
                </a:moveTo>
                <a:lnTo>
                  <a:pt x="2008631" y="76200"/>
                </a:lnTo>
                <a:lnTo>
                  <a:pt x="2065019" y="48006"/>
                </a:lnTo>
                <a:lnTo>
                  <a:pt x="2021331" y="48006"/>
                </a:lnTo>
                <a:lnTo>
                  <a:pt x="2021331" y="28194"/>
                </a:lnTo>
                <a:lnTo>
                  <a:pt x="2065019" y="28194"/>
                </a:lnTo>
                <a:lnTo>
                  <a:pt x="2008631" y="0"/>
                </a:lnTo>
                <a:close/>
              </a:path>
              <a:path extrusionOk="0" h="76200" w="2085339">
                <a:moveTo>
                  <a:pt x="76200" y="28194"/>
                </a:moveTo>
                <a:lnTo>
                  <a:pt x="63500" y="28194"/>
                </a:lnTo>
                <a:lnTo>
                  <a:pt x="63500" y="48006"/>
                </a:lnTo>
                <a:lnTo>
                  <a:pt x="76200" y="48006"/>
                </a:lnTo>
                <a:lnTo>
                  <a:pt x="76200" y="28194"/>
                </a:lnTo>
                <a:close/>
              </a:path>
              <a:path extrusionOk="0" h="76200" w="2085339">
                <a:moveTo>
                  <a:pt x="2008631" y="28194"/>
                </a:moveTo>
                <a:lnTo>
                  <a:pt x="76200" y="28194"/>
                </a:lnTo>
                <a:lnTo>
                  <a:pt x="76200" y="48006"/>
                </a:lnTo>
                <a:lnTo>
                  <a:pt x="2008631" y="48006"/>
                </a:lnTo>
                <a:lnTo>
                  <a:pt x="2008631" y="28194"/>
                </a:lnTo>
                <a:close/>
              </a:path>
              <a:path extrusionOk="0" h="76200" w="2085339">
                <a:moveTo>
                  <a:pt x="2065019" y="28194"/>
                </a:moveTo>
                <a:lnTo>
                  <a:pt x="2021331" y="28194"/>
                </a:lnTo>
                <a:lnTo>
                  <a:pt x="2021331" y="48006"/>
                </a:lnTo>
                <a:lnTo>
                  <a:pt x="2065019" y="48006"/>
                </a:lnTo>
                <a:lnTo>
                  <a:pt x="2084831" y="38100"/>
                </a:lnTo>
                <a:lnTo>
                  <a:pt x="2065019" y="2819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5" name="Google Shape;615;p81"/>
          <p:cNvSpPr txBox="1"/>
          <p:nvPr/>
        </p:nvSpPr>
        <p:spPr>
          <a:xfrm>
            <a:off x="5791200" y="2895600"/>
            <a:ext cx="139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0</a:t>
            </a:r>
            <a:endParaRPr/>
          </a:p>
        </p:txBody>
      </p:sp>
      <p:sp>
        <p:nvSpPr>
          <p:cNvPr id="616" name="Google Shape;616;p81"/>
          <p:cNvSpPr txBox="1"/>
          <p:nvPr/>
        </p:nvSpPr>
        <p:spPr>
          <a:xfrm>
            <a:off x="8024750" y="3026613"/>
            <a:ext cx="1651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Z</a:t>
            </a:r>
            <a:endParaRPr sz="1800">
              <a:solidFill>
                <a:schemeClr val="dk1"/>
              </a:solidFill>
              <a:latin typeface="Times New Roman"/>
              <a:ea typeface="Times New Roman"/>
              <a:cs typeface="Times New Roman"/>
              <a:sym typeface="Times New Roman"/>
            </a:endParaRPr>
          </a:p>
        </p:txBody>
      </p:sp>
      <p:sp>
        <p:nvSpPr>
          <p:cNvPr id="617" name="Google Shape;617;p81"/>
          <p:cNvSpPr txBox="1"/>
          <p:nvPr/>
        </p:nvSpPr>
        <p:spPr>
          <a:xfrm>
            <a:off x="6590665" y="3026613"/>
            <a:ext cx="426084"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1.28</a:t>
            </a:r>
            <a:endParaRPr sz="1800">
              <a:solidFill>
                <a:schemeClr val="dk1"/>
              </a:solidFill>
              <a:latin typeface="Times New Roman"/>
              <a:ea typeface="Times New Roman"/>
              <a:cs typeface="Times New Roman"/>
              <a:sym typeface="Times New Roman"/>
            </a:endParaRPr>
          </a:p>
        </p:txBody>
      </p:sp>
      <p:sp>
        <p:nvSpPr>
          <p:cNvPr id="618" name="Google Shape;618;p81"/>
          <p:cNvSpPr txBox="1"/>
          <p:nvPr/>
        </p:nvSpPr>
        <p:spPr>
          <a:xfrm>
            <a:off x="7282815" y="1992121"/>
            <a:ext cx="540385" cy="289823"/>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2.161</a:t>
            </a:r>
            <a:endParaRPr sz="1800">
              <a:solidFill>
                <a:schemeClr val="dk1"/>
              </a:solidFill>
              <a:latin typeface="Times New Roman"/>
              <a:ea typeface="Times New Roman"/>
              <a:cs typeface="Times New Roman"/>
              <a:sym typeface="Times New Roman"/>
            </a:endParaRPr>
          </a:p>
        </p:txBody>
      </p:sp>
      <p:sp>
        <p:nvSpPr>
          <p:cNvPr id="619" name="Google Shape;619;p81"/>
          <p:cNvSpPr/>
          <p:nvPr/>
        </p:nvSpPr>
        <p:spPr>
          <a:xfrm>
            <a:off x="7135369" y="2069592"/>
            <a:ext cx="0" cy="931544"/>
          </a:xfrm>
          <a:custGeom>
            <a:rect b="b" l="l" r="r" t="t"/>
            <a:pathLst>
              <a:path extrusionOk="0" h="931545" w="120000">
                <a:moveTo>
                  <a:pt x="0" y="0"/>
                </a:moveTo>
                <a:lnTo>
                  <a:pt x="0" y="931164"/>
                </a:lnTo>
              </a:path>
            </a:pathLst>
          </a:custGeom>
          <a:noFill/>
          <a:ln cap="flat" cmpd="sng" w="19800">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0" name="Google Shape;620;p81"/>
          <p:cNvSpPr/>
          <p:nvPr/>
        </p:nvSpPr>
        <p:spPr>
          <a:xfrm>
            <a:off x="7134607" y="2218181"/>
            <a:ext cx="972819" cy="76200"/>
          </a:xfrm>
          <a:custGeom>
            <a:rect b="b" l="l" r="r" t="t"/>
            <a:pathLst>
              <a:path extrusionOk="0" h="76200" w="972820">
                <a:moveTo>
                  <a:pt x="921512" y="38100"/>
                </a:moveTo>
                <a:lnTo>
                  <a:pt x="896112" y="76200"/>
                </a:lnTo>
                <a:lnTo>
                  <a:pt x="959612" y="44450"/>
                </a:lnTo>
                <a:lnTo>
                  <a:pt x="921512" y="44450"/>
                </a:lnTo>
                <a:lnTo>
                  <a:pt x="921512" y="38100"/>
                </a:lnTo>
                <a:close/>
              </a:path>
              <a:path extrusionOk="0" h="76200" w="972820">
                <a:moveTo>
                  <a:pt x="917278" y="31750"/>
                </a:moveTo>
                <a:lnTo>
                  <a:pt x="0" y="31750"/>
                </a:lnTo>
                <a:lnTo>
                  <a:pt x="0" y="44450"/>
                </a:lnTo>
                <a:lnTo>
                  <a:pt x="917278" y="44450"/>
                </a:lnTo>
                <a:lnTo>
                  <a:pt x="921512" y="38100"/>
                </a:lnTo>
                <a:lnTo>
                  <a:pt x="917278" y="31750"/>
                </a:lnTo>
                <a:close/>
              </a:path>
              <a:path extrusionOk="0" h="76200" w="972820">
                <a:moveTo>
                  <a:pt x="959612" y="31750"/>
                </a:moveTo>
                <a:lnTo>
                  <a:pt x="921512" y="31750"/>
                </a:lnTo>
                <a:lnTo>
                  <a:pt x="921512" y="44450"/>
                </a:lnTo>
                <a:lnTo>
                  <a:pt x="959612" y="44450"/>
                </a:lnTo>
                <a:lnTo>
                  <a:pt x="972312" y="38100"/>
                </a:lnTo>
                <a:lnTo>
                  <a:pt x="959612" y="31750"/>
                </a:lnTo>
                <a:close/>
              </a:path>
              <a:path extrusionOk="0" h="76200" w="972820">
                <a:moveTo>
                  <a:pt x="896112" y="0"/>
                </a:moveTo>
                <a:lnTo>
                  <a:pt x="921512" y="38100"/>
                </a:lnTo>
                <a:lnTo>
                  <a:pt x="921512" y="31750"/>
                </a:lnTo>
                <a:lnTo>
                  <a:pt x="959612" y="31750"/>
                </a:lnTo>
                <a:lnTo>
                  <a:pt x="89611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1" name="Google Shape;621;p81"/>
          <p:cNvSpPr txBox="1"/>
          <p:nvPr/>
        </p:nvSpPr>
        <p:spPr>
          <a:xfrm>
            <a:off x="6938391" y="1583055"/>
            <a:ext cx="991869"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1" lang="en-US" sz="1800">
                <a:solidFill>
                  <a:schemeClr val="dk1"/>
                </a:solidFill>
                <a:latin typeface="Noto Sans Symbols"/>
                <a:ea typeface="Noto Sans Symbols"/>
                <a:cs typeface="Noto Sans Symbols"/>
                <a:sym typeface="Noto Sans Symbols"/>
              </a:rPr>
              <a:t>α</a:t>
            </a:r>
            <a:r>
              <a:rPr lang="en-US" sz="1800">
                <a:solidFill>
                  <a:schemeClr val="dk1"/>
                </a:solidFill>
                <a:latin typeface="Times New Roman"/>
                <a:ea typeface="Times New Roman"/>
                <a:cs typeface="Times New Roman"/>
                <a:sym typeface="Times New Roman"/>
              </a:rPr>
              <a:t> = .010</a:t>
            </a:r>
            <a:endParaRPr sz="1800">
              <a:solidFill>
                <a:schemeClr val="dk1"/>
              </a:solidFill>
              <a:latin typeface="Times New Roman"/>
              <a:ea typeface="Times New Roman"/>
              <a:cs typeface="Times New Roman"/>
              <a:sym typeface="Times New Roman"/>
            </a:endParaRPr>
          </a:p>
        </p:txBody>
      </p:sp>
      <p:sp>
        <p:nvSpPr>
          <p:cNvPr id="622" name="Google Shape;622;p81"/>
          <p:cNvSpPr/>
          <p:nvPr/>
        </p:nvSpPr>
        <p:spPr>
          <a:xfrm>
            <a:off x="6705600" y="1752600"/>
            <a:ext cx="0" cy="1047115"/>
          </a:xfrm>
          <a:custGeom>
            <a:rect b="b" l="l" r="r" t="t"/>
            <a:pathLst>
              <a:path extrusionOk="0" h="1047114" w="120000">
                <a:moveTo>
                  <a:pt x="0" y="1046987"/>
                </a:moveTo>
                <a:lnTo>
                  <a:pt x="0" y="0"/>
                </a:lnTo>
              </a:path>
            </a:pathLst>
          </a:custGeom>
          <a:noFill/>
          <a:ln cap="flat" cmpd="sng" w="19800">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3" name="Google Shape;623;p81"/>
          <p:cNvSpPr/>
          <p:nvPr/>
        </p:nvSpPr>
        <p:spPr>
          <a:xfrm>
            <a:off x="6705600" y="1828800"/>
            <a:ext cx="1332993" cy="58674"/>
          </a:xfrm>
          <a:custGeom>
            <a:rect b="b" l="l" r="r" t="t"/>
            <a:pathLst>
              <a:path extrusionOk="0" h="76200" w="1179829">
                <a:moveTo>
                  <a:pt x="1128776" y="38100"/>
                </a:moveTo>
                <a:lnTo>
                  <a:pt x="1103376" y="76200"/>
                </a:lnTo>
                <a:lnTo>
                  <a:pt x="1166876" y="44450"/>
                </a:lnTo>
                <a:lnTo>
                  <a:pt x="1128776" y="44450"/>
                </a:lnTo>
                <a:lnTo>
                  <a:pt x="1128776" y="38100"/>
                </a:lnTo>
                <a:close/>
              </a:path>
              <a:path extrusionOk="0" h="76200" w="1179829">
                <a:moveTo>
                  <a:pt x="1124542" y="31750"/>
                </a:moveTo>
                <a:lnTo>
                  <a:pt x="0" y="31750"/>
                </a:lnTo>
                <a:lnTo>
                  <a:pt x="0" y="44450"/>
                </a:lnTo>
                <a:lnTo>
                  <a:pt x="1124542" y="44450"/>
                </a:lnTo>
                <a:lnTo>
                  <a:pt x="1128776" y="38100"/>
                </a:lnTo>
                <a:lnTo>
                  <a:pt x="1124542" y="31750"/>
                </a:lnTo>
                <a:close/>
              </a:path>
              <a:path extrusionOk="0" h="76200" w="1179829">
                <a:moveTo>
                  <a:pt x="1166876" y="31750"/>
                </a:moveTo>
                <a:lnTo>
                  <a:pt x="1128776" y="31750"/>
                </a:lnTo>
                <a:lnTo>
                  <a:pt x="1128776" y="44450"/>
                </a:lnTo>
                <a:lnTo>
                  <a:pt x="1166876" y="44450"/>
                </a:lnTo>
                <a:lnTo>
                  <a:pt x="1179576" y="38100"/>
                </a:lnTo>
                <a:lnTo>
                  <a:pt x="1166876" y="31750"/>
                </a:lnTo>
                <a:close/>
              </a:path>
              <a:path extrusionOk="0" h="76200" w="1179829">
                <a:moveTo>
                  <a:pt x="1103376" y="0"/>
                </a:moveTo>
                <a:lnTo>
                  <a:pt x="1128776" y="38100"/>
                </a:lnTo>
                <a:lnTo>
                  <a:pt x="1128776" y="31750"/>
                </a:lnTo>
                <a:lnTo>
                  <a:pt x="1166876" y="31750"/>
                </a:lnTo>
                <a:lnTo>
                  <a:pt x="110337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4" name="Google Shape;624;p81"/>
          <p:cNvSpPr/>
          <p:nvPr/>
        </p:nvSpPr>
        <p:spPr>
          <a:xfrm>
            <a:off x="6705600" y="2857500"/>
            <a:ext cx="1193419" cy="45719"/>
          </a:xfrm>
          <a:custGeom>
            <a:rect b="b" l="l" r="r" t="t"/>
            <a:pathLst>
              <a:path extrusionOk="0" h="76200" w="1039495">
                <a:moveTo>
                  <a:pt x="76200" y="0"/>
                </a:moveTo>
                <a:lnTo>
                  <a:pt x="0" y="38100"/>
                </a:lnTo>
                <a:lnTo>
                  <a:pt x="76200" y="76200"/>
                </a:lnTo>
                <a:lnTo>
                  <a:pt x="76200" y="48006"/>
                </a:lnTo>
                <a:lnTo>
                  <a:pt x="63500" y="48006"/>
                </a:lnTo>
                <a:lnTo>
                  <a:pt x="63500" y="28194"/>
                </a:lnTo>
                <a:lnTo>
                  <a:pt x="76200" y="28194"/>
                </a:lnTo>
                <a:lnTo>
                  <a:pt x="76200" y="0"/>
                </a:lnTo>
                <a:close/>
              </a:path>
              <a:path extrusionOk="0" h="76200" w="1039495">
                <a:moveTo>
                  <a:pt x="963168" y="0"/>
                </a:moveTo>
                <a:lnTo>
                  <a:pt x="963168" y="76200"/>
                </a:lnTo>
                <a:lnTo>
                  <a:pt x="1019556" y="48006"/>
                </a:lnTo>
                <a:lnTo>
                  <a:pt x="975868" y="48006"/>
                </a:lnTo>
                <a:lnTo>
                  <a:pt x="975868" y="28194"/>
                </a:lnTo>
                <a:lnTo>
                  <a:pt x="1019556" y="28194"/>
                </a:lnTo>
                <a:lnTo>
                  <a:pt x="963168" y="0"/>
                </a:lnTo>
                <a:close/>
              </a:path>
              <a:path extrusionOk="0" h="76200" w="1039495">
                <a:moveTo>
                  <a:pt x="76200" y="28194"/>
                </a:moveTo>
                <a:lnTo>
                  <a:pt x="63500" y="28194"/>
                </a:lnTo>
                <a:lnTo>
                  <a:pt x="63500" y="48006"/>
                </a:lnTo>
                <a:lnTo>
                  <a:pt x="76200" y="48006"/>
                </a:lnTo>
                <a:lnTo>
                  <a:pt x="76200" y="28194"/>
                </a:lnTo>
                <a:close/>
              </a:path>
              <a:path extrusionOk="0" h="76200" w="1039495">
                <a:moveTo>
                  <a:pt x="963168" y="28194"/>
                </a:moveTo>
                <a:lnTo>
                  <a:pt x="76200" y="28194"/>
                </a:lnTo>
                <a:lnTo>
                  <a:pt x="76200" y="48006"/>
                </a:lnTo>
                <a:lnTo>
                  <a:pt x="963168" y="48006"/>
                </a:lnTo>
                <a:lnTo>
                  <a:pt x="963168" y="28194"/>
                </a:lnTo>
                <a:close/>
              </a:path>
              <a:path extrusionOk="0" h="76200" w="1039495">
                <a:moveTo>
                  <a:pt x="1019556" y="28194"/>
                </a:moveTo>
                <a:lnTo>
                  <a:pt x="975868" y="28194"/>
                </a:lnTo>
                <a:lnTo>
                  <a:pt x="975868" y="48006"/>
                </a:lnTo>
                <a:lnTo>
                  <a:pt x="1019556" y="48006"/>
                </a:lnTo>
                <a:lnTo>
                  <a:pt x="1039368" y="38100"/>
                </a:lnTo>
                <a:lnTo>
                  <a:pt x="1019556" y="2819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5" name="Google Shape;625;p81"/>
          <p:cNvSpPr/>
          <p:nvPr/>
        </p:nvSpPr>
        <p:spPr>
          <a:xfrm>
            <a:off x="6705600" y="2743200"/>
            <a:ext cx="0" cy="231775"/>
          </a:xfrm>
          <a:custGeom>
            <a:rect b="b" l="l" r="r" t="t"/>
            <a:pathLst>
              <a:path extrusionOk="0" h="231775" w="120000">
                <a:moveTo>
                  <a:pt x="0" y="0"/>
                </a:moveTo>
                <a:lnTo>
                  <a:pt x="0" y="231648"/>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6" name="Google Shape;626;p81"/>
          <p:cNvSpPr/>
          <p:nvPr/>
        </p:nvSpPr>
        <p:spPr>
          <a:xfrm>
            <a:off x="7047739" y="3010662"/>
            <a:ext cx="173990" cy="349250"/>
          </a:xfrm>
          <a:custGeom>
            <a:rect b="b" l="l" r="r" t="t"/>
            <a:pathLst>
              <a:path extrusionOk="0" h="349250" w="173989">
                <a:moveTo>
                  <a:pt x="115824" y="144780"/>
                </a:moveTo>
                <a:lnTo>
                  <a:pt x="57912" y="144780"/>
                </a:lnTo>
                <a:lnTo>
                  <a:pt x="57912" y="348996"/>
                </a:lnTo>
                <a:lnTo>
                  <a:pt x="115824" y="348996"/>
                </a:lnTo>
                <a:lnTo>
                  <a:pt x="115824" y="144780"/>
                </a:lnTo>
                <a:close/>
              </a:path>
              <a:path extrusionOk="0" h="349250" w="173989">
                <a:moveTo>
                  <a:pt x="86868" y="0"/>
                </a:moveTo>
                <a:lnTo>
                  <a:pt x="0" y="173736"/>
                </a:lnTo>
                <a:lnTo>
                  <a:pt x="57912" y="173736"/>
                </a:lnTo>
                <a:lnTo>
                  <a:pt x="57912" y="144780"/>
                </a:lnTo>
                <a:lnTo>
                  <a:pt x="159258" y="144780"/>
                </a:lnTo>
                <a:lnTo>
                  <a:pt x="86868" y="0"/>
                </a:lnTo>
                <a:close/>
              </a:path>
              <a:path extrusionOk="0" h="349250" w="173989">
                <a:moveTo>
                  <a:pt x="159258" y="144780"/>
                </a:moveTo>
                <a:lnTo>
                  <a:pt x="115824" y="144780"/>
                </a:lnTo>
                <a:lnTo>
                  <a:pt x="115824" y="173736"/>
                </a:lnTo>
                <a:lnTo>
                  <a:pt x="173736" y="173736"/>
                </a:lnTo>
                <a:lnTo>
                  <a:pt x="159258" y="144780"/>
                </a:lnTo>
                <a:close/>
              </a:path>
            </a:pathLst>
          </a:custGeom>
          <a:solidFill>
            <a:srgbClr val="EDEB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7" name="Google Shape;627;p81"/>
          <p:cNvSpPr txBox="1"/>
          <p:nvPr/>
        </p:nvSpPr>
        <p:spPr>
          <a:xfrm>
            <a:off x="3505200" y="2895600"/>
            <a:ext cx="2209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             -2            -1</a:t>
            </a:r>
            <a:endParaRPr sz="1800">
              <a:solidFill>
                <a:schemeClr val="dk1"/>
              </a:solidFill>
              <a:latin typeface="Calibri"/>
              <a:ea typeface="Calibri"/>
              <a:cs typeface="Calibri"/>
              <a:sym typeface="Calibri"/>
            </a:endParaRPr>
          </a:p>
        </p:txBody>
      </p:sp>
      <p:sp>
        <p:nvSpPr>
          <p:cNvPr id="628" name="Google Shape;628;p81"/>
          <p:cNvSpPr/>
          <p:nvPr/>
        </p:nvSpPr>
        <p:spPr>
          <a:xfrm flipH="1">
            <a:off x="5333999" y="2667000"/>
            <a:ext cx="45719" cy="157479"/>
          </a:xfrm>
          <a:custGeom>
            <a:rect b="b" l="l" r="r" t="t"/>
            <a:pathLst>
              <a:path extrusionOk="0" h="233679" w="120000">
                <a:moveTo>
                  <a:pt x="0" y="0"/>
                </a:moveTo>
                <a:lnTo>
                  <a:pt x="0" y="233172"/>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9" name="Google Shape;629;p81"/>
          <p:cNvSpPr/>
          <p:nvPr/>
        </p:nvSpPr>
        <p:spPr>
          <a:xfrm flipH="1">
            <a:off x="4495800" y="2667000"/>
            <a:ext cx="45719" cy="157479"/>
          </a:xfrm>
          <a:custGeom>
            <a:rect b="b" l="l" r="r" t="t"/>
            <a:pathLst>
              <a:path extrusionOk="0" h="233679" w="120000">
                <a:moveTo>
                  <a:pt x="0" y="0"/>
                </a:moveTo>
                <a:lnTo>
                  <a:pt x="0" y="233172"/>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0" name="Google Shape;630;p81"/>
          <p:cNvSpPr/>
          <p:nvPr/>
        </p:nvSpPr>
        <p:spPr>
          <a:xfrm>
            <a:off x="6705600" y="3276600"/>
            <a:ext cx="152400" cy="457200"/>
          </a:xfrm>
          <a:custGeom>
            <a:rect b="b" l="l" r="r" t="t"/>
            <a:pathLst>
              <a:path extrusionOk="0" h="349250" w="173989">
                <a:moveTo>
                  <a:pt x="115824" y="144780"/>
                </a:moveTo>
                <a:lnTo>
                  <a:pt x="57912" y="144780"/>
                </a:lnTo>
                <a:lnTo>
                  <a:pt x="57912" y="348996"/>
                </a:lnTo>
                <a:lnTo>
                  <a:pt x="115824" y="348996"/>
                </a:lnTo>
                <a:lnTo>
                  <a:pt x="115824" y="144780"/>
                </a:lnTo>
                <a:close/>
              </a:path>
              <a:path extrusionOk="0" h="349250" w="173989">
                <a:moveTo>
                  <a:pt x="86868" y="0"/>
                </a:moveTo>
                <a:lnTo>
                  <a:pt x="0" y="173736"/>
                </a:lnTo>
                <a:lnTo>
                  <a:pt x="57912" y="173736"/>
                </a:lnTo>
                <a:lnTo>
                  <a:pt x="57912" y="144780"/>
                </a:lnTo>
                <a:lnTo>
                  <a:pt x="159258" y="144780"/>
                </a:lnTo>
                <a:lnTo>
                  <a:pt x="86868" y="0"/>
                </a:lnTo>
                <a:close/>
              </a:path>
              <a:path extrusionOk="0" h="349250" w="173989">
                <a:moveTo>
                  <a:pt x="159258" y="144780"/>
                </a:moveTo>
                <a:lnTo>
                  <a:pt x="115824" y="144780"/>
                </a:lnTo>
                <a:lnTo>
                  <a:pt x="115824" y="173736"/>
                </a:lnTo>
                <a:lnTo>
                  <a:pt x="173736" y="173736"/>
                </a:lnTo>
                <a:lnTo>
                  <a:pt x="159258" y="144780"/>
                </a:lnTo>
                <a:close/>
              </a:path>
            </a:pathLst>
          </a:custGeom>
          <a:solidFill>
            <a:srgbClr val="EDEBE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1" name="Google Shape;631;p81"/>
          <p:cNvSpPr/>
          <p:nvPr/>
        </p:nvSpPr>
        <p:spPr>
          <a:xfrm>
            <a:off x="304800" y="1143000"/>
            <a:ext cx="4572000" cy="1236236"/>
          </a:xfrm>
          <a:prstGeom prst="rect">
            <a:avLst/>
          </a:prstGeom>
          <a:noFill/>
          <a:ln>
            <a:noFill/>
          </a:ln>
        </p:spPr>
        <p:txBody>
          <a:bodyPr anchorCtr="0" anchor="t" bIns="45700" lIns="91425" spcFirstLastPara="1" rIns="91425" wrap="square" tIns="45700">
            <a:spAutoFit/>
          </a:bodyPr>
          <a:lstStyle/>
          <a:p>
            <a:pPr indent="-342900" lvl="0" marL="439421" marR="0" rtl="0" algn="l">
              <a:spcBef>
                <a:spcPts val="0"/>
              </a:spcBef>
              <a:spcAft>
                <a:spcPts val="0"/>
              </a:spcAft>
              <a:buClr>
                <a:srgbClr val="1F487C"/>
              </a:buClr>
              <a:buSzPts val="1800"/>
              <a:buFont typeface="Calibri"/>
              <a:buAutoNum type="arabicParenR"/>
            </a:pPr>
            <a:r>
              <a:rPr lang="en-US" sz="1800">
                <a:solidFill>
                  <a:srgbClr val="FF0000"/>
                </a:solidFill>
                <a:latin typeface="Times New Roman"/>
                <a:ea typeface="Times New Roman"/>
                <a:cs typeface="Times New Roman"/>
                <a:sym typeface="Times New Roman"/>
              </a:rPr>
              <a:t>Critical value: one sided</a:t>
            </a:r>
            <a:r>
              <a:rPr lang="en-US" sz="1800">
                <a:solidFill>
                  <a:schemeClr val="dk1"/>
                </a:solidFill>
                <a:latin typeface="Times New Roman"/>
                <a:ea typeface="Times New Roman"/>
                <a:cs typeface="Times New Roman"/>
                <a:sym typeface="Times New Roman"/>
              </a:rPr>
              <a:t>  </a:t>
            </a:r>
            <a:r>
              <a:rPr b="1" i="1" lang="en-US" sz="1800">
                <a:solidFill>
                  <a:schemeClr val="dk1"/>
                </a:solidFill>
                <a:latin typeface="Noto Sans Symbols"/>
                <a:ea typeface="Noto Sans Symbols"/>
                <a:cs typeface="Noto Sans Symbols"/>
                <a:sym typeface="Noto Sans Symbols"/>
              </a:rPr>
              <a:t>α=</a:t>
            </a:r>
            <a:r>
              <a:rPr b="1" lang="en-US" sz="1800">
                <a:solidFill>
                  <a:schemeClr val="dk1"/>
                </a:solidFill>
                <a:latin typeface="Noto Sans Symbols"/>
                <a:ea typeface="Noto Sans Symbols"/>
                <a:cs typeface="Noto Sans Symbols"/>
                <a:sym typeface="Noto Sans Symbols"/>
              </a:rPr>
              <a:t>0.10</a:t>
            </a:r>
            <a:endParaRPr b="1" sz="1800">
              <a:solidFill>
                <a:schemeClr val="dk1"/>
              </a:solidFill>
              <a:latin typeface="Calibri"/>
              <a:ea typeface="Calibri"/>
              <a:cs typeface="Calibri"/>
              <a:sym typeface="Calibri"/>
            </a:endParaRPr>
          </a:p>
          <a:p>
            <a:pPr indent="-342900" lvl="0" marL="439421" marR="0" rtl="0" algn="l">
              <a:spcBef>
                <a:spcPts val="1714"/>
              </a:spcBef>
              <a:spcAft>
                <a:spcPts val="0"/>
              </a:spcAft>
              <a:buNone/>
            </a:pPr>
            <a:r>
              <a:rPr lang="en-US" sz="1400">
                <a:solidFill>
                  <a:schemeClr val="dk1"/>
                </a:solidFill>
                <a:latin typeface="Times New Roman"/>
                <a:ea typeface="Times New Roman"/>
                <a:cs typeface="Times New Roman"/>
                <a:sym typeface="Times New Roman"/>
              </a:rPr>
              <a:t>For </a:t>
            </a:r>
            <a:r>
              <a:rPr i="1" lang="en-US" sz="1400">
                <a:solidFill>
                  <a:schemeClr val="dk1"/>
                </a:solidFill>
                <a:latin typeface="Noto Sans Symbols"/>
                <a:ea typeface="Noto Sans Symbols"/>
                <a:cs typeface="Noto Sans Symbols"/>
                <a:sym typeface="Noto Sans Symbols"/>
              </a:rPr>
              <a:t>α</a:t>
            </a:r>
            <a:r>
              <a:rPr i="1" lang="en-US" sz="1400">
                <a:solidFill>
                  <a:schemeClr val="dk1"/>
                </a:solidFill>
                <a:latin typeface="Times New Roman"/>
                <a:ea typeface="Times New Roman"/>
                <a:cs typeface="Times New Roman"/>
                <a:sym typeface="Times New Roman"/>
              </a:rPr>
              <a:t> </a:t>
            </a:r>
            <a:r>
              <a:rPr lang="en-US" sz="1400">
                <a:solidFill>
                  <a:schemeClr val="dk1"/>
                </a:solidFill>
                <a:latin typeface="Times New Roman"/>
                <a:ea typeface="Times New Roman"/>
                <a:cs typeface="Times New Roman"/>
                <a:sym typeface="Times New Roman"/>
              </a:rPr>
              <a:t>= 0.05 , the critical Z-values are 1.28</a:t>
            </a:r>
            <a:endParaRPr/>
          </a:p>
          <a:p>
            <a:pPr indent="-342900" lvl="0" marL="439421" marR="0" rtl="0" algn="l">
              <a:spcBef>
                <a:spcPts val="1714"/>
              </a:spcBef>
              <a:spcAft>
                <a:spcPts val="0"/>
              </a:spcAft>
              <a:buNone/>
            </a:pPr>
            <a:r>
              <a:rPr lang="en-US" sz="1400">
                <a:solidFill>
                  <a:schemeClr val="dk1"/>
                </a:solidFill>
                <a:latin typeface="Times New Roman"/>
                <a:ea typeface="Times New Roman"/>
                <a:cs typeface="Times New Roman"/>
                <a:sym typeface="Times New Roman"/>
              </a:rPr>
              <a:t>  Reject null hypothesis( H</a:t>
            </a:r>
            <a:r>
              <a:rPr baseline="-25000" lang="en-US" sz="1400">
                <a:solidFill>
                  <a:schemeClr val="dk1"/>
                </a:solidFill>
                <a:latin typeface="Times New Roman"/>
                <a:ea typeface="Times New Roman"/>
                <a:cs typeface="Times New Roman"/>
                <a:sym typeface="Times New Roman"/>
              </a:rPr>
              <a:t>0</a:t>
            </a:r>
            <a:r>
              <a:rPr lang="en-US" sz="1400">
                <a:solidFill>
                  <a:schemeClr val="dk1"/>
                </a:solidFill>
                <a:latin typeface="Times New Roman"/>
                <a:ea typeface="Times New Roman"/>
                <a:cs typeface="Times New Roman"/>
                <a:sym typeface="Times New Roman"/>
              </a:rPr>
              <a:t> ) accept </a:t>
            </a:r>
            <a:r>
              <a:rPr baseline="-25000" lang="en-US" sz="1400">
                <a:solidFill>
                  <a:schemeClr val="dk1"/>
                </a:solidFill>
                <a:latin typeface="Times New Roman"/>
                <a:ea typeface="Times New Roman"/>
                <a:cs typeface="Times New Roman"/>
                <a:sym typeface="Times New Roman"/>
              </a:rPr>
              <a:t> </a:t>
            </a:r>
            <a:r>
              <a:rPr lang="en-US" sz="1400">
                <a:solidFill>
                  <a:schemeClr val="dk1"/>
                </a:solidFill>
                <a:latin typeface="Times New Roman"/>
                <a:ea typeface="Times New Roman"/>
                <a:cs typeface="Times New Roman"/>
                <a:sym typeface="Times New Roman"/>
              </a:rPr>
              <a:t>z</a:t>
            </a:r>
            <a:r>
              <a:rPr baseline="-25000" lang="en-US" sz="1400">
                <a:solidFill>
                  <a:schemeClr val="dk1"/>
                </a:solidFill>
                <a:latin typeface="Times New Roman"/>
                <a:ea typeface="Times New Roman"/>
                <a:cs typeface="Times New Roman"/>
                <a:sym typeface="Times New Roman"/>
              </a:rPr>
              <a:t>0 </a:t>
            </a:r>
            <a:r>
              <a:rPr lang="en-US" sz="1400">
                <a:solidFill>
                  <a:schemeClr val="dk1"/>
                </a:solidFill>
                <a:latin typeface="Times New Roman"/>
                <a:ea typeface="Times New Roman"/>
                <a:cs typeface="Times New Roman"/>
                <a:sym typeface="Times New Roman"/>
              </a:rPr>
              <a:t>&gt; 1.28</a:t>
            </a:r>
            <a:endParaRPr b="1" sz="1400">
              <a:solidFill>
                <a:schemeClr val="dk1"/>
              </a:solidFill>
              <a:latin typeface="Noto Sans Symbols"/>
              <a:ea typeface="Noto Sans Symbols"/>
              <a:cs typeface="Noto Sans Symbols"/>
              <a:sym typeface="Noto Sans Symbols"/>
            </a:endParaRPr>
          </a:p>
        </p:txBody>
      </p:sp>
      <p:sp>
        <p:nvSpPr>
          <p:cNvPr id="632" name="Google Shape;632;p81"/>
          <p:cNvSpPr txBox="1"/>
          <p:nvPr/>
        </p:nvSpPr>
        <p:spPr>
          <a:xfrm>
            <a:off x="304800" y="4724400"/>
            <a:ext cx="51183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Note:-all step are same only changes in test statistics</a:t>
            </a:r>
            <a:endParaRPr sz="1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Google Shape;637;g7581573d01_3_10"/>
          <p:cNvSpPr txBox="1"/>
          <p:nvPr>
            <p:ph type="title"/>
          </p:nvPr>
        </p:nvSpPr>
        <p:spPr>
          <a:xfrm>
            <a:off x="330200" y="373760"/>
            <a:ext cx="8483700" cy="57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Chi - square</a:t>
            </a:r>
            <a:endParaRPr/>
          </a:p>
        </p:txBody>
      </p:sp>
      <p:sp>
        <p:nvSpPr>
          <p:cNvPr id="638" name="Google Shape;638;g7581573d01_3_10"/>
          <p:cNvSpPr txBox="1"/>
          <p:nvPr>
            <p:ph idx="1" type="body"/>
          </p:nvPr>
        </p:nvSpPr>
        <p:spPr>
          <a:xfrm>
            <a:off x="402425" y="1472225"/>
            <a:ext cx="8411400" cy="53859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n-US"/>
              <a:t>A chi-square (χ</a:t>
            </a:r>
            <a:r>
              <a:rPr baseline="30000" lang="en-US"/>
              <a:t>2</a:t>
            </a:r>
            <a:r>
              <a:rPr lang="en-US"/>
              <a:t>)</a:t>
            </a:r>
            <a:r>
              <a:rPr baseline="30000" lang="en-US"/>
              <a:t> </a:t>
            </a:r>
            <a:r>
              <a:rPr lang="en-US"/>
              <a:t>statistic is a test that measures how expectations compare to actual observed data (or model results). The data used in calculating a chi-square statistic must be random, raw, mutually exclusive (two or more events that cannot coincide/independent events), drawn from independent variables, and drawn from a large enough sample.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US"/>
              <a:t>For example, the results of tossing a coin 100 times meet these criteria.</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US"/>
              <a:t>h0:attending class will have absolutely no effect on your test performance.</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graphicFrame>
        <p:nvGraphicFramePr>
          <p:cNvPr id="639" name="Google Shape;639;g7581573d01_3_10"/>
          <p:cNvGraphicFramePr/>
          <p:nvPr/>
        </p:nvGraphicFramePr>
        <p:xfrm>
          <a:off x="579775" y="4437425"/>
          <a:ext cx="3000000" cy="3000000"/>
        </p:xfrm>
        <a:graphic>
          <a:graphicData uri="http://schemas.openxmlformats.org/drawingml/2006/table">
            <a:tbl>
              <a:tblPr>
                <a:noFill/>
                <a:tableStyleId>{EF20DE16-F8B0-4491-AEFB-017B1AED300B}</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pass </a:t>
                      </a:r>
                      <a:endParaRPr/>
                    </a:p>
                  </a:txBody>
                  <a:tcPr marT="91425" marB="91425" marR="91425" marL="91425"/>
                </a:tc>
                <a:tc>
                  <a:txBody>
                    <a:bodyPr/>
                    <a:lstStyle/>
                    <a:p>
                      <a:pPr indent="0" lvl="0" marL="0" rtl="0" algn="l">
                        <a:spcBef>
                          <a:spcPts val="0"/>
                        </a:spcBef>
                        <a:spcAft>
                          <a:spcPts val="0"/>
                        </a:spcAft>
                        <a:buNone/>
                      </a:pPr>
                      <a:r>
                        <a:rPr lang="en-US"/>
                        <a:t>Fail</a:t>
                      </a:r>
                      <a:endParaRPr/>
                    </a:p>
                  </a:txBody>
                  <a:tcPr marT="91425" marB="91425" marR="91425" marL="91425"/>
                </a:tc>
                <a:tc>
                  <a:txBody>
                    <a:bodyPr/>
                    <a:lstStyle/>
                    <a:p>
                      <a:pPr indent="0" lvl="0" marL="0" rtl="0" algn="l">
                        <a:spcBef>
                          <a:spcPts val="0"/>
                        </a:spcBef>
                        <a:spcAft>
                          <a:spcPts val="0"/>
                        </a:spcAft>
                        <a:buNone/>
                      </a:pPr>
                      <a:r>
                        <a:rPr lang="en-US"/>
                        <a:t>total</a:t>
                      </a:r>
                      <a:endParaRPr/>
                    </a:p>
                  </a:txBody>
                  <a:tcPr marT="91425" marB="91425" marR="91425" marL="91425"/>
                </a:tc>
              </a:tr>
              <a:tr h="381000">
                <a:tc>
                  <a:txBody>
                    <a:bodyPr/>
                    <a:lstStyle/>
                    <a:p>
                      <a:pPr indent="0" lvl="0" marL="0" rtl="0" algn="l">
                        <a:spcBef>
                          <a:spcPts val="0"/>
                        </a:spcBef>
                        <a:spcAft>
                          <a:spcPts val="0"/>
                        </a:spcAft>
                        <a:buNone/>
                      </a:pPr>
                      <a:r>
                        <a:rPr lang="en-US"/>
                        <a:t>Attended</a:t>
                      </a:r>
                      <a:endParaRPr/>
                    </a:p>
                  </a:txBody>
                  <a:tcPr marT="91425" marB="91425" marR="91425" marL="91425"/>
                </a:tc>
                <a:tc>
                  <a:txBody>
                    <a:bodyPr/>
                    <a:lstStyle/>
                    <a:p>
                      <a:pPr indent="0" lvl="0" marL="0" rtl="0" algn="l">
                        <a:spcBef>
                          <a:spcPts val="0"/>
                        </a:spcBef>
                        <a:spcAft>
                          <a:spcPts val="0"/>
                        </a:spcAft>
                        <a:buNone/>
                      </a:pPr>
                      <a:r>
                        <a:rPr lang="en-US"/>
                        <a:t>25</a:t>
                      </a:r>
                      <a:endParaRPr/>
                    </a:p>
                  </a:txBody>
                  <a:tcPr marT="91425" marB="91425" marR="91425" marL="91425"/>
                </a:tc>
                <a:tc>
                  <a:txBody>
                    <a:bodyPr/>
                    <a:lstStyle/>
                    <a:p>
                      <a:pPr indent="0" lvl="0" marL="0" rtl="0" algn="l">
                        <a:spcBef>
                          <a:spcPts val="0"/>
                        </a:spcBef>
                        <a:spcAft>
                          <a:spcPts val="0"/>
                        </a:spcAft>
                        <a:buNone/>
                      </a:pPr>
                      <a:r>
                        <a:rPr lang="en-US"/>
                        <a:t>6</a:t>
                      </a:r>
                      <a:endParaRPr/>
                    </a:p>
                  </a:txBody>
                  <a:tcPr marT="91425" marB="91425" marR="91425" marL="91425"/>
                </a:tc>
                <a:tc>
                  <a:txBody>
                    <a:bodyPr/>
                    <a:lstStyle/>
                    <a:p>
                      <a:pPr indent="0" lvl="0" marL="0" rtl="0" algn="l">
                        <a:spcBef>
                          <a:spcPts val="0"/>
                        </a:spcBef>
                        <a:spcAft>
                          <a:spcPts val="0"/>
                        </a:spcAft>
                        <a:buNone/>
                      </a:pPr>
                      <a:r>
                        <a:rPr lang="en-US"/>
                        <a:t>31</a:t>
                      </a:r>
                      <a:endParaRPr/>
                    </a:p>
                  </a:txBody>
                  <a:tcPr marT="91425" marB="91425" marR="91425" marL="91425"/>
                </a:tc>
              </a:tr>
              <a:tr h="381000">
                <a:tc>
                  <a:txBody>
                    <a:bodyPr/>
                    <a:lstStyle/>
                    <a:p>
                      <a:pPr indent="0" lvl="0" marL="0" rtl="0" algn="l">
                        <a:spcBef>
                          <a:spcPts val="0"/>
                        </a:spcBef>
                        <a:spcAft>
                          <a:spcPts val="0"/>
                        </a:spcAft>
                        <a:buNone/>
                      </a:pPr>
                      <a:r>
                        <a:rPr lang="en-US"/>
                        <a:t>Skipped</a:t>
                      </a:r>
                      <a:endParaRPr/>
                    </a:p>
                  </a:txBody>
                  <a:tcPr marT="91425" marB="91425" marR="91425" marL="91425"/>
                </a:tc>
                <a:tc>
                  <a:txBody>
                    <a:bodyPr/>
                    <a:lstStyle/>
                    <a:p>
                      <a:pPr indent="0" lvl="0" marL="0" rtl="0" algn="l">
                        <a:spcBef>
                          <a:spcPts val="0"/>
                        </a:spcBef>
                        <a:spcAft>
                          <a:spcPts val="0"/>
                        </a:spcAft>
                        <a:buNone/>
                      </a:pPr>
                      <a:r>
                        <a:rPr lang="en-US"/>
                        <a:t>8</a:t>
                      </a:r>
                      <a:endParaRPr/>
                    </a:p>
                  </a:txBody>
                  <a:tcPr marT="91425" marB="91425" marR="91425" marL="91425"/>
                </a:tc>
                <a:tc>
                  <a:txBody>
                    <a:bodyPr/>
                    <a:lstStyle/>
                    <a:p>
                      <a:pPr indent="0" lvl="0" marL="0" rtl="0" algn="l">
                        <a:spcBef>
                          <a:spcPts val="0"/>
                        </a:spcBef>
                        <a:spcAft>
                          <a:spcPts val="0"/>
                        </a:spcAft>
                        <a:buNone/>
                      </a:pPr>
                      <a:r>
                        <a:rPr lang="en-US"/>
                        <a:t>15</a:t>
                      </a:r>
                      <a:endParaRPr/>
                    </a:p>
                  </a:txBody>
                  <a:tcPr marT="91425" marB="91425" marR="91425" marL="91425"/>
                </a:tc>
                <a:tc>
                  <a:txBody>
                    <a:bodyPr/>
                    <a:lstStyle/>
                    <a:p>
                      <a:pPr indent="0" lvl="0" marL="0" rtl="0" algn="l">
                        <a:spcBef>
                          <a:spcPts val="0"/>
                        </a:spcBef>
                        <a:spcAft>
                          <a:spcPts val="0"/>
                        </a:spcAft>
                        <a:buNone/>
                      </a:pPr>
                      <a:r>
                        <a:rPr lang="en-US"/>
                        <a:t>23</a:t>
                      </a:r>
                      <a:endParaRPr/>
                    </a:p>
                  </a:txBody>
                  <a:tcPr marT="91425" marB="91425" marR="91425" marL="91425"/>
                </a:tc>
              </a:tr>
              <a:tr h="381000">
                <a:tc>
                  <a:txBody>
                    <a:bodyPr/>
                    <a:lstStyle/>
                    <a:p>
                      <a:pPr indent="0" lvl="0" marL="0" rtl="0" algn="l">
                        <a:spcBef>
                          <a:spcPts val="0"/>
                        </a:spcBef>
                        <a:spcAft>
                          <a:spcPts val="0"/>
                        </a:spcAft>
                        <a:buNone/>
                      </a:pPr>
                      <a:r>
                        <a:rPr lang="en-US"/>
                        <a:t>Total</a:t>
                      </a:r>
                      <a:endParaRPr/>
                    </a:p>
                  </a:txBody>
                  <a:tcPr marT="91425" marB="91425" marR="91425" marL="91425"/>
                </a:tc>
                <a:tc>
                  <a:txBody>
                    <a:bodyPr/>
                    <a:lstStyle/>
                    <a:p>
                      <a:pPr indent="0" lvl="0" marL="0" rtl="0" algn="l">
                        <a:spcBef>
                          <a:spcPts val="0"/>
                        </a:spcBef>
                        <a:spcAft>
                          <a:spcPts val="0"/>
                        </a:spcAft>
                        <a:buNone/>
                      </a:pPr>
                      <a:r>
                        <a:rPr lang="en-US"/>
                        <a:t>33</a:t>
                      </a:r>
                      <a:endParaRPr/>
                    </a:p>
                  </a:txBody>
                  <a:tcPr marT="91425" marB="91425" marR="91425" marL="91425"/>
                </a:tc>
                <a:tc>
                  <a:txBody>
                    <a:bodyPr/>
                    <a:lstStyle/>
                    <a:p>
                      <a:pPr indent="0" lvl="0" marL="0" rtl="0" algn="l">
                        <a:spcBef>
                          <a:spcPts val="0"/>
                        </a:spcBef>
                        <a:spcAft>
                          <a:spcPts val="0"/>
                        </a:spcAft>
                        <a:buNone/>
                      </a:pPr>
                      <a:r>
                        <a:rPr lang="en-US"/>
                        <a:t>21</a:t>
                      </a:r>
                      <a:endParaRPr/>
                    </a:p>
                  </a:txBody>
                  <a:tcPr marT="91425" marB="91425" marR="91425" marL="91425"/>
                </a:tc>
                <a:tc>
                  <a:txBody>
                    <a:bodyPr/>
                    <a:lstStyle/>
                    <a:p>
                      <a:pPr indent="0" lvl="0" marL="0" rtl="0" algn="l">
                        <a:spcBef>
                          <a:spcPts val="0"/>
                        </a:spcBef>
                        <a:spcAft>
                          <a:spcPts val="0"/>
                        </a:spcAft>
                        <a:buNone/>
                      </a:pPr>
                      <a:r>
                        <a:rPr lang="en-US"/>
                        <a:t>54</a:t>
                      </a:r>
                      <a:endParaRPr/>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Google Shape;644;g7581573d01_3_24"/>
          <p:cNvSpPr txBox="1"/>
          <p:nvPr>
            <p:ph idx="1" type="body"/>
          </p:nvPr>
        </p:nvSpPr>
        <p:spPr>
          <a:xfrm>
            <a:off x="402425" y="1142749"/>
            <a:ext cx="8084100" cy="5715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E</a:t>
            </a:r>
            <a:r>
              <a:rPr lang="en-US"/>
              <a:t>stimated value = (RowTotal*ColTotal)/GridTotal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r>
              <a:rPr b="1" lang="en-US" sz="2400">
                <a:latin typeface="Arial"/>
                <a:ea typeface="Arial"/>
                <a:cs typeface="Arial"/>
                <a:sym typeface="Arial"/>
              </a:rPr>
              <a:t>= 11.686    calculated p - value = 0.0006 &lt; α</a:t>
            </a:r>
            <a:endParaRPr b="1" sz="2400">
              <a:latin typeface="Arial"/>
              <a:ea typeface="Arial"/>
              <a:cs typeface="Arial"/>
              <a:sym typeface="Arial"/>
            </a:endParaRPr>
          </a:p>
          <a:p>
            <a:pPr indent="0" lvl="0" marL="0" rtl="0" algn="l">
              <a:spcBef>
                <a:spcPts val="0"/>
              </a:spcBef>
              <a:spcAft>
                <a:spcPts val="0"/>
              </a:spcAft>
              <a:buNone/>
            </a:pPr>
            <a:r>
              <a:rPr b="1" lang="en-US" sz="2400">
                <a:latin typeface="Arial"/>
                <a:ea typeface="Arial"/>
                <a:cs typeface="Arial"/>
                <a:sym typeface="Arial"/>
              </a:rPr>
              <a:t>	</a:t>
            </a:r>
            <a:endParaRPr b="1" sz="2400">
              <a:latin typeface="Arial"/>
              <a:ea typeface="Arial"/>
              <a:cs typeface="Arial"/>
              <a:sym typeface="Arial"/>
            </a:endParaRPr>
          </a:p>
          <a:p>
            <a:pPr indent="0" lvl="0" marL="0" rtl="0" algn="l">
              <a:spcBef>
                <a:spcPts val="0"/>
              </a:spcBef>
              <a:spcAft>
                <a:spcPts val="0"/>
              </a:spcAft>
              <a:buNone/>
            </a:pPr>
            <a:r>
              <a:rPr b="1" lang="en-US" sz="2400">
                <a:latin typeface="Arial"/>
                <a:ea typeface="Arial"/>
                <a:cs typeface="Arial"/>
                <a:sym typeface="Arial"/>
              </a:rPr>
              <a:t>	Hence, we will reject null hypothesis</a:t>
            </a:r>
            <a:endParaRPr b="1" sz="2400">
              <a:latin typeface="Arial"/>
              <a:ea typeface="Arial"/>
              <a:cs typeface="Arial"/>
              <a:sym typeface="Arial"/>
            </a:endParaRPr>
          </a:p>
        </p:txBody>
      </p:sp>
      <p:graphicFrame>
        <p:nvGraphicFramePr>
          <p:cNvPr id="645" name="Google Shape;645;g7581573d01_3_24"/>
          <p:cNvGraphicFramePr/>
          <p:nvPr/>
        </p:nvGraphicFramePr>
        <p:xfrm>
          <a:off x="824975" y="1900850"/>
          <a:ext cx="3000000" cy="3000000"/>
        </p:xfrm>
        <a:graphic>
          <a:graphicData uri="http://schemas.openxmlformats.org/drawingml/2006/table">
            <a:tbl>
              <a:tblPr>
                <a:noFill/>
                <a:tableStyleId>{EF20DE16-F8B0-4491-AEFB-017B1AED300B}</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Pass</a:t>
                      </a:r>
                      <a:endParaRPr/>
                    </a:p>
                  </a:txBody>
                  <a:tcPr marT="91425" marB="91425" marR="91425" marL="91425"/>
                </a:tc>
                <a:tc>
                  <a:txBody>
                    <a:bodyPr/>
                    <a:lstStyle/>
                    <a:p>
                      <a:pPr indent="0" lvl="0" marL="0" rtl="0" algn="l">
                        <a:spcBef>
                          <a:spcPts val="0"/>
                        </a:spcBef>
                        <a:spcAft>
                          <a:spcPts val="0"/>
                        </a:spcAft>
                        <a:buNone/>
                      </a:pPr>
                      <a:r>
                        <a:rPr lang="en-US"/>
                        <a:t>Fail</a:t>
                      </a:r>
                      <a:endParaRPr/>
                    </a:p>
                  </a:txBody>
                  <a:tcPr marT="91425" marB="91425" marR="91425" marL="91425"/>
                </a:tc>
                <a:tc>
                  <a:txBody>
                    <a:bodyPr/>
                    <a:lstStyle/>
                    <a:p>
                      <a:pPr indent="0" lvl="0" marL="0" rtl="0" algn="l">
                        <a:spcBef>
                          <a:spcPts val="0"/>
                        </a:spcBef>
                        <a:spcAft>
                          <a:spcPts val="0"/>
                        </a:spcAft>
                        <a:buNone/>
                      </a:pPr>
                      <a:r>
                        <a:rPr lang="en-US"/>
                        <a:t>Total</a:t>
                      </a:r>
                      <a:endParaRPr/>
                    </a:p>
                  </a:txBody>
                  <a:tcPr marT="91425" marB="91425" marR="91425" marL="91425"/>
                </a:tc>
              </a:tr>
              <a:tr h="381000">
                <a:tc>
                  <a:txBody>
                    <a:bodyPr/>
                    <a:lstStyle/>
                    <a:p>
                      <a:pPr indent="0" lvl="0" marL="0" rtl="0" algn="l">
                        <a:spcBef>
                          <a:spcPts val="0"/>
                        </a:spcBef>
                        <a:spcAft>
                          <a:spcPts val="0"/>
                        </a:spcAft>
                        <a:buNone/>
                      </a:pPr>
                      <a:r>
                        <a:rPr lang="en-US"/>
                        <a:t>Attended</a:t>
                      </a:r>
                      <a:endParaRPr/>
                    </a:p>
                  </a:txBody>
                  <a:tcPr marT="91425" marB="91425" marR="91425" marL="91425"/>
                </a:tc>
                <a:tc>
                  <a:txBody>
                    <a:bodyPr/>
                    <a:lstStyle/>
                    <a:p>
                      <a:pPr indent="0" lvl="0" marL="0" rtl="0" algn="l">
                        <a:spcBef>
                          <a:spcPts val="0"/>
                        </a:spcBef>
                        <a:spcAft>
                          <a:spcPts val="0"/>
                        </a:spcAft>
                        <a:buNone/>
                      </a:pPr>
                      <a:r>
                        <a:rPr lang="en-US"/>
                        <a:t>25 (18.94)</a:t>
                      </a:r>
                      <a:endParaRPr/>
                    </a:p>
                  </a:txBody>
                  <a:tcPr marT="91425" marB="91425" marR="91425" marL="91425"/>
                </a:tc>
                <a:tc>
                  <a:txBody>
                    <a:bodyPr/>
                    <a:lstStyle/>
                    <a:p>
                      <a:pPr indent="0" lvl="0" marL="0" rtl="0" algn="l">
                        <a:spcBef>
                          <a:spcPts val="0"/>
                        </a:spcBef>
                        <a:spcAft>
                          <a:spcPts val="0"/>
                        </a:spcAft>
                        <a:buNone/>
                      </a:pPr>
                      <a:r>
                        <a:rPr lang="en-US"/>
                        <a:t>6 (12.05)</a:t>
                      </a:r>
                      <a:endParaRPr/>
                    </a:p>
                  </a:txBody>
                  <a:tcPr marT="91425" marB="91425" marR="91425" marL="91425"/>
                </a:tc>
                <a:tc>
                  <a:txBody>
                    <a:bodyPr/>
                    <a:lstStyle/>
                    <a:p>
                      <a:pPr indent="0" lvl="0" marL="0" rtl="0" algn="l">
                        <a:spcBef>
                          <a:spcPts val="0"/>
                        </a:spcBef>
                        <a:spcAft>
                          <a:spcPts val="0"/>
                        </a:spcAft>
                        <a:buNone/>
                      </a:pPr>
                      <a:r>
                        <a:rPr lang="en-US"/>
                        <a:t>31</a:t>
                      </a:r>
                      <a:endParaRPr/>
                    </a:p>
                  </a:txBody>
                  <a:tcPr marT="91425" marB="91425" marR="91425" marL="91425"/>
                </a:tc>
              </a:tr>
              <a:tr h="381000">
                <a:tc>
                  <a:txBody>
                    <a:bodyPr/>
                    <a:lstStyle/>
                    <a:p>
                      <a:pPr indent="0" lvl="0" marL="0" rtl="0" algn="l">
                        <a:spcBef>
                          <a:spcPts val="0"/>
                        </a:spcBef>
                        <a:spcAft>
                          <a:spcPts val="0"/>
                        </a:spcAft>
                        <a:buNone/>
                      </a:pPr>
                      <a:r>
                        <a:rPr lang="en-US"/>
                        <a:t>Skipped</a:t>
                      </a:r>
                      <a:endParaRPr/>
                    </a:p>
                  </a:txBody>
                  <a:tcPr marT="91425" marB="91425" marR="91425" marL="91425"/>
                </a:tc>
                <a:tc>
                  <a:txBody>
                    <a:bodyPr/>
                    <a:lstStyle/>
                    <a:p>
                      <a:pPr indent="0" lvl="0" marL="0" rtl="0" algn="l">
                        <a:spcBef>
                          <a:spcPts val="0"/>
                        </a:spcBef>
                        <a:spcAft>
                          <a:spcPts val="0"/>
                        </a:spcAft>
                        <a:buNone/>
                      </a:pPr>
                      <a:r>
                        <a:rPr lang="en-US"/>
                        <a:t>8 (14.05)</a:t>
                      </a:r>
                      <a:endParaRPr/>
                    </a:p>
                  </a:txBody>
                  <a:tcPr marT="91425" marB="91425" marR="91425" marL="91425"/>
                </a:tc>
                <a:tc>
                  <a:txBody>
                    <a:bodyPr/>
                    <a:lstStyle/>
                    <a:p>
                      <a:pPr indent="0" lvl="0" marL="0" rtl="0" algn="l">
                        <a:spcBef>
                          <a:spcPts val="0"/>
                        </a:spcBef>
                        <a:spcAft>
                          <a:spcPts val="0"/>
                        </a:spcAft>
                        <a:buNone/>
                      </a:pPr>
                      <a:r>
                        <a:rPr lang="en-US"/>
                        <a:t>15 (8.94)</a:t>
                      </a:r>
                      <a:endParaRPr/>
                    </a:p>
                  </a:txBody>
                  <a:tcPr marT="91425" marB="91425" marR="91425" marL="91425"/>
                </a:tc>
                <a:tc>
                  <a:txBody>
                    <a:bodyPr/>
                    <a:lstStyle/>
                    <a:p>
                      <a:pPr indent="0" lvl="0" marL="0" rtl="0" algn="l">
                        <a:spcBef>
                          <a:spcPts val="0"/>
                        </a:spcBef>
                        <a:spcAft>
                          <a:spcPts val="0"/>
                        </a:spcAft>
                        <a:buNone/>
                      </a:pPr>
                      <a:r>
                        <a:rPr lang="en-US"/>
                        <a:t>23</a:t>
                      </a:r>
                      <a:endParaRPr/>
                    </a:p>
                  </a:txBody>
                  <a:tcPr marT="91425" marB="91425" marR="91425" marL="91425"/>
                </a:tc>
              </a:tr>
              <a:tr h="381000">
                <a:tc>
                  <a:txBody>
                    <a:bodyPr/>
                    <a:lstStyle/>
                    <a:p>
                      <a:pPr indent="0" lvl="0" marL="0" rtl="0" algn="l">
                        <a:spcBef>
                          <a:spcPts val="0"/>
                        </a:spcBef>
                        <a:spcAft>
                          <a:spcPts val="0"/>
                        </a:spcAft>
                        <a:buNone/>
                      </a:pPr>
                      <a:r>
                        <a:rPr lang="en-US"/>
                        <a:t>Total</a:t>
                      </a:r>
                      <a:endParaRPr/>
                    </a:p>
                  </a:txBody>
                  <a:tcPr marT="91425" marB="91425" marR="91425" marL="91425"/>
                </a:tc>
                <a:tc>
                  <a:txBody>
                    <a:bodyPr/>
                    <a:lstStyle/>
                    <a:p>
                      <a:pPr indent="0" lvl="0" marL="0" rtl="0" algn="l">
                        <a:spcBef>
                          <a:spcPts val="0"/>
                        </a:spcBef>
                        <a:spcAft>
                          <a:spcPts val="0"/>
                        </a:spcAft>
                        <a:buNone/>
                      </a:pPr>
                      <a:r>
                        <a:rPr lang="en-US"/>
                        <a:t>33</a:t>
                      </a:r>
                      <a:endParaRPr/>
                    </a:p>
                  </a:txBody>
                  <a:tcPr marT="91425" marB="91425" marR="91425" marL="91425"/>
                </a:tc>
                <a:tc>
                  <a:txBody>
                    <a:bodyPr/>
                    <a:lstStyle/>
                    <a:p>
                      <a:pPr indent="0" lvl="0" marL="0" rtl="0" algn="l">
                        <a:spcBef>
                          <a:spcPts val="0"/>
                        </a:spcBef>
                        <a:spcAft>
                          <a:spcPts val="0"/>
                        </a:spcAft>
                        <a:buNone/>
                      </a:pPr>
                      <a:r>
                        <a:rPr lang="en-US"/>
                        <a:t>21</a:t>
                      </a:r>
                      <a:endParaRPr/>
                    </a:p>
                  </a:txBody>
                  <a:tcPr marT="91425" marB="91425" marR="91425" marL="91425"/>
                </a:tc>
                <a:tc>
                  <a:txBody>
                    <a:bodyPr/>
                    <a:lstStyle/>
                    <a:p>
                      <a:pPr indent="0" lvl="0" marL="0" rtl="0" algn="l">
                        <a:spcBef>
                          <a:spcPts val="0"/>
                        </a:spcBef>
                        <a:spcAft>
                          <a:spcPts val="0"/>
                        </a:spcAft>
                        <a:buNone/>
                      </a:pPr>
                      <a:r>
                        <a:rPr lang="en-US"/>
                        <a:t>54</a:t>
                      </a:r>
                      <a:endParaRPr/>
                    </a:p>
                  </a:txBody>
                  <a:tcPr marT="91425" marB="91425" marR="91425" marL="91425"/>
                </a:tc>
              </a:tr>
            </a:tbl>
          </a:graphicData>
        </a:graphic>
      </p:graphicFrame>
      <p:pic>
        <p:nvPicPr>
          <p:cNvPr id="646" name="Google Shape;646;g7581573d01_3_24"/>
          <p:cNvPicPr preferRelativeResize="0"/>
          <p:nvPr/>
        </p:nvPicPr>
        <p:blipFill>
          <a:blip r:embed="rId3">
            <a:alphaModFix/>
          </a:blip>
          <a:stretch>
            <a:fillRect/>
          </a:stretch>
        </p:blipFill>
        <p:spPr>
          <a:xfrm>
            <a:off x="2780775" y="3606250"/>
            <a:ext cx="2214350" cy="965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g7581573d01_0_0"/>
          <p:cNvSpPr txBox="1"/>
          <p:nvPr>
            <p:ph type="title"/>
          </p:nvPr>
        </p:nvSpPr>
        <p:spPr>
          <a:xfrm>
            <a:off x="330200" y="373760"/>
            <a:ext cx="8483700" cy="57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ANOVA Testing</a:t>
            </a:r>
            <a:endParaRPr/>
          </a:p>
        </p:txBody>
      </p:sp>
      <p:sp>
        <p:nvSpPr>
          <p:cNvPr id="652" name="Google Shape;652;g7581573d01_0_0"/>
          <p:cNvSpPr txBox="1"/>
          <p:nvPr>
            <p:ph idx="1" type="body"/>
          </p:nvPr>
        </p:nvSpPr>
        <p:spPr>
          <a:xfrm>
            <a:off x="223625" y="1390975"/>
            <a:ext cx="8740200" cy="54669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b="1" lang="en-US">
                <a:solidFill>
                  <a:srgbClr val="595858"/>
                </a:solidFill>
                <a:highlight>
                  <a:srgbClr val="FFFFFF"/>
                </a:highlight>
              </a:rPr>
              <a:t>Analysis of variance (ANOVA) is a statistical technique that is used to check if the means of two or more groups are significantly different from each other. ANOVA checks the impact of one or more factors by comparing the means of different samples.</a:t>
            </a:r>
            <a:endParaRPr b="1">
              <a:solidFill>
                <a:srgbClr val="595858"/>
              </a:solidFill>
              <a:highlight>
                <a:srgbClr val="FFFFFF"/>
              </a:highlight>
            </a:endParaRPr>
          </a:p>
          <a:p>
            <a:pPr indent="0" lvl="0" marL="0" rtl="0" algn="just">
              <a:spcBef>
                <a:spcPts val="0"/>
              </a:spcBef>
              <a:spcAft>
                <a:spcPts val="0"/>
              </a:spcAft>
              <a:buNone/>
            </a:pPr>
            <a:r>
              <a:t/>
            </a:r>
            <a:endParaRPr>
              <a:solidFill>
                <a:srgbClr val="595858"/>
              </a:solidFill>
              <a:highlight>
                <a:srgbClr val="FFFFFF"/>
              </a:highlight>
            </a:endParaRPr>
          </a:p>
          <a:p>
            <a:pPr indent="0" lvl="0" marL="0" rtl="0" algn="just">
              <a:spcBef>
                <a:spcPts val="0"/>
              </a:spcBef>
              <a:spcAft>
                <a:spcPts val="0"/>
              </a:spcAft>
              <a:buNone/>
            </a:pPr>
            <a:r>
              <a:rPr b="1" lang="en-US">
                <a:solidFill>
                  <a:srgbClr val="595858"/>
                </a:solidFill>
                <a:highlight>
                  <a:srgbClr val="FFFFFF"/>
                </a:highlight>
              </a:rPr>
              <a:t>Another measure to compare the samples is called a t-test. When we have only two samples, t-test and ANOVA give the same results. However, using a t-test would not be reliable in cases where there are more than 2 samples since it will have a compounded effect on the error rate of the result. </a:t>
            </a:r>
            <a:endParaRPr b="1">
              <a:solidFill>
                <a:srgbClr val="595858"/>
              </a:solidFill>
              <a:highlight>
                <a:srgbClr val="FFFFFF"/>
              </a:highlight>
            </a:endParaRPr>
          </a:p>
          <a:p>
            <a:pPr indent="0" lvl="0" marL="0" rtl="0" algn="just">
              <a:spcBef>
                <a:spcPts val="0"/>
              </a:spcBef>
              <a:spcAft>
                <a:spcPts val="0"/>
              </a:spcAft>
              <a:buNone/>
            </a:pPr>
            <a:r>
              <a:t/>
            </a:r>
            <a:endParaRPr b="1">
              <a:solidFill>
                <a:srgbClr val="595858"/>
              </a:solidFill>
              <a:highlight>
                <a:srgbClr val="FFFFFF"/>
              </a:highlight>
            </a:endParaRPr>
          </a:p>
          <a:p>
            <a:pPr indent="0" lvl="0" marL="0" rtl="0" algn="just">
              <a:spcBef>
                <a:spcPts val="0"/>
              </a:spcBef>
              <a:spcAft>
                <a:spcPts val="0"/>
              </a:spcAft>
              <a:buNone/>
            </a:pPr>
            <a:r>
              <a:rPr b="1" lang="en-US">
                <a:solidFill>
                  <a:srgbClr val="777777"/>
                </a:solidFill>
                <a:highlight>
                  <a:srgbClr val="FFFFFF"/>
                </a:highlight>
              </a:rPr>
              <a:t>They help you to figure out if you need to reject the null hypothesis or accept the alternate hypothesis. </a:t>
            </a:r>
            <a:endParaRPr b="1">
              <a:solidFill>
                <a:srgbClr val="777777"/>
              </a:solidFill>
              <a:highlight>
                <a:srgbClr val="FFFFFF"/>
              </a:highlight>
            </a:endParaRPr>
          </a:p>
          <a:p>
            <a:pPr indent="0" lvl="0" marL="0" rtl="0" algn="just">
              <a:spcBef>
                <a:spcPts val="0"/>
              </a:spcBef>
              <a:spcAft>
                <a:spcPts val="0"/>
              </a:spcAft>
              <a:buNone/>
            </a:pPr>
            <a:r>
              <a:t/>
            </a:r>
            <a:endParaRPr b="1">
              <a:solidFill>
                <a:srgbClr val="777777"/>
              </a:solidFill>
              <a:highlight>
                <a:srgbClr val="FFFFFF"/>
              </a:highlight>
            </a:endParaRPr>
          </a:p>
          <a:p>
            <a:pPr indent="0" lvl="0" marL="0" rtl="0" algn="just">
              <a:spcBef>
                <a:spcPts val="0"/>
              </a:spcBef>
              <a:spcAft>
                <a:spcPts val="0"/>
              </a:spcAft>
              <a:buNone/>
            </a:pPr>
            <a:r>
              <a:rPr b="1" lang="en-US">
                <a:solidFill>
                  <a:srgbClr val="777777"/>
                </a:solidFill>
                <a:highlight>
                  <a:srgbClr val="FFFFFF"/>
                </a:highlight>
              </a:rPr>
              <a:t>For Eg:</a:t>
            </a:r>
            <a:r>
              <a:rPr b="1" lang="en-US">
                <a:solidFill>
                  <a:srgbClr val="777777"/>
                </a:solidFill>
                <a:highlight>
                  <a:srgbClr val="FFFFFF"/>
                </a:highlight>
              </a:rPr>
              <a:t> </a:t>
            </a:r>
            <a:endParaRPr b="1">
              <a:solidFill>
                <a:srgbClr val="777777"/>
              </a:solidFill>
              <a:highlight>
                <a:srgbClr val="FFFFFF"/>
              </a:highlight>
            </a:endParaRPr>
          </a:p>
          <a:p>
            <a:pPr indent="-342900" lvl="0" marL="457200" rtl="0" algn="just">
              <a:lnSpc>
                <a:spcPct val="115000"/>
              </a:lnSpc>
              <a:spcBef>
                <a:spcPts val="0"/>
              </a:spcBef>
              <a:spcAft>
                <a:spcPts val="0"/>
              </a:spcAft>
              <a:buClr>
                <a:srgbClr val="777777"/>
              </a:buClr>
              <a:buSzPts val="1800"/>
              <a:buFont typeface="Calibri"/>
              <a:buChar char="●"/>
            </a:pPr>
            <a:r>
              <a:rPr b="1" lang="en-US">
                <a:solidFill>
                  <a:srgbClr val="777777"/>
                </a:solidFill>
                <a:highlight>
                  <a:srgbClr val="FFFFFF"/>
                </a:highlight>
              </a:rPr>
              <a:t>A manufacturer has two different processes to make light bulbs. They want to know if one process is better than the other.</a:t>
            </a:r>
            <a:endParaRPr b="1">
              <a:solidFill>
                <a:srgbClr val="777777"/>
              </a:solidFill>
              <a:highlight>
                <a:srgbClr val="FFFFFF"/>
              </a:highlight>
            </a:endParaRPr>
          </a:p>
          <a:p>
            <a:pPr indent="-342900" lvl="0" marL="457200" rtl="0" algn="just">
              <a:lnSpc>
                <a:spcPct val="115000"/>
              </a:lnSpc>
              <a:spcBef>
                <a:spcPts val="0"/>
              </a:spcBef>
              <a:spcAft>
                <a:spcPts val="0"/>
              </a:spcAft>
              <a:buClr>
                <a:srgbClr val="777777"/>
              </a:buClr>
              <a:buSzPts val="1800"/>
              <a:buFont typeface="Calibri"/>
              <a:buChar char="●"/>
            </a:pPr>
            <a:r>
              <a:rPr b="1" lang="en-US">
                <a:solidFill>
                  <a:srgbClr val="777777"/>
                </a:solidFill>
                <a:highlight>
                  <a:srgbClr val="FFFFFF"/>
                </a:highlight>
              </a:rPr>
              <a:t>Students from different colleges take the same exam. You want to see if one college outperforms the other.</a:t>
            </a:r>
            <a:endParaRPr b="1">
              <a:solidFill>
                <a:srgbClr val="777777"/>
              </a:solidFill>
              <a:highlight>
                <a:srgbClr val="FFFFFF"/>
              </a:highlight>
            </a:endParaRPr>
          </a:p>
          <a:p>
            <a:pPr indent="0" lvl="0" marL="0" rtl="0" algn="just">
              <a:spcBef>
                <a:spcPts val="3000"/>
              </a:spcBef>
              <a:spcAft>
                <a:spcPts val="0"/>
              </a:spcAft>
              <a:buNone/>
            </a:pPr>
            <a:r>
              <a:t/>
            </a:r>
            <a:endParaRPr b="1">
              <a:solidFill>
                <a:srgbClr val="777777"/>
              </a:solidFill>
              <a:highlight>
                <a:srgbClr val="FFFFFF"/>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g7581573d01_3_2"/>
          <p:cNvSpPr txBox="1"/>
          <p:nvPr>
            <p:ph type="title"/>
          </p:nvPr>
        </p:nvSpPr>
        <p:spPr>
          <a:xfrm>
            <a:off x="330200" y="373760"/>
            <a:ext cx="8483700" cy="57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Types of ANOVA Test</a:t>
            </a:r>
            <a:endParaRPr/>
          </a:p>
        </p:txBody>
      </p:sp>
      <p:sp>
        <p:nvSpPr>
          <p:cNvPr id="658" name="Google Shape;658;g7581573d01_3_2"/>
          <p:cNvSpPr txBox="1"/>
          <p:nvPr>
            <p:ph idx="1" type="body"/>
          </p:nvPr>
        </p:nvSpPr>
        <p:spPr>
          <a:xfrm>
            <a:off x="402425" y="1360425"/>
            <a:ext cx="8084100" cy="4323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US" u="sng"/>
              <a:t>ONE-WAY ANOVA:</a:t>
            </a:r>
            <a:r>
              <a:rPr lang="en-US"/>
              <a:t>  One way Analysis of Variance (ANOVA) is a hypothesis test in which only one categorical variable or single factor is considered. It is a technique which enables us to make a comparison of means of three or more samples with the help of F-distribution.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TWO-WAY ANOVA:</a:t>
            </a:r>
            <a:r>
              <a:rPr lang="en-US"/>
              <a:t> Two-way ANOVA as its name signifies, is a hypothesis test wherein the classification of data is based on two factors. It also studies the inter-relationship between independent variables influencing the values of the dependent variable, if any.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51"/>
          <p:cNvSpPr txBox="1"/>
          <p:nvPr>
            <p:ph type="title"/>
          </p:nvPr>
        </p:nvSpPr>
        <p:spPr>
          <a:xfrm>
            <a:off x="416763" y="375285"/>
            <a:ext cx="6884670"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400"/>
              <a:t>Center Limit Theorem – Example</a:t>
            </a:r>
            <a:endParaRPr/>
          </a:p>
        </p:txBody>
      </p:sp>
      <p:sp>
        <p:nvSpPr>
          <p:cNvPr id="107" name="Google Shape;107;p51"/>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51"/>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51"/>
          <p:cNvSpPr/>
          <p:nvPr/>
        </p:nvSpPr>
        <p:spPr>
          <a:xfrm>
            <a:off x="6228588" y="2276855"/>
            <a:ext cx="2637576" cy="38160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51"/>
          <p:cNvSpPr txBox="1"/>
          <p:nvPr/>
        </p:nvSpPr>
        <p:spPr>
          <a:xfrm>
            <a:off x="402437" y="1083690"/>
            <a:ext cx="8124825" cy="1772285"/>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1800">
                <a:solidFill>
                  <a:schemeClr val="dk1"/>
                </a:solidFill>
                <a:latin typeface="Calibri"/>
                <a:ea typeface="Calibri"/>
                <a:cs typeface="Calibri"/>
                <a:sym typeface="Calibri"/>
              </a:rPr>
              <a:t>The graph shows the length of time people spend driving each day. You randomly  select 50 drivers age 15 to 19. What is the probability that the mean time they spend  driving each day is between 24.7 and 25.5 minutes? Assume that σ = 1.5 minutes.</a:t>
            </a:r>
            <a:endParaRPr sz="1800">
              <a:solidFill>
                <a:schemeClr val="dk1"/>
              </a:solidFill>
              <a:latin typeface="Calibri"/>
              <a:ea typeface="Calibri"/>
              <a:cs typeface="Calibri"/>
              <a:sym typeface="Calibri"/>
            </a:endParaRPr>
          </a:p>
          <a:p>
            <a:pPr indent="0" lvl="0" marL="12700" marR="2382520" rtl="0" algn="just">
              <a:lnSpc>
                <a:spcPct val="100000"/>
              </a:lnSpc>
              <a:spcBef>
                <a:spcPts val="790"/>
              </a:spcBef>
              <a:spcAft>
                <a:spcPts val="0"/>
              </a:spcAft>
              <a:buNone/>
            </a:pPr>
            <a:r>
              <a:rPr lang="en-US" sz="1800">
                <a:solidFill>
                  <a:schemeClr val="dk1"/>
                </a:solidFill>
                <a:latin typeface="Calibri"/>
                <a:ea typeface="Calibri"/>
                <a:cs typeface="Calibri"/>
                <a:sym typeface="Calibri"/>
              </a:rPr>
              <a:t>From the Central Limit Theorem (sample size is greater than  30), the sampling distribution of sample means is  approximately normal with</a:t>
            </a:r>
            <a:endParaRPr sz="1800">
              <a:solidFill>
                <a:schemeClr val="dk1"/>
              </a:solidFill>
              <a:latin typeface="Calibri"/>
              <a:ea typeface="Calibri"/>
              <a:cs typeface="Calibri"/>
              <a:sym typeface="Calibri"/>
            </a:endParaRPr>
          </a:p>
        </p:txBody>
      </p:sp>
      <p:sp>
        <p:nvSpPr>
          <p:cNvPr id="111" name="Google Shape;111;p51"/>
          <p:cNvSpPr/>
          <p:nvPr/>
        </p:nvSpPr>
        <p:spPr>
          <a:xfrm>
            <a:off x="323088" y="3069335"/>
            <a:ext cx="5457444" cy="295198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51"/>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51"/>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52"/>
          <p:cNvSpPr txBox="1"/>
          <p:nvPr>
            <p:ph type="title"/>
          </p:nvPr>
        </p:nvSpPr>
        <p:spPr>
          <a:xfrm>
            <a:off x="416763" y="375285"/>
            <a:ext cx="6884670"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400"/>
              <a:t>Center Limit Theorem – Example</a:t>
            </a:r>
            <a:endParaRPr/>
          </a:p>
        </p:txBody>
      </p:sp>
      <p:sp>
        <p:nvSpPr>
          <p:cNvPr id="119" name="Google Shape;119;p52"/>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52"/>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52"/>
          <p:cNvSpPr/>
          <p:nvPr/>
        </p:nvSpPr>
        <p:spPr>
          <a:xfrm>
            <a:off x="409788" y="1425735"/>
            <a:ext cx="8162705" cy="443873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52"/>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53"/>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53"/>
          <p:cNvSpPr txBox="1"/>
          <p:nvPr>
            <p:ph type="title"/>
          </p:nvPr>
        </p:nvSpPr>
        <p:spPr>
          <a:xfrm>
            <a:off x="416763" y="375285"/>
            <a:ext cx="4688205"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400"/>
              <a:t>Parameter Estimation</a:t>
            </a:r>
            <a:endParaRPr sz="3400"/>
          </a:p>
        </p:txBody>
      </p:sp>
      <p:sp>
        <p:nvSpPr>
          <p:cNvPr id="129" name="Google Shape;129;p53"/>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53"/>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31" name="Google Shape;131;p53"/>
          <p:cNvGraphicFramePr/>
          <p:nvPr/>
        </p:nvGraphicFramePr>
        <p:xfrm>
          <a:off x="389191" y="1330452"/>
          <a:ext cx="3000000" cy="3000000"/>
        </p:xfrm>
        <a:graphic>
          <a:graphicData uri="http://schemas.openxmlformats.org/drawingml/2006/table">
            <a:tbl>
              <a:tblPr bandRow="1" firstRow="1">
                <a:noFill/>
                <a:tableStyleId>{5036F6BC-24B9-4B9C-A859-881CE15372F7}</a:tableStyleId>
              </a:tblPr>
              <a:tblGrid>
                <a:gridCol w="4140825"/>
                <a:gridCol w="4140825"/>
              </a:tblGrid>
              <a:tr h="370850">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Point Estimation</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C"/>
                    </a:solidFill>
                  </a:tcPr>
                </a:tc>
                <a:tc>
                  <a:txBody>
                    <a:bodyPr/>
                    <a:lstStyle/>
                    <a:p>
                      <a:pPr indent="0" lvl="0" marL="9207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Confidence Interval</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C"/>
                    </a:solidFill>
                  </a:tcPr>
                </a:tc>
              </a:tr>
              <a:tr h="1463050">
                <a:tc>
                  <a:txBody>
                    <a:bodyPr/>
                    <a:lstStyle/>
                    <a:p>
                      <a:pPr indent="0" lvl="0" marL="91440" marR="520700" rtl="0" algn="l">
                        <a:lnSpc>
                          <a:spcPct val="100000"/>
                        </a:lnSpc>
                        <a:spcBef>
                          <a:spcPts val="0"/>
                        </a:spcBef>
                        <a:spcAft>
                          <a:spcPts val="0"/>
                        </a:spcAft>
                        <a:buNone/>
                      </a:pPr>
                      <a:r>
                        <a:rPr lang="en-US" sz="1800" u="none" cap="none" strike="noStrike">
                          <a:latin typeface="Calibri"/>
                          <a:ea typeface="Calibri"/>
                          <a:cs typeface="Calibri"/>
                          <a:sym typeface="Calibri"/>
                        </a:rPr>
                        <a:t>In point estimation, a single statistic is  used to provide an estimate of the  population parameter.</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7E8"/>
                    </a:solidFill>
                  </a:tcPr>
                </a:tc>
                <a:tc>
                  <a:txBody>
                    <a:bodyPr/>
                    <a:lstStyle/>
                    <a:p>
                      <a:pPr indent="0" lvl="0" marL="92075" marR="357505" rtl="0" algn="l">
                        <a:lnSpc>
                          <a:spcPct val="100000"/>
                        </a:lnSpc>
                        <a:spcBef>
                          <a:spcPts val="0"/>
                        </a:spcBef>
                        <a:spcAft>
                          <a:spcPts val="0"/>
                        </a:spcAft>
                        <a:buNone/>
                      </a:pPr>
                      <a:r>
                        <a:rPr lang="en-US" sz="1800" u="none" cap="none" strike="noStrike">
                          <a:latin typeface="Calibri"/>
                          <a:ea typeface="Calibri"/>
                          <a:cs typeface="Calibri"/>
                          <a:sym typeface="Calibri"/>
                        </a:rPr>
                        <a:t>An interval estimate is a range of values  within which a researcher can say with  some confidence that the population  parameter Falls, This range is called  </a:t>
                      </a:r>
                      <a:r>
                        <a:rPr b="1" i="1" lang="en-US" sz="1800" u="none" cap="none" strike="noStrike">
                          <a:latin typeface="Calibri"/>
                          <a:ea typeface="Calibri"/>
                          <a:cs typeface="Calibri"/>
                          <a:sym typeface="Calibri"/>
                        </a:rPr>
                        <a:t>confidence interval;</a:t>
                      </a:r>
                      <a:endParaRPr sz="18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7E8"/>
                    </a:solidFill>
                  </a:tcPr>
                </a:tc>
              </a:tr>
              <a:tr h="640075">
                <a:tc>
                  <a:txBody>
                    <a:bodyPr/>
                    <a:lstStyle/>
                    <a:p>
                      <a:pPr indent="0" lvl="0" marL="91440" marR="616585" rtl="0" algn="l">
                        <a:lnSpc>
                          <a:spcPct val="100000"/>
                        </a:lnSpc>
                        <a:spcBef>
                          <a:spcPts val="0"/>
                        </a:spcBef>
                        <a:spcAft>
                          <a:spcPts val="0"/>
                        </a:spcAft>
                        <a:buNone/>
                      </a:pPr>
                      <a:r>
                        <a:rPr lang="en-US" sz="1800" u="none" cap="none" strike="noStrike">
                          <a:latin typeface="Calibri"/>
                          <a:ea typeface="Calibri"/>
                          <a:cs typeface="Calibri"/>
                          <a:sym typeface="Calibri"/>
                        </a:rPr>
                        <a:t>For example: Sample Mean is a point  estimate of Population Mean.</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CF4"/>
                    </a:solidFill>
                  </a:tcPr>
                </a:tc>
                <a:tc>
                  <a:txBody>
                    <a:bodyPr/>
                    <a:lstStyle/>
                    <a:p>
                      <a:pPr indent="0" lvl="0" marL="92075" marR="615950" rtl="0" algn="l">
                        <a:lnSpc>
                          <a:spcPct val="100000"/>
                        </a:lnSpc>
                        <a:spcBef>
                          <a:spcPts val="0"/>
                        </a:spcBef>
                        <a:spcAft>
                          <a:spcPts val="0"/>
                        </a:spcAft>
                        <a:buNone/>
                      </a:pPr>
                      <a:r>
                        <a:rPr lang="en-US" sz="1800" u="none" cap="none" strike="noStrike">
                          <a:latin typeface="Calibri"/>
                          <a:ea typeface="Calibri"/>
                          <a:cs typeface="Calibri"/>
                          <a:sym typeface="Calibri"/>
                        </a:rPr>
                        <a:t>For example: Interval estimate of the  Population mean is [a,b]</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CF4"/>
                    </a:solidFill>
                  </a:tcPr>
                </a:tc>
              </a:tr>
              <a:tr h="914400">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Mean of Summer Internship income of</a:t>
                      </a:r>
                      <a:endParaRPr sz="1800" u="none" cap="none" strike="noStrike">
                        <a:latin typeface="Calibri"/>
                        <a:ea typeface="Calibri"/>
                        <a:cs typeface="Calibri"/>
                        <a:sym typeface="Calibri"/>
                      </a:endParaRPr>
                    </a:p>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business students is $400/week</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7E8"/>
                    </a:solidFill>
                  </a:tcPr>
                </a:tc>
                <a:tc>
                  <a:txBody>
                    <a:bodyPr/>
                    <a:lstStyle/>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Mean income is between $380 and</a:t>
                      </a:r>
                      <a:endParaRPr sz="1800" u="none" cap="none" strike="noStrike">
                        <a:latin typeface="Calibri"/>
                        <a:ea typeface="Calibri"/>
                        <a:cs typeface="Calibri"/>
                        <a:sym typeface="Calibri"/>
                      </a:endParaRPr>
                    </a:p>
                    <a:p>
                      <a:pPr indent="0" lvl="0" marL="92075" marR="0" rtl="0" algn="l">
                        <a:lnSpc>
                          <a:spcPct val="100000"/>
                        </a:lnSpc>
                        <a:spcBef>
                          <a:spcPts val="0"/>
                        </a:spcBef>
                        <a:spcAft>
                          <a:spcPts val="0"/>
                        </a:spcAft>
                        <a:buNone/>
                      </a:pPr>
                      <a:r>
                        <a:rPr lang="en-US" sz="1800" u="none" cap="none" strike="noStrike">
                          <a:latin typeface="Calibri"/>
                          <a:ea typeface="Calibri"/>
                          <a:cs typeface="Calibri"/>
                          <a:sym typeface="Calibri"/>
                        </a:rPr>
                        <a:t>$420/week</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7E8"/>
                    </a:solidFill>
                  </a:tcPr>
                </a:tc>
              </a:tr>
            </a:tbl>
          </a:graphicData>
        </a:graphic>
      </p:graphicFrame>
      <p:sp>
        <p:nvSpPr>
          <p:cNvPr id="132" name="Google Shape;132;p53"/>
          <p:cNvSpPr txBox="1"/>
          <p:nvPr/>
        </p:nvSpPr>
        <p:spPr>
          <a:xfrm>
            <a:off x="468630" y="4941570"/>
            <a:ext cx="8208645" cy="935990"/>
          </a:xfrm>
          <a:prstGeom prst="rect">
            <a:avLst/>
          </a:prstGeom>
          <a:noFill/>
          <a:ln cap="flat" cmpd="sng" w="25900">
            <a:solidFill>
              <a:srgbClr val="9BBA58"/>
            </a:solidFill>
            <a:prstDash val="solid"/>
            <a:round/>
            <a:headEnd len="sm" w="sm" type="none"/>
            <a:tailEnd len="sm" w="sm" type="none"/>
          </a:ln>
        </p:spPr>
        <p:txBody>
          <a:bodyPr anchorCtr="0" anchor="t" bIns="0" lIns="0" spcFirstLastPara="1" rIns="0" wrap="square" tIns="41275">
            <a:spAutoFit/>
          </a:bodyPr>
          <a:lstStyle/>
          <a:p>
            <a:pPr indent="0" lvl="0" marL="90170" marR="311785" rtl="0" algn="l">
              <a:lnSpc>
                <a:spcPct val="100299"/>
              </a:lnSpc>
              <a:spcBef>
                <a:spcPts val="0"/>
              </a:spcBef>
              <a:spcAft>
                <a:spcPts val="0"/>
              </a:spcAft>
              <a:buNone/>
            </a:pPr>
            <a:r>
              <a:rPr lang="en-US" sz="1800">
                <a:solidFill>
                  <a:schemeClr val="dk1"/>
                </a:solidFill>
                <a:latin typeface="Calibri"/>
                <a:ea typeface="Calibri"/>
                <a:cs typeface="Calibri"/>
                <a:sym typeface="Calibri"/>
              </a:rPr>
              <a:t>Reporting the results as a single number is unappealing because nothing inherent in  point estimator(</a:t>
            </a:r>
            <a:r>
              <a:rPr lang="en-US" sz="1800">
                <a:solidFill>
                  <a:schemeClr val="dk1"/>
                </a:solidFill>
                <a:latin typeface="Times New Roman"/>
                <a:ea typeface="Times New Roman"/>
                <a:cs typeface="Times New Roman"/>
                <a:sym typeface="Times New Roman"/>
              </a:rPr>
              <a:t>x̅) provides any information about how close it is to population  parameter(µ)</a:t>
            </a:r>
            <a:endParaRPr sz="1800">
              <a:solidFill>
                <a:schemeClr val="dk1"/>
              </a:solidFill>
              <a:latin typeface="Times New Roman"/>
              <a:ea typeface="Times New Roman"/>
              <a:cs typeface="Times New Roman"/>
              <a:sym typeface="Times New Roman"/>
            </a:endParaRPr>
          </a:p>
        </p:txBody>
      </p:sp>
      <p:sp>
        <p:nvSpPr>
          <p:cNvPr id="133" name="Google Shape;133;p53"/>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54"/>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54"/>
          <p:cNvSpPr txBox="1"/>
          <p:nvPr>
            <p:ph type="title"/>
          </p:nvPr>
        </p:nvSpPr>
        <p:spPr>
          <a:xfrm>
            <a:off x="416763" y="375285"/>
            <a:ext cx="4688205"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400"/>
              <a:t>Parameter Estimation</a:t>
            </a:r>
            <a:endParaRPr sz="3400"/>
          </a:p>
        </p:txBody>
      </p:sp>
      <p:sp>
        <p:nvSpPr>
          <p:cNvPr id="140" name="Google Shape;140;p54"/>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54"/>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54"/>
          <p:cNvSpPr txBox="1"/>
          <p:nvPr/>
        </p:nvSpPr>
        <p:spPr>
          <a:xfrm>
            <a:off x="546303" y="1142746"/>
            <a:ext cx="805053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Point Estimate: an estimate of some population parameter θ is is a single numerical</a:t>
            </a:r>
            <a:endParaRPr sz="1800">
              <a:solidFill>
                <a:schemeClr val="dk1"/>
              </a:solidFill>
              <a:latin typeface="Calibri"/>
              <a:ea typeface="Calibri"/>
              <a:cs typeface="Calibri"/>
              <a:sym typeface="Calibri"/>
            </a:endParaRPr>
          </a:p>
        </p:txBody>
      </p:sp>
      <p:sp>
        <p:nvSpPr>
          <p:cNvPr id="143" name="Google Shape;143;p54"/>
          <p:cNvSpPr/>
          <p:nvPr/>
        </p:nvSpPr>
        <p:spPr>
          <a:xfrm>
            <a:off x="782700" y="1859748"/>
            <a:ext cx="7080854" cy="235109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54"/>
          <p:cNvSpPr txBox="1"/>
          <p:nvPr/>
        </p:nvSpPr>
        <p:spPr>
          <a:xfrm>
            <a:off x="3339084" y="1894332"/>
            <a:ext cx="1739264" cy="344805"/>
          </a:xfrm>
          <a:prstGeom prst="rect">
            <a:avLst/>
          </a:prstGeom>
          <a:solidFill>
            <a:srgbClr val="CCEBFF"/>
          </a:solidFill>
          <a:ln>
            <a:noFill/>
          </a:ln>
        </p:spPr>
        <p:txBody>
          <a:bodyPr anchorCtr="0" anchor="t" bIns="0" lIns="0" spcFirstLastPara="1" rIns="0" wrap="square" tIns="39350">
            <a:spAutoFit/>
          </a:bodyPr>
          <a:lstStyle/>
          <a:p>
            <a:pPr indent="0" lvl="0" marL="90805" marR="0" rtl="0" algn="l">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Point Estimator</a:t>
            </a:r>
            <a:endParaRPr sz="1500">
              <a:solidFill>
                <a:schemeClr val="dk1"/>
              </a:solidFill>
              <a:latin typeface="Times New Roman"/>
              <a:ea typeface="Times New Roman"/>
              <a:cs typeface="Times New Roman"/>
              <a:sym typeface="Times New Roman"/>
            </a:endParaRPr>
          </a:p>
        </p:txBody>
      </p:sp>
      <p:sp>
        <p:nvSpPr>
          <p:cNvPr id="145" name="Google Shape;145;p54"/>
          <p:cNvSpPr/>
          <p:nvPr/>
        </p:nvSpPr>
        <p:spPr>
          <a:xfrm>
            <a:off x="871725" y="5425440"/>
            <a:ext cx="6720842" cy="95859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54"/>
          <p:cNvSpPr/>
          <p:nvPr/>
        </p:nvSpPr>
        <p:spPr>
          <a:xfrm>
            <a:off x="1169883" y="4404609"/>
            <a:ext cx="5811800" cy="71771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54"/>
          <p:cNvSpPr txBox="1"/>
          <p:nvPr/>
        </p:nvSpPr>
        <p:spPr>
          <a:xfrm>
            <a:off x="2322659" y="1349520"/>
            <a:ext cx="90170" cy="1905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1050">
                <a:solidFill>
                  <a:schemeClr val="dk1"/>
                </a:solidFill>
                <a:latin typeface="Times New Roman"/>
                <a:ea typeface="Times New Roman"/>
                <a:cs typeface="Times New Roman"/>
                <a:sym typeface="Times New Roman"/>
              </a:rPr>
              <a:t>^</a:t>
            </a:r>
            <a:endParaRPr sz="1050">
              <a:solidFill>
                <a:schemeClr val="dk1"/>
              </a:solidFill>
              <a:latin typeface="Times New Roman"/>
              <a:ea typeface="Times New Roman"/>
              <a:cs typeface="Times New Roman"/>
              <a:sym typeface="Times New Roman"/>
            </a:endParaRPr>
          </a:p>
        </p:txBody>
      </p:sp>
      <p:sp>
        <p:nvSpPr>
          <p:cNvPr id="148" name="Google Shape;148;p54"/>
          <p:cNvSpPr txBox="1"/>
          <p:nvPr/>
        </p:nvSpPr>
        <p:spPr>
          <a:xfrm>
            <a:off x="520903" y="1397072"/>
            <a:ext cx="5892800" cy="32385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lang="en-US" sz="1800">
                <a:solidFill>
                  <a:schemeClr val="dk1"/>
                </a:solidFill>
                <a:latin typeface="Calibri"/>
                <a:ea typeface="Calibri"/>
                <a:cs typeface="Calibri"/>
                <a:sym typeface="Calibri"/>
              </a:rPr>
              <a:t>value of a statistic </a:t>
            </a:r>
            <a:r>
              <a:rPr baseline="-25000" i="1" lang="en-US" sz="2925">
                <a:solidFill>
                  <a:schemeClr val="dk1"/>
                </a:solidFill>
                <a:latin typeface="Noto Sans Symbols"/>
                <a:ea typeface="Noto Sans Symbols"/>
                <a:cs typeface="Noto Sans Symbols"/>
                <a:sym typeface="Noto Sans Symbols"/>
              </a:rPr>
              <a:t>θ</a:t>
            </a:r>
            <a:r>
              <a:rPr lang="en-US" sz="1800">
                <a:solidFill>
                  <a:schemeClr val="dk1"/>
                </a:solidFill>
                <a:latin typeface="Calibri"/>
                <a:ea typeface="Calibri"/>
                <a:cs typeface="Calibri"/>
                <a:sym typeface="Calibri"/>
              </a:rPr>
              <a:t>. The statistic is called the point estimator.</a:t>
            </a:r>
            <a:endParaRPr sz="1800">
              <a:solidFill>
                <a:schemeClr val="dk1"/>
              </a:solidFill>
              <a:latin typeface="Calibri"/>
              <a:ea typeface="Calibri"/>
              <a:cs typeface="Calibri"/>
              <a:sym typeface="Calibri"/>
            </a:endParaRPr>
          </a:p>
        </p:txBody>
      </p:sp>
      <p:sp>
        <p:nvSpPr>
          <p:cNvPr id="149" name="Google Shape;149;p54"/>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55"/>
          <p:cNvSpPr/>
          <p:nvPr/>
        </p:nvSpPr>
        <p:spPr>
          <a:xfrm>
            <a:off x="397002" y="1053846"/>
            <a:ext cx="8281034" cy="0"/>
          </a:xfrm>
          <a:custGeom>
            <a:rect b="b" l="l" r="r" t="t"/>
            <a:pathLst>
              <a:path extrusionOk="0" h="120000" w="8281034">
                <a:moveTo>
                  <a:pt x="0" y="0"/>
                </a:moveTo>
                <a:lnTo>
                  <a:pt x="8280908" y="0"/>
                </a:lnTo>
              </a:path>
            </a:pathLst>
          </a:custGeom>
          <a:noFill/>
          <a:ln cap="flat" cmpd="sng" w="38100">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55"/>
          <p:cNvSpPr txBox="1"/>
          <p:nvPr>
            <p:ph type="title"/>
          </p:nvPr>
        </p:nvSpPr>
        <p:spPr>
          <a:xfrm>
            <a:off x="416763" y="375285"/>
            <a:ext cx="4344035"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400"/>
              <a:t>Confidence Interval</a:t>
            </a:r>
            <a:endParaRPr sz="3400"/>
          </a:p>
        </p:txBody>
      </p:sp>
      <p:sp>
        <p:nvSpPr>
          <p:cNvPr id="156" name="Google Shape;156;p55"/>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55"/>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55"/>
          <p:cNvSpPr/>
          <p:nvPr/>
        </p:nvSpPr>
        <p:spPr>
          <a:xfrm>
            <a:off x="5381586" y="4161007"/>
            <a:ext cx="3267269" cy="233306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55"/>
          <p:cNvSpPr/>
          <p:nvPr/>
        </p:nvSpPr>
        <p:spPr>
          <a:xfrm>
            <a:off x="323088" y="4149588"/>
            <a:ext cx="4803176" cy="236160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55"/>
          <p:cNvSpPr/>
          <p:nvPr/>
        </p:nvSpPr>
        <p:spPr>
          <a:xfrm>
            <a:off x="1792827" y="3265868"/>
            <a:ext cx="5078235" cy="69924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55"/>
          <p:cNvSpPr txBox="1"/>
          <p:nvPr/>
        </p:nvSpPr>
        <p:spPr>
          <a:xfrm>
            <a:off x="397002" y="1125474"/>
            <a:ext cx="8208645" cy="1945005"/>
          </a:xfrm>
          <a:prstGeom prst="rect">
            <a:avLst/>
          </a:prstGeom>
          <a:noFill/>
          <a:ln cap="flat" cmpd="sng" w="25900">
            <a:solidFill>
              <a:srgbClr val="C0504D"/>
            </a:solidFill>
            <a:prstDash val="solid"/>
            <a:round/>
            <a:headEnd len="sm" w="sm" type="none"/>
            <a:tailEnd len="sm" w="sm" type="none"/>
          </a:ln>
        </p:spPr>
        <p:txBody>
          <a:bodyPr anchorCtr="0" anchor="t" bIns="0" lIns="0" spcFirstLastPara="1" rIns="0" wrap="square" tIns="0">
            <a:spAutoFit/>
          </a:bodyPr>
          <a:lstStyle/>
          <a:p>
            <a:pPr indent="0" lvl="0" marL="89535" marR="0" rtl="0" algn="l">
              <a:lnSpc>
                <a:spcPct val="118333"/>
              </a:lnSpc>
              <a:spcBef>
                <a:spcPts val="0"/>
              </a:spcBef>
              <a:spcAft>
                <a:spcPts val="0"/>
              </a:spcAft>
              <a:buNone/>
            </a:pPr>
            <a:r>
              <a:rPr lang="en-US" sz="1800">
                <a:solidFill>
                  <a:schemeClr val="dk1"/>
                </a:solidFill>
                <a:latin typeface="Calibri"/>
                <a:ea typeface="Calibri"/>
                <a:cs typeface="Calibri"/>
                <a:sym typeface="Calibri"/>
              </a:rPr>
              <a:t>An interval estimate is defined by 2 numbers, between which a population parameter</a:t>
            </a:r>
            <a:endParaRPr sz="1800">
              <a:solidFill>
                <a:schemeClr val="dk1"/>
              </a:solidFill>
              <a:latin typeface="Calibri"/>
              <a:ea typeface="Calibri"/>
              <a:cs typeface="Calibri"/>
              <a:sym typeface="Calibri"/>
            </a:endParaRPr>
          </a:p>
          <a:p>
            <a:pPr indent="0" lvl="0" marL="89535" marR="0" rtl="0" algn="l">
              <a:lnSpc>
                <a:spcPct val="100000"/>
              </a:lnSpc>
              <a:spcBef>
                <a:spcPts val="0"/>
              </a:spcBef>
              <a:spcAft>
                <a:spcPts val="0"/>
              </a:spcAft>
              <a:buNone/>
            </a:pPr>
            <a:r>
              <a:rPr lang="en-US" sz="1800">
                <a:solidFill>
                  <a:schemeClr val="dk1"/>
                </a:solidFill>
                <a:latin typeface="Calibri"/>
                <a:ea typeface="Calibri"/>
                <a:cs typeface="Calibri"/>
                <a:sym typeface="Calibri"/>
              </a:rPr>
              <a:t>is said to lie.</a:t>
            </a:r>
            <a:endParaRPr sz="1800">
              <a:solidFill>
                <a:schemeClr val="dk1"/>
              </a:solidFill>
              <a:latin typeface="Calibri"/>
              <a:ea typeface="Calibri"/>
              <a:cs typeface="Calibri"/>
              <a:sym typeface="Calibri"/>
            </a:endParaRPr>
          </a:p>
          <a:p>
            <a:pPr indent="0" lvl="0" marL="0" marR="0" rtl="0" algn="l">
              <a:lnSpc>
                <a:spcPct val="100000"/>
              </a:lnSpc>
              <a:spcBef>
                <a:spcPts val="30"/>
              </a:spcBef>
              <a:spcAft>
                <a:spcPts val="0"/>
              </a:spcAft>
              <a:buNone/>
            </a:pPr>
            <a:r>
              <a:t/>
            </a:r>
            <a:endParaRPr sz="1850">
              <a:solidFill>
                <a:schemeClr val="dk1"/>
              </a:solidFill>
              <a:latin typeface="Times New Roman"/>
              <a:ea typeface="Times New Roman"/>
              <a:cs typeface="Times New Roman"/>
              <a:sym typeface="Times New Roman"/>
            </a:endParaRPr>
          </a:p>
          <a:p>
            <a:pPr indent="0" lvl="0" marL="89535" marR="114935" rtl="0" algn="l">
              <a:lnSpc>
                <a:spcPct val="100000"/>
              </a:lnSpc>
              <a:spcBef>
                <a:spcPts val="5"/>
              </a:spcBef>
              <a:spcAft>
                <a:spcPts val="0"/>
              </a:spcAft>
              <a:buNone/>
            </a:pPr>
            <a:r>
              <a:rPr lang="en-US" sz="1800">
                <a:solidFill>
                  <a:schemeClr val="dk1"/>
                </a:solidFill>
                <a:latin typeface="Calibri"/>
                <a:ea typeface="Calibri"/>
                <a:cs typeface="Calibri"/>
                <a:sym typeface="Calibri"/>
              </a:rPr>
              <a:t>Confidence Level(1-α) is the probability that a confidence interval will contain the true  value of population parameter. For Example: If confidence coefficient is 0.95 % , 95%  of the confidence intervals so calculated for a large number of random samples would  contain the parameter.</a:t>
            </a:r>
            <a:endParaRPr sz="1800">
              <a:solidFill>
                <a:schemeClr val="dk1"/>
              </a:solidFill>
              <a:latin typeface="Calibri"/>
              <a:ea typeface="Calibri"/>
              <a:cs typeface="Calibri"/>
              <a:sym typeface="Calibri"/>
            </a:endParaRPr>
          </a:p>
        </p:txBody>
      </p:sp>
      <p:sp>
        <p:nvSpPr>
          <p:cNvPr id="162" name="Google Shape;162;p55"/>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56"/>
          <p:cNvSpPr txBox="1"/>
          <p:nvPr>
            <p:ph type="title"/>
          </p:nvPr>
        </p:nvSpPr>
        <p:spPr>
          <a:xfrm>
            <a:off x="416763" y="375285"/>
            <a:ext cx="6229350"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400"/>
              <a:t>Confidence Interval of Mean</a:t>
            </a:r>
            <a:endParaRPr sz="3400"/>
          </a:p>
        </p:txBody>
      </p:sp>
      <p:sp>
        <p:nvSpPr>
          <p:cNvPr id="168" name="Google Shape;168;p56"/>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56"/>
          <p:cNvSpPr/>
          <p:nvPr/>
        </p:nvSpPr>
        <p:spPr>
          <a:xfrm>
            <a:off x="761" y="6598157"/>
            <a:ext cx="9144000" cy="260985"/>
          </a:xfrm>
          <a:custGeom>
            <a:rect b="b" l="l" r="r" t="t"/>
            <a:pathLst>
              <a:path extrusionOk="0" h="260984" w="9144000">
                <a:moveTo>
                  <a:pt x="0" y="260604"/>
                </a:moveTo>
                <a:lnTo>
                  <a:pt x="9144000" y="260604"/>
                </a:lnTo>
                <a:lnTo>
                  <a:pt x="9144000" y="0"/>
                </a:lnTo>
                <a:lnTo>
                  <a:pt x="0" y="0"/>
                </a:lnTo>
                <a:lnTo>
                  <a:pt x="0" y="260604"/>
                </a:lnTo>
                <a:close/>
              </a:path>
            </a:pathLst>
          </a:custGeom>
          <a:noFill/>
          <a:ln cap="flat" cmpd="sng" w="259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56"/>
          <p:cNvSpPr txBox="1"/>
          <p:nvPr/>
        </p:nvSpPr>
        <p:spPr>
          <a:xfrm>
            <a:off x="899922" y="1341882"/>
            <a:ext cx="3025140" cy="360045"/>
          </a:xfrm>
          <a:prstGeom prst="rect">
            <a:avLst/>
          </a:prstGeom>
          <a:solidFill>
            <a:srgbClr val="4F81BC"/>
          </a:solidFill>
          <a:ln cap="flat" cmpd="sng" w="25900">
            <a:solidFill>
              <a:srgbClr val="385D89"/>
            </a:solidFill>
            <a:prstDash val="solid"/>
            <a:round/>
            <a:headEnd len="sm" w="sm" type="none"/>
            <a:tailEnd len="sm" w="sm" type="none"/>
          </a:ln>
        </p:spPr>
        <p:txBody>
          <a:bodyPr anchorCtr="0" anchor="t" bIns="0" lIns="0" spcFirstLastPara="1" rIns="0" wrap="square" tIns="29825">
            <a:spAutoFit/>
          </a:bodyPr>
          <a:lstStyle/>
          <a:p>
            <a:pPr indent="0" lvl="0" marL="178435" marR="0" rtl="0" algn="l">
              <a:lnSpc>
                <a:spcPct val="100000"/>
              </a:lnSpc>
              <a:spcBef>
                <a:spcPts val="0"/>
              </a:spcBef>
              <a:spcAft>
                <a:spcPts val="0"/>
              </a:spcAft>
              <a:buNone/>
            </a:pPr>
            <a:r>
              <a:rPr lang="en-US" sz="1800">
                <a:solidFill>
                  <a:srgbClr val="FFFFFF"/>
                </a:solidFill>
                <a:latin typeface="Calibri"/>
                <a:ea typeface="Calibri"/>
                <a:cs typeface="Calibri"/>
                <a:sym typeface="Calibri"/>
              </a:rPr>
              <a:t>Case 1. Variance is known </a:t>
            </a:r>
            <a:r>
              <a:rPr b="1" lang="en-US" sz="1800">
                <a:solidFill>
                  <a:srgbClr val="C00000"/>
                </a:solidFill>
                <a:latin typeface="Noto Sans Symbols"/>
                <a:ea typeface="Noto Sans Symbols"/>
                <a:cs typeface="Noto Sans Symbols"/>
                <a:sym typeface="Noto Sans Symbols"/>
              </a:rPr>
              <a:t>σ</a:t>
            </a:r>
            <a:r>
              <a:rPr b="1" baseline="30000" i="1" lang="en-US" sz="1800">
                <a:solidFill>
                  <a:srgbClr val="C00000"/>
                </a:solidFill>
                <a:latin typeface="Times New Roman"/>
                <a:ea typeface="Times New Roman"/>
                <a:cs typeface="Times New Roman"/>
                <a:sym typeface="Times New Roman"/>
              </a:rPr>
              <a:t>2</a:t>
            </a:r>
            <a:endParaRPr baseline="30000" sz="1800">
              <a:solidFill>
                <a:schemeClr val="dk1"/>
              </a:solidFill>
              <a:latin typeface="Times New Roman"/>
              <a:ea typeface="Times New Roman"/>
              <a:cs typeface="Times New Roman"/>
              <a:sym typeface="Times New Roman"/>
            </a:endParaRPr>
          </a:p>
        </p:txBody>
      </p:sp>
      <p:sp>
        <p:nvSpPr>
          <p:cNvPr id="171" name="Google Shape;171;p56"/>
          <p:cNvSpPr/>
          <p:nvPr/>
        </p:nvSpPr>
        <p:spPr>
          <a:xfrm>
            <a:off x="400710" y="1851715"/>
            <a:ext cx="4166818" cy="201766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56"/>
          <p:cNvSpPr/>
          <p:nvPr/>
        </p:nvSpPr>
        <p:spPr>
          <a:xfrm>
            <a:off x="396240" y="4005071"/>
            <a:ext cx="4175760" cy="223266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56"/>
          <p:cNvSpPr txBox="1"/>
          <p:nvPr/>
        </p:nvSpPr>
        <p:spPr>
          <a:xfrm>
            <a:off x="5508497" y="1341882"/>
            <a:ext cx="3025140" cy="360045"/>
          </a:xfrm>
          <a:prstGeom prst="rect">
            <a:avLst/>
          </a:prstGeom>
          <a:solidFill>
            <a:srgbClr val="4F81BC"/>
          </a:solidFill>
          <a:ln cap="flat" cmpd="sng" w="25900">
            <a:solidFill>
              <a:srgbClr val="385D89"/>
            </a:solidFill>
            <a:prstDash val="solid"/>
            <a:round/>
            <a:headEnd len="sm" w="sm" type="none"/>
            <a:tailEnd len="sm" w="sm" type="none"/>
          </a:ln>
        </p:spPr>
        <p:txBody>
          <a:bodyPr anchorCtr="0" anchor="t" bIns="0" lIns="0" spcFirstLastPara="1" rIns="0" wrap="square" tIns="27925">
            <a:spAutoFit/>
          </a:bodyPr>
          <a:lstStyle/>
          <a:p>
            <a:pPr indent="0" lvl="0" marL="199390" marR="0" rtl="0" algn="l">
              <a:lnSpc>
                <a:spcPct val="100000"/>
              </a:lnSpc>
              <a:spcBef>
                <a:spcPts val="0"/>
              </a:spcBef>
              <a:spcAft>
                <a:spcPts val="0"/>
              </a:spcAft>
              <a:buNone/>
            </a:pPr>
            <a:r>
              <a:rPr lang="en-US" sz="1800">
                <a:solidFill>
                  <a:srgbClr val="FFFFFF"/>
                </a:solidFill>
                <a:latin typeface="Calibri"/>
                <a:ea typeface="Calibri"/>
                <a:cs typeface="Calibri"/>
                <a:sym typeface="Calibri"/>
              </a:rPr>
              <a:t>Case 2. Variance is unknown</a:t>
            </a:r>
            <a:endParaRPr sz="1800">
              <a:solidFill>
                <a:schemeClr val="dk1"/>
              </a:solidFill>
              <a:latin typeface="Calibri"/>
              <a:ea typeface="Calibri"/>
              <a:cs typeface="Calibri"/>
              <a:sym typeface="Calibri"/>
            </a:endParaRPr>
          </a:p>
        </p:txBody>
      </p:sp>
      <p:sp>
        <p:nvSpPr>
          <p:cNvPr id="174" name="Google Shape;174;p56"/>
          <p:cNvSpPr/>
          <p:nvPr/>
        </p:nvSpPr>
        <p:spPr>
          <a:xfrm>
            <a:off x="4936189" y="1851650"/>
            <a:ext cx="4000823" cy="200255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56"/>
          <p:cNvSpPr/>
          <p:nvPr/>
        </p:nvSpPr>
        <p:spPr>
          <a:xfrm>
            <a:off x="4931664" y="4005071"/>
            <a:ext cx="4022190" cy="222657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56"/>
          <p:cNvSpPr/>
          <p:nvPr/>
        </p:nvSpPr>
        <p:spPr>
          <a:xfrm>
            <a:off x="0" y="6597015"/>
            <a:ext cx="9144000" cy="260985"/>
          </a:xfrm>
          <a:custGeom>
            <a:rect b="b" l="l" r="r" t="t"/>
            <a:pathLst>
              <a:path extrusionOk="0" h="260984" w="9144000">
                <a:moveTo>
                  <a:pt x="0" y="260604"/>
                </a:moveTo>
                <a:lnTo>
                  <a:pt x="9144000" y="260604"/>
                </a:lnTo>
                <a:lnTo>
                  <a:pt x="9144000" y="0"/>
                </a:lnTo>
                <a:lnTo>
                  <a:pt x="0" y="0"/>
                </a:lnTo>
                <a:lnTo>
                  <a:pt x="0" y="260604"/>
                </a:lnTo>
                <a:close/>
              </a:path>
            </a:pathLst>
          </a:custGeom>
          <a:solidFill>
            <a:srgbClr val="E36C09"/>
          </a:solidFill>
          <a:ln cap="flat" cmpd="sng" w="9525">
            <a:solidFill>
              <a:srgbClr val="E36C0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2019-10-09T20:44:11Z</dcterms:created>
  <dc:creator>Kumar, Mohit (HC SI DC IN AT IS)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2019-04-20T00:00:00Z</vt:filetime>
  </property>
  <property fmtid="{D5CDD505-2E9C-101B-9397-08002B2CF9AE}" pid="3" name="Creator">
    <vt:lpwstr>Microsoft® PowerPoint® for Office 365</vt:lpwstr>
  </property>
  <property fmtid="{D5CDD505-2E9C-101B-9397-08002B2CF9AE}" pid="4" name="LastSaved">
    <vt:filetime>2019-10-09T00:00:00Z</vt:filetime>
  </property>
</Properties>
</file>