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10693400" cx="7556500"/>
  <p:notesSz cx="7556500" cy="10693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23" roundtripDataSignature="AMtx7mgV2DUzJsqhiQ/se6qaEQh8Tvx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b98bd60ab_0_5:notes"/>
          <p:cNvSpPr/>
          <p:nvPr>
            <p:ph idx="2" type="sldImg"/>
          </p:nvPr>
        </p:nvSpPr>
        <p:spPr>
          <a:xfrm>
            <a:off x="1259650" y="802000"/>
            <a:ext cx="5037900" cy="4010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b98bd60ab_0_5:notes"/>
          <p:cNvSpPr txBox="1"/>
          <p:nvPr>
            <p:ph idx="1" type="body"/>
          </p:nvPr>
        </p:nvSpPr>
        <p:spPr>
          <a:xfrm>
            <a:off x="755650" y="5079350"/>
            <a:ext cx="60453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b98bd60ab_0_18:notes"/>
          <p:cNvSpPr/>
          <p:nvPr>
            <p:ph idx="2" type="sldImg"/>
          </p:nvPr>
        </p:nvSpPr>
        <p:spPr>
          <a:xfrm>
            <a:off x="1259650" y="802000"/>
            <a:ext cx="5037900" cy="4010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b98bd60ab_0_18:notes"/>
          <p:cNvSpPr txBox="1"/>
          <p:nvPr>
            <p:ph idx="1" type="body"/>
          </p:nvPr>
        </p:nvSpPr>
        <p:spPr>
          <a:xfrm>
            <a:off x="755650" y="5079350"/>
            <a:ext cx="60453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b98bd60ab_0_28:notes"/>
          <p:cNvSpPr/>
          <p:nvPr>
            <p:ph idx="2" type="sldImg"/>
          </p:nvPr>
        </p:nvSpPr>
        <p:spPr>
          <a:xfrm>
            <a:off x="1259650" y="802000"/>
            <a:ext cx="5037900" cy="4010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b98bd60ab_0_28:notes"/>
          <p:cNvSpPr txBox="1"/>
          <p:nvPr>
            <p:ph idx="1" type="body"/>
          </p:nvPr>
        </p:nvSpPr>
        <p:spPr>
          <a:xfrm>
            <a:off x="755650" y="5079350"/>
            <a:ext cx="60453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5988faa14_0_0:notes"/>
          <p:cNvSpPr/>
          <p:nvPr>
            <p:ph idx="2" type="sldImg"/>
          </p:nvPr>
        </p:nvSpPr>
        <p:spPr>
          <a:xfrm>
            <a:off x="1259650" y="802000"/>
            <a:ext cx="5037900" cy="4010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5988faa14_0_0:notes"/>
          <p:cNvSpPr txBox="1"/>
          <p:nvPr>
            <p:ph idx="1" type="body"/>
          </p:nvPr>
        </p:nvSpPr>
        <p:spPr>
          <a:xfrm>
            <a:off x="755650" y="5079350"/>
            <a:ext cx="60453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5988faa14_0_8:notes"/>
          <p:cNvSpPr/>
          <p:nvPr>
            <p:ph idx="2" type="sldImg"/>
          </p:nvPr>
        </p:nvSpPr>
        <p:spPr>
          <a:xfrm>
            <a:off x="1259650" y="802000"/>
            <a:ext cx="5037900" cy="4010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5988faa14_0_8:notes"/>
          <p:cNvSpPr txBox="1"/>
          <p:nvPr>
            <p:ph idx="1" type="body"/>
          </p:nvPr>
        </p:nvSpPr>
        <p:spPr>
          <a:xfrm>
            <a:off x="755650" y="5079350"/>
            <a:ext cx="60453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7: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755650" y="5079350"/>
            <a:ext cx="604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11" name="Shape 11"/>
        <p:cNvGrpSpPr/>
        <p:nvPr/>
      </p:nvGrpSpPr>
      <p:grpSpPr>
        <a:xfrm>
          <a:off x="0" y="0"/>
          <a:ext cx="0" cy="0"/>
          <a:chOff x="0" y="0"/>
          <a:chExt cx="0" cy="0"/>
        </a:xfrm>
      </p:grpSpPr>
      <p:sp>
        <p:nvSpPr>
          <p:cNvPr id="12" name="Google Shape;12;p14"/>
          <p:cNvSpPr txBox="1"/>
          <p:nvPr>
            <p:ph idx="11" type="ftr"/>
          </p:nvPr>
        </p:nvSpPr>
        <p:spPr>
          <a:xfrm>
            <a:off x="323254" y="10372824"/>
            <a:ext cx="7215505" cy="1390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4"/>
          <p:cNvSpPr txBox="1"/>
          <p:nvPr>
            <p:ph idx="10" type="dt"/>
          </p:nvPr>
        </p:nvSpPr>
        <p:spPr>
          <a:xfrm>
            <a:off x="377825" y="9944862"/>
            <a:ext cx="1737995" cy="534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4"/>
          <p:cNvSpPr txBox="1"/>
          <p:nvPr>
            <p:ph idx="12" type="sldNum"/>
          </p:nvPr>
        </p:nvSpPr>
        <p:spPr>
          <a:xfrm>
            <a:off x="5440680" y="9944862"/>
            <a:ext cx="1737995" cy="53467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5" name="Shape 15"/>
        <p:cNvGrpSpPr/>
        <p:nvPr/>
      </p:nvGrpSpPr>
      <p:grpSpPr>
        <a:xfrm>
          <a:off x="0" y="0"/>
          <a:ext cx="0" cy="0"/>
          <a:chOff x="0" y="0"/>
          <a:chExt cx="0" cy="0"/>
        </a:xfrm>
      </p:grpSpPr>
      <p:sp>
        <p:nvSpPr>
          <p:cNvPr id="16" name="Google Shape;16;p15"/>
          <p:cNvSpPr txBox="1"/>
          <p:nvPr>
            <p:ph type="ctrTitle"/>
          </p:nvPr>
        </p:nvSpPr>
        <p:spPr>
          <a:xfrm>
            <a:off x="566737" y="3314954"/>
            <a:ext cx="6423025" cy="22456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133475" y="5988304"/>
            <a:ext cx="5289550" cy="2673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1" type="ftr"/>
          </p:nvPr>
        </p:nvSpPr>
        <p:spPr>
          <a:xfrm>
            <a:off x="323254" y="10372824"/>
            <a:ext cx="7215505" cy="1390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0" type="dt"/>
          </p:nvPr>
        </p:nvSpPr>
        <p:spPr>
          <a:xfrm>
            <a:off x="377825" y="9944862"/>
            <a:ext cx="1737995" cy="534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5440680" y="9944862"/>
            <a:ext cx="1737995" cy="53467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1" name="Shape 21"/>
        <p:cNvGrpSpPr/>
        <p:nvPr/>
      </p:nvGrpSpPr>
      <p:grpSpPr>
        <a:xfrm>
          <a:off x="0" y="0"/>
          <a:ext cx="0" cy="0"/>
          <a:chOff x="0" y="0"/>
          <a:chExt cx="0" cy="0"/>
        </a:xfrm>
      </p:grpSpPr>
      <p:sp>
        <p:nvSpPr>
          <p:cNvPr id="22" name="Google Shape;22;p16"/>
          <p:cNvSpPr txBox="1"/>
          <p:nvPr>
            <p:ph type="title"/>
          </p:nvPr>
        </p:nvSpPr>
        <p:spPr>
          <a:xfrm>
            <a:off x="377825" y="427736"/>
            <a:ext cx="6800850" cy="17109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377825" y="2459482"/>
            <a:ext cx="6800850" cy="705764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16"/>
          <p:cNvSpPr txBox="1"/>
          <p:nvPr>
            <p:ph idx="11" type="ftr"/>
          </p:nvPr>
        </p:nvSpPr>
        <p:spPr>
          <a:xfrm>
            <a:off x="323254" y="10372824"/>
            <a:ext cx="7215505" cy="1390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0" type="dt"/>
          </p:nvPr>
        </p:nvSpPr>
        <p:spPr>
          <a:xfrm>
            <a:off x="377825" y="9944862"/>
            <a:ext cx="1737995" cy="534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5440680" y="9944862"/>
            <a:ext cx="1737995" cy="53467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7" name="Shape 27"/>
        <p:cNvGrpSpPr/>
        <p:nvPr/>
      </p:nvGrpSpPr>
      <p:grpSpPr>
        <a:xfrm>
          <a:off x="0" y="0"/>
          <a:ext cx="0" cy="0"/>
          <a:chOff x="0" y="0"/>
          <a:chExt cx="0" cy="0"/>
        </a:xfrm>
      </p:grpSpPr>
      <p:sp>
        <p:nvSpPr>
          <p:cNvPr id="28" name="Google Shape;28;p17"/>
          <p:cNvSpPr txBox="1"/>
          <p:nvPr>
            <p:ph type="title"/>
          </p:nvPr>
        </p:nvSpPr>
        <p:spPr>
          <a:xfrm>
            <a:off x="377825" y="427736"/>
            <a:ext cx="6800850" cy="17109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377825" y="2459482"/>
            <a:ext cx="3287077" cy="705764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7"/>
          <p:cNvSpPr txBox="1"/>
          <p:nvPr>
            <p:ph idx="2" type="body"/>
          </p:nvPr>
        </p:nvSpPr>
        <p:spPr>
          <a:xfrm>
            <a:off x="3891597" y="2459482"/>
            <a:ext cx="3287077" cy="705764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7"/>
          <p:cNvSpPr txBox="1"/>
          <p:nvPr>
            <p:ph idx="11" type="ftr"/>
          </p:nvPr>
        </p:nvSpPr>
        <p:spPr>
          <a:xfrm>
            <a:off x="323254" y="10372824"/>
            <a:ext cx="7215505" cy="1390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0" type="dt"/>
          </p:nvPr>
        </p:nvSpPr>
        <p:spPr>
          <a:xfrm>
            <a:off x="377825" y="9944862"/>
            <a:ext cx="1737995" cy="534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2" type="sldNum"/>
          </p:nvPr>
        </p:nvSpPr>
        <p:spPr>
          <a:xfrm>
            <a:off x="5440680" y="9944862"/>
            <a:ext cx="1737995" cy="53467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4" name="Shape 34"/>
        <p:cNvGrpSpPr/>
        <p:nvPr/>
      </p:nvGrpSpPr>
      <p:grpSpPr>
        <a:xfrm>
          <a:off x="0" y="0"/>
          <a:ext cx="0" cy="0"/>
          <a:chOff x="0" y="0"/>
          <a:chExt cx="0" cy="0"/>
        </a:xfrm>
      </p:grpSpPr>
      <p:sp>
        <p:nvSpPr>
          <p:cNvPr id="35" name="Google Shape;35;p18"/>
          <p:cNvSpPr txBox="1"/>
          <p:nvPr>
            <p:ph type="title"/>
          </p:nvPr>
        </p:nvSpPr>
        <p:spPr>
          <a:xfrm>
            <a:off x="377825" y="427736"/>
            <a:ext cx="6800850" cy="17109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idx="11" type="ftr"/>
          </p:nvPr>
        </p:nvSpPr>
        <p:spPr>
          <a:xfrm>
            <a:off x="323254" y="10372824"/>
            <a:ext cx="7215505" cy="1390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0" type="dt"/>
          </p:nvPr>
        </p:nvSpPr>
        <p:spPr>
          <a:xfrm>
            <a:off x="377825" y="9944862"/>
            <a:ext cx="1737995" cy="534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2" type="sldNum"/>
          </p:nvPr>
        </p:nvSpPr>
        <p:spPr>
          <a:xfrm>
            <a:off x="5440680" y="9944862"/>
            <a:ext cx="1737995" cy="53467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77825" y="427736"/>
            <a:ext cx="6800850" cy="171094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377825" y="2459482"/>
            <a:ext cx="6800850" cy="705764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3"/>
          <p:cNvSpPr txBox="1"/>
          <p:nvPr>
            <p:ph idx="11" type="ftr"/>
          </p:nvPr>
        </p:nvSpPr>
        <p:spPr>
          <a:xfrm>
            <a:off x="323254" y="10372824"/>
            <a:ext cx="7215505" cy="13906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3"/>
          <p:cNvSpPr txBox="1"/>
          <p:nvPr>
            <p:ph idx="10" type="dt"/>
          </p:nvPr>
        </p:nvSpPr>
        <p:spPr>
          <a:xfrm>
            <a:off x="377825" y="9944862"/>
            <a:ext cx="1737995" cy="53467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3"/>
          <p:cNvSpPr txBox="1"/>
          <p:nvPr>
            <p:ph idx="12" type="sldNum"/>
          </p:nvPr>
        </p:nvSpPr>
        <p:spPr>
          <a:xfrm>
            <a:off x="5440680" y="9944862"/>
            <a:ext cx="1737995" cy="53467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2" name="Shape 42"/>
        <p:cNvGrpSpPr/>
        <p:nvPr/>
      </p:nvGrpSpPr>
      <p:grpSpPr>
        <a:xfrm>
          <a:off x="0" y="0"/>
          <a:ext cx="0" cy="0"/>
          <a:chOff x="0" y="0"/>
          <a:chExt cx="0" cy="0"/>
        </a:xfrm>
      </p:grpSpPr>
      <p:sp>
        <p:nvSpPr>
          <p:cNvPr id="43" name="Google Shape;43;p1"/>
          <p:cNvSpPr txBox="1"/>
          <p:nvPr/>
        </p:nvSpPr>
        <p:spPr>
          <a:xfrm>
            <a:off x="323254" y="165100"/>
            <a:ext cx="477520"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800" u="none" cap="none" strike="noStrike">
                <a:latin typeface="Arial"/>
                <a:ea typeface="Arial"/>
                <a:cs typeface="Arial"/>
                <a:sym typeface="Arial"/>
              </a:rPr>
              <a:t>5/15/2018</a:t>
            </a:r>
            <a:endParaRPr b="0" i="0" sz="800" u="none" cap="none" strike="noStrike">
              <a:latin typeface="Arial"/>
              <a:ea typeface="Arial"/>
              <a:cs typeface="Arial"/>
              <a:sym typeface="Arial"/>
            </a:endParaRPr>
          </a:p>
        </p:txBody>
      </p:sp>
      <p:sp>
        <p:nvSpPr>
          <p:cNvPr id="44" name="Google Shape;44;p1"/>
          <p:cNvSpPr txBox="1"/>
          <p:nvPr/>
        </p:nvSpPr>
        <p:spPr>
          <a:xfrm>
            <a:off x="3443490" y="165100"/>
            <a:ext cx="1505585"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800" u="none" cap="none" strike="noStrike">
                <a:latin typeface="Arial"/>
                <a:ea typeface="Arial"/>
                <a:cs typeface="Arial"/>
                <a:sym typeface="Arial"/>
              </a:rPr>
              <a:t>Introduction to Machine Learning</a:t>
            </a:r>
            <a:endParaRPr b="0" i="0" sz="800" u="none" cap="none" strike="noStrike">
              <a:latin typeface="Arial"/>
              <a:ea typeface="Arial"/>
              <a:cs typeface="Arial"/>
              <a:sym typeface="Arial"/>
            </a:endParaRPr>
          </a:p>
        </p:txBody>
      </p:sp>
      <p:sp>
        <p:nvSpPr>
          <p:cNvPr id="45" name="Google Shape;45;p1"/>
          <p:cNvSpPr txBox="1"/>
          <p:nvPr/>
        </p:nvSpPr>
        <p:spPr>
          <a:xfrm>
            <a:off x="542317" y="832167"/>
            <a:ext cx="3947160" cy="90614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1950" u="none" cap="none" strike="noStrike">
                <a:latin typeface="Arial"/>
                <a:ea typeface="Arial"/>
                <a:cs typeface="Arial"/>
                <a:sym typeface="Arial"/>
              </a:rPr>
              <a:t>Introduction to Machine Learning</a:t>
            </a:r>
            <a:endParaRPr b="0" i="0" sz="1950" u="none" cap="none" strike="noStrike">
              <a:latin typeface="Arial"/>
              <a:ea typeface="Arial"/>
              <a:cs typeface="Arial"/>
              <a:sym typeface="Arial"/>
            </a:endParaRPr>
          </a:p>
          <a:p>
            <a:pPr indent="0" lvl="0" marL="0" marR="0" rtl="0" algn="l">
              <a:lnSpc>
                <a:spcPct val="100000"/>
              </a:lnSpc>
              <a:spcBef>
                <a:spcPts val="25"/>
              </a:spcBef>
              <a:spcAft>
                <a:spcPts val="0"/>
              </a:spcAft>
              <a:buNone/>
            </a:pPr>
            <a:r>
              <a:t/>
            </a:r>
            <a:endParaRPr b="0" i="0" sz="2250" u="none" cap="none" strike="noStrike">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i="0" lang="en-US" sz="1650" u="none" cap="none" strike="noStrike">
                <a:latin typeface="Arial"/>
                <a:ea typeface="Arial"/>
                <a:cs typeface="Arial"/>
                <a:sym typeface="Arial"/>
              </a:rPr>
              <a:t>What is Machine Learning?</a:t>
            </a:r>
            <a:endParaRPr b="0" i="0" sz="1650" u="none" cap="none" strike="noStrike">
              <a:latin typeface="Arial"/>
              <a:ea typeface="Arial"/>
              <a:cs typeface="Arial"/>
              <a:sym typeface="Arial"/>
            </a:endParaRPr>
          </a:p>
        </p:txBody>
      </p:sp>
      <p:sp>
        <p:nvSpPr>
          <p:cNvPr id="46" name="Google Shape;46;p1"/>
          <p:cNvSpPr txBox="1"/>
          <p:nvPr/>
        </p:nvSpPr>
        <p:spPr>
          <a:xfrm>
            <a:off x="542317" y="1926051"/>
            <a:ext cx="6188075" cy="1493520"/>
          </a:xfrm>
          <a:prstGeom prst="rect">
            <a:avLst/>
          </a:prstGeom>
          <a:noFill/>
          <a:ln>
            <a:noFill/>
          </a:ln>
        </p:spPr>
        <p:txBody>
          <a:bodyPr anchorCtr="0" anchor="t" bIns="0" lIns="0" spcFirstLastPara="1" rIns="0" wrap="square" tIns="12700">
            <a:spAutoFit/>
          </a:bodyPr>
          <a:lstStyle/>
          <a:p>
            <a:pPr indent="0" lvl="0" marL="12700" marR="5080" rtl="0" algn="l">
              <a:lnSpc>
                <a:spcPct val="119100"/>
              </a:lnSpc>
              <a:spcBef>
                <a:spcPts val="0"/>
              </a:spcBef>
              <a:spcAft>
                <a:spcPts val="0"/>
              </a:spcAft>
              <a:buNone/>
            </a:pPr>
            <a:r>
              <a:rPr b="0" i="0" lang="en-US" sz="1050" u="none" cap="none" strike="noStrike">
                <a:latin typeface="Arial"/>
                <a:ea typeface="Arial"/>
                <a:cs typeface="Arial"/>
                <a:sym typeface="Arial"/>
              </a:rPr>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a:t>
            </a:r>
            <a:endParaRPr b="0" i="0" sz="1050" u="none" cap="none" strike="noStrike">
              <a:latin typeface="Arial"/>
              <a:ea typeface="Arial"/>
              <a:cs typeface="Arial"/>
              <a:sym typeface="Arial"/>
            </a:endParaRPr>
          </a:p>
          <a:p>
            <a:pPr indent="0" lvl="0" marL="0" marR="0" rtl="0" algn="l">
              <a:lnSpc>
                <a:spcPct val="100000"/>
              </a:lnSpc>
              <a:spcBef>
                <a:spcPts val="15"/>
              </a:spcBef>
              <a:spcAft>
                <a:spcPts val="0"/>
              </a:spcAft>
              <a:buNone/>
            </a:pPr>
            <a:r>
              <a:t/>
            </a:r>
            <a:endParaRPr b="0" i="0" sz="900" u="none" cap="none" strike="noStrike">
              <a:latin typeface="Times New Roman"/>
              <a:ea typeface="Times New Roman"/>
              <a:cs typeface="Times New Roman"/>
              <a:sym typeface="Times New Roman"/>
            </a:endParaRPr>
          </a:p>
          <a:p>
            <a:pPr indent="0" lvl="0" marL="12700" marR="57150" rtl="0" algn="l">
              <a:lnSpc>
                <a:spcPct val="119100"/>
              </a:lnSpc>
              <a:spcBef>
                <a:spcPts val="0"/>
              </a:spcBef>
              <a:spcAft>
                <a:spcPts val="0"/>
              </a:spcAft>
              <a:buNone/>
            </a:pPr>
            <a:r>
              <a:rPr b="0" i="0" lang="en-US" sz="1050" u="none" cap="none" strike="noStrike">
                <a:latin typeface="Arial"/>
                <a:ea typeface="Arial"/>
                <a:cs typeface="Arial"/>
                <a:sym typeface="Arial"/>
              </a:rPr>
              <a:t>The process of learning begins with observations or data, such as examples, direct experience, or  instruction, in order to look for patterns in data and make better decisions in the future based on the  examples that we provide. The primary aim is to allow the computers learn automatically without human  intervention or assistance and adjust actions accordingly.</a:t>
            </a:r>
            <a:endParaRPr b="0" i="0" sz="1050" u="none" cap="none" strike="noStrike">
              <a:latin typeface="Arial"/>
              <a:ea typeface="Arial"/>
              <a:cs typeface="Arial"/>
              <a:sym typeface="Arial"/>
            </a:endParaRPr>
          </a:p>
        </p:txBody>
      </p:sp>
      <p:sp>
        <p:nvSpPr>
          <p:cNvPr id="47" name="Google Shape;47;p1"/>
          <p:cNvSpPr/>
          <p:nvPr/>
        </p:nvSpPr>
        <p:spPr>
          <a:xfrm>
            <a:off x="1397482" y="3560660"/>
            <a:ext cx="4764709" cy="26968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 name="Google Shape;48;p1"/>
          <p:cNvSpPr txBox="1"/>
          <p:nvPr/>
        </p:nvSpPr>
        <p:spPr>
          <a:xfrm>
            <a:off x="542317" y="6578414"/>
            <a:ext cx="3658870" cy="3232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950">
                <a:latin typeface="Arial"/>
                <a:ea typeface="Arial"/>
                <a:cs typeface="Arial"/>
                <a:sym typeface="Arial"/>
              </a:rPr>
              <a:t>How Machine Learning works?</a:t>
            </a:r>
            <a:endParaRPr sz="1950">
              <a:latin typeface="Arial"/>
              <a:ea typeface="Arial"/>
              <a:cs typeface="Arial"/>
              <a:sym typeface="Arial"/>
            </a:endParaRPr>
          </a:p>
        </p:txBody>
      </p:sp>
      <p:sp>
        <p:nvSpPr>
          <p:cNvPr id="49" name="Google Shape;49;p1"/>
          <p:cNvSpPr txBox="1"/>
          <p:nvPr>
            <p:ph idx="11" type="ftr"/>
          </p:nvPr>
        </p:nvSpPr>
        <p:spPr>
          <a:xfrm>
            <a:off x="323254" y="10372824"/>
            <a:ext cx="7215505" cy="139065"/>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None/>
            </a:pPr>
            <a:r>
              <a:rPr lang="en-US"/>
              <a:t>http://localhost:8888/nbconvert/html/Desktop/IPYNB_Files/masteringdatascience_good_images_pdf/ML1/Introduction%20to%20Machine%20Learning.ipynb?do</a:t>
            </a:r>
            <a:endParaRPr/>
          </a:p>
        </p:txBody>
      </p:sp>
      <p:sp>
        <p:nvSpPr>
          <p:cNvPr id="50" name="Google Shape;50;p1"/>
          <p:cNvSpPr txBox="1"/>
          <p:nvPr/>
        </p:nvSpPr>
        <p:spPr>
          <a:xfrm>
            <a:off x="542317" y="7091002"/>
            <a:ext cx="6365240" cy="2065020"/>
          </a:xfrm>
          <a:prstGeom prst="rect">
            <a:avLst/>
          </a:prstGeom>
          <a:noFill/>
          <a:ln>
            <a:noFill/>
          </a:ln>
        </p:spPr>
        <p:txBody>
          <a:bodyPr anchorCtr="0" anchor="t" bIns="0" lIns="0" spcFirstLastPara="1" rIns="0" wrap="square" tIns="12700">
            <a:spAutoFit/>
          </a:bodyPr>
          <a:lstStyle/>
          <a:p>
            <a:pPr indent="0" lvl="0" marL="12700" marR="5080" rtl="0" algn="l">
              <a:lnSpc>
                <a:spcPct val="119100"/>
              </a:lnSpc>
              <a:spcBef>
                <a:spcPts val="0"/>
              </a:spcBef>
              <a:spcAft>
                <a:spcPts val="0"/>
              </a:spcAft>
              <a:buNone/>
            </a:pPr>
            <a:r>
              <a:rPr lang="en-US" sz="1050">
                <a:latin typeface="Arial"/>
                <a:ea typeface="Arial"/>
                <a:cs typeface="Arial"/>
                <a:sym typeface="Arial"/>
              </a:rPr>
              <a:t>Suppose we want to buy the best web camera available in the market. In real life, the process we’d follow  would be to look at several product reviews describing qualities about the model we are considering  purchasing. For example, if we see that the reviews mostly consists of words like “good,” “great,” “excellent”  etc. then we’d conclude that the webcam is a good product and we can proceed to purchase it. Whereas if  the words like “bad,” “not good quality,” “poor resolution,” then we conclude that it is probably better to look  for another webcam. So you see, the reviews help us perform a “decisive action” based on the “pattern” of  words that exist in the product reviews.</a:t>
            </a:r>
            <a:endParaRPr sz="1050">
              <a:latin typeface="Arial"/>
              <a:ea typeface="Arial"/>
              <a:cs typeface="Arial"/>
              <a:sym typeface="Arial"/>
            </a:endParaRPr>
          </a:p>
          <a:p>
            <a:pPr indent="0" lvl="0" marL="0" marR="0" rtl="0" algn="l">
              <a:lnSpc>
                <a:spcPct val="100000"/>
              </a:lnSpc>
              <a:spcBef>
                <a:spcPts val="15"/>
              </a:spcBef>
              <a:spcAft>
                <a:spcPts val="0"/>
              </a:spcAft>
              <a:buNone/>
            </a:pPr>
            <a:r>
              <a:t/>
            </a:r>
            <a:endParaRPr sz="900">
              <a:latin typeface="Times New Roman"/>
              <a:ea typeface="Times New Roman"/>
              <a:cs typeface="Times New Roman"/>
              <a:sym typeface="Times New Roman"/>
            </a:endParaRPr>
          </a:p>
          <a:p>
            <a:pPr indent="0" lvl="0" marL="12700" marR="189230" rtl="0" algn="l">
              <a:lnSpc>
                <a:spcPct val="119100"/>
              </a:lnSpc>
              <a:spcBef>
                <a:spcPts val="0"/>
              </a:spcBef>
              <a:spcAft>
                <a:spcPts val="0"/>
              </a:spcAft>
              <a:buNone/>
            </a:pPr>
            <a:r>
              <a:rPr lang="en-US" sz="1050">
                <a:latin typeface="Arial"/>
                <a:ea typeface="Arial"/>
                <a:cs typeface="Arial"/>
                <a:sym typeface="Arial"/>
              </a:rPr>
              <a:t>Hence, the relationship among the buyers who purchased the webcam and wrote product reviews will  influence other buyers, and their product reviews, in turn, will influence future purchases. Thus, a pattern  exists across the people who already purchased the product and the future buyers of the product.</a:t>
            </a:r>
            <a:endParaRPr sz="105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38" name="Shape 138"/>
        <p:cNvGrpSpPr/>
        <p:nvPr/>
      </p:nvGrpSpPr>
      <p:grpSpPr>
        <a:xfrm>
          <a:off x="0" y="0"/>
          <a:ext cx="0" cy="0"/>
          <a:chOff x="0" y="0"/>
          <a:chExt cx="0" cy="0"/>
        </a:xfrm>
      </p:grpSpPr>
      <p:sp>
        <p:nvSpPr>
          <p:cNvPr id="139" name="Google Shape;139;p10"/>
          <p:cNvSpPr txBox="1"/>
          <p:nvPr>
            <p:ph idx="11" type="ftr"/>
          </p:nvPr>
        </p:nvSpPr>
        <p:spPr>
          <a:xfrm>
            <a:off x="323254" y="10372824"/>
            <a:ext cx="7215505" cy="139065"/>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None/>
            </a:pPr>
            <a:r>
              <a:rPr lang="en-US"/>
              <a:t>http://localhost:8888/nbconvert/html/Desktop/IPYNB_Files/masteringdatascience_good_images_pdf/ML1/Introduction%20to%20Machine%20Learning.ipynb?do</a:t>
            </a:r>
            <a:endParaRPr/>
          </a:p>
        </p:txBody>
      </p:sp>
      <p:sp>
        <p:nvSpPr>
          <p:cNvPr id="140" name="Google Shape;140;p10"/>
          <p:cNvSpPr txBox="1"/>
          <p:nvPr/>
        </p:nvSpPr>
        <p:spPr>
          <a:xfrm>
            <a:off x="323254" y="165100"/>
            <a:ext cx="477520"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5/15/2018</a:t>
            </a:r>
            <a:endParaRPr sz="800">
              <a:latin typeface="Arial"/>
              <a:ea typeface="Arial"/>
              <a:cs typeface="Arial"/>
              <a:sym typeface="Arial"/>
            </a:endParaRPr>
          </a:p>
        </p:txBody>
      </p:sp>
      <p:sp>
        <p:nvSpPr>
          <p:cNvPr id="141" name="Google Shape;141;p10"/>
          <p:cNvSpPr txBox="1"/>
          <p:nvPr/>
        </p:nvSpPr>
        <p:spPr>
          <a:xfrm>
            <a:off x="3443490" y="165100"/>
            <a:ext cx="1505585"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Introduction to Machine Learning</a:t>
            </a:r>
            <a:endParaRPr sz="800">
              <a:latin typeface="Arial"/>
              <a:ea typeface="Arial"/>
              <a:cs typeface="Arial"/>
              <a:sym typeface="Arial"/>
            </a:endParaRPr>
          </a:p>
        </p:txBody>
      </p:sp>
      <p:sp>
        <p:nvSpPr>
          <p:cNvPr id="142" name="Google Shape;142;p10"/>
          <p:cNvSpPr txBox="1"/>
          <p:nvPr/>
        </p:nvSpPr>
        <p:spPr>
          <a:xfrm>
            <a:off x="542317" y="574941"/>
            <a:ext cx="2307590" cy="2768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50">
                <a:latin typeface="Arial"/>
                <a:ea typeface="Arial"/>
                <a:cs typeface="Arial"/>
                <a:sym typeface="Arial"/>
              </a:rPr>
              <a:t>Choosing an algorithm</a:t>
            </a:r>
            <a:endParaRPr sz="1650">
              <a:latin typeface="Arial"/>
              <a:ea typeface="Arial"/>
              <a:cs typeface="Arial"/>
              <a:sym typeface="Arial"/>
            </a:endParaRPr>
          </a:p>
        </p:txBody>
      </p:sp>
      <p:sp>
        <p:nvSpPr>
          <p:cNvPr id="143" name="Google Shape;143;p10"/>
          <p:cNvSpPr txBox="1"/>
          <p:nvPr/>
        </p:nvSpPr>
        <p:spPr>
          <a:xfrm>
            <a:off x="542317" y="1060847"/>
            <a:ext cx="6463030" cy="85813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050">
                <a:latin typeface="Arial"/>
                <a:ea typeface="Arial"/>
                <a:cs typeface="Arial"/>
                <a:sym typeface="Arial"/>
              </a:rPr>
              <a:t>Accuracy</a:t>
            </a:r>
            <a:endParaRPr sz="1050">
              <a:latin typeface="Arial"/>
              <a:ea typeface="Arial"/>
              <a:cs typeface="Arial"/>
              <a:sym typeface="Arial"/>
            </a:endParaRPr>
          </a:p>
          <a:p>
            <a:pPr indent="0" lvl="0" marL="12700" marR="5080" rtl="0" algn="l">
              <a:lnSpc>
                <a:spcPct val="119100"/>
              </a:lnSpc>
              <a:spcBef>
                <a:spcPts val="825"/>
              </a:spcBef>
              <a:spcAft>
                <a:spcPts val="0"/>
              </a:spcAft>
              <a:buNone/>
            </a:pPr>
            <a:r>
              <a:rPr lang="en-US" sz="1050">
                <a:latin typeface="Arial"/>
                <a:ea typeface="Arial"/>
                <a:cs typeface="Arial"/>
                <a:sym typeface="Arial"/>
              </a:rPr>
              <a:t>Getting the most accurate answer possible isn't always necessary. Sometimes an approximation is adequate,  depending on what you want to use it for. If that's the case, you may be able to cut your processing time  dramatically by sticking with more approximate methods. Another advantage of more approximate methods  is that they naturally tend to avoid overfitting.</a:t>
            </a:r>
            <a:endParaRPr sz="1050">
              <a:latin typeface="Arial"/>
              <a:ea typeface="Arial"/>
              <a:cs typeface="Arial"/>
              <a:sym typeface="Arial"/>
            </a:endParaRPr>
          </a:p>
          <a:p>
            <a:pPr indent="0" lvl="0" marL="0" marR="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0" lvl="0" marL="12700" marR="0" rtl="0" algn="l">
              <a:lnSpc>
                <a:spcPct val="100000"/>
              </a:lnSpc>
              <a:spcBef>
                <a:spcPts val="850"/>
              </a:spcBef>
              <a:spcAft>
                <a:spcPts val="0"/>
              </a:spcAft>
              <a:buNone/>
            </a:pPr>
            <a:r>
              <a:rPr b="1" lang="en-US" sz="1050">
                <a:latin typeface="Arial"/>
                <a:ea typeface="Arial"/>
                <a:cs typeface="Arial"/>
                <a:sym typeface="Arial"/>
              </a:rPr>
              <a:t>Training time</a:t>
            </a:r>
            <a:endParaRPr sz="1050">
              <a:latin typeface="Arial"/>
              <a:ea typeface="Arial"/>
              <a:cs typeface="Arial"/>
              <a:sym typeface="Arial"/>
            </a:endParaRPr>
          </a:p>
          <a:p>
            <a:pPr indent="0" lvl="0" marL="12700" marR="62230" rtl="0" algn="l">
              <a:lnSpc>
                <a:spcPct val="119100"/>
              </a:lnSpc>
              <a:spcBef>
                <a:spcPts val="825"/>
              </a:spcBef>
              <a:spcAft>
                <a:spcPts val="0"/>
              </a:spcAft>
              <a:buNone/>
            </a:pPr>
            <a:r>
              <a:rPr lang="en-US" sz="1050">
                <a:latin typeface="Arial"/>
                <a:ea typeface="Arial"/>
                <a:cs typeface="Arial"/>
                <a:sym typeface="Arial"/>
              </a:rPr>
              <a:t>The number of minutes or hours necessary to train a model varies a great deal between algorithms. Training  time is often closely tied to accuracy—one typically accompanies the other. In addition, some algorithms are  more sensitive to the number of data points than others. When time is limited it can drive the choice of  algorithm, especially when the data set is large.</a:t>
            </a:r>
            <a:endParaRPr sz="1050">
              <a:latin typeface="Arial"/>
              <a:ea typeface="Arial"/>
              <a:cs typeface="Arial"/>
              <a:sym typeface="Arial"/>
            </a:endParaRPr>
          </a:p>
          <a:p>
            <a:pPr indent="0" lvl="0" marL="0" marR="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0" lvl="0" marL="12700" marR="0" rtl="0" algn="l">
              <a:lnSpc>
                <a:spcPct val="100000"/>
              </a:lnSpc>
              <a:spcBef>
                <a:spcPts val="855"/>
              </a:spcBef>
              <a:spcAft>
                <a:spcPts val="0"/>
              </a:spcAft>
              <a:buNone/>
            </a:pPr>
            <a:r>
              <a:rPr b="1" lang="en-US" sz="1050">
                <a:latin typeface="Arial"/>
                <a:ea typeface="Arial"/>
                <a:cs typeface="Arial"/>
                <a:sym typeface="Arial"/>
              </a:rPr>
              <a:t>Linearity</a:t>
            </a:r>
            <a:endParaRPr sz="1050">
              <a:latin typeface="Arial"/>
              <a:ea typeface="Arial"/>
              <a:cs typeface="Arial"/>
              <a:sym typeface="Arial"/>
            </a:endParaRPr>
          </a:p>
          <a:p>
            <a:pPr indent="0" lvl="0" marL="12700" marR="321310" rtl="0" algn="l">
              <a:lnSpc>
                <a:spcPct val="119100"/>
              </a:lnSpc>
              <a:spcBef>
                <a:spcPts val="825"/>
              </a:spcBef>
              <a:spcAft>
                <a:spcPts val="0"/>
              </a:spcAft>
              <a:buNone/>
            </a:pPr>
            <a:r>
              <a:rPr lang="en-US" sz="1050">
                <a:latin typeface="Arial"/>
                <a:ea typeface="Arial"/>
                <a:cs typeface="Arial"/>
                <a:sym typeface="Arial"/>
              </a:rPr>
              <a:t>Lots of machine learning algorithms make use of linearity. Linear classification algorithms assume that  classes can be separated by a straight line (or its higher-dimensional analog). These include logistic  regression and support vector machines. Linear regression algorithms assume that data trends follow a  straight line. These assumptions aren't bad for some problems, but on others they bring accuracy down.</a:t>
            </a:r>
            <a:endParaRPr sz="1050">
              <a:latin typeface="Arial"/>
              <a:ea typeface="Arial"/>
              <a:cs typeface="Arial"/>
              <a:sym typeface="Arial"/>
            </a:endParaRPr>
          </a:p>
          <a:p>
            <a:pPr indent="0" lvl="0" marL="0" marR="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0" lvl="0" marL="12700" marR="0" rtl="0" algn="l">
              <a:lnSpc>
                <a:spcPct val="100000"/>
              </a:lnSpc>
              <a:spcBef>
                <a:spcPts val="850"/>
              </a:spcBef>
              <a:spcAft>
                <a:spcPts val="0"/>
              </a:spcAft>
              <a:buNone/>
            </a:pPr>
            <a:r>
              <a:rPr b="1" lang="en-US" sz="1050">
                <a:latin typeface="Arial"/>
                <a:ea typeface="Arial"/>
                <a:cs typeface="Arial"/>
                <a:sym typeface="Arial"/>
              </a:rPr>
              <a:t>Non-linear class boundary</a:t>
            </a:r>
            <a:endParaRPr sz="1050">
              <a:latin typeface="Arial"/>
              <a:ea typeface="Arial"/>
              <a:cs typeface="Arial"/>
              <a:sym typeface="Arial"/>
            </a:endParaRPr>
          </a:p>
          <a:p>
            <a:pPr indent="0" lvl="0" marL="0" marR="0" rtl="0" algn="l">
              <a:lnSpc>
                <a:spcPct val="100000"/>
              </a:lnSpc>
              <a:spcBef>
                <a:spcPts val="30"/>
              </a:spcBef>
              <a:spcAft>
                <a:spcPts val="0"/>
              </a:spcAft>
              <a:buNone/>
            </a:pPr>
            <a:r>
              <a:t/>
            </a:r>
            <a:endParaRPr sz="9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050">
                <a:latin typeface="Arial"/>
                <a:ea typeface="Arial"/>
                <a:cs typeface="Arial"/>
                <a:sym typeface="Arial"/>
              </a:rPr>
              <a:t>Non-linear class boundary relying on a linear classification algorithm would result in low accuracy</a:t>
            </a:r>
            <a:endParaRPr sz="1050">
              <a:latin typeface="Arial"/>
              <a:ea typeface="Arial"/>
              <a:cs typeface="Arial"/>
              <a:sym typeface="Arial"/>
            </a:endParaRPr>
          </a:p>
          <a:p>
            <a:pPr indent="0" lvl="0" marL="0" marR="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0" lvl="0" marL="12700" marR="0" rtl="0" algn="l">
              <a:lnSpc>
                <a:spcPct val="100000"/>
              </a:lnSpc>
              <a:spcBef>
                <a:spcPts val="855"/>
              </a:spcBef>
              <a:spcAft>
                <a:spcPts val="0"/>
              </a:spcAft>
              <a:buNone/>
            </a:pPr>
            <a:r>
              <a:rPr b="1" lang="en-US" sz="1050">
                <a:latin typeface="Arial"/>
                <a:ea typeface="Arial"/>
                <a:cs typeface="Arial"/>
                <a:sym typeface="Arial"/>
              </a:rPr>
              <a:t>Data with a nonlinear trend</a:t>
            </a:r>
            <a:endParaRPr sz="1050">
              <a:latin typeface="Arial"/>
              <a:ea typeface="Arial"/>
              <a:cs typeface="Arial"/>
              <a:sym typeface="Arial"/>
            </a:endParaRPr>
          </a:p>
          <a:p>
            <a:pPr indent="0" lvl="0" marL="12700" marR="146685" rtl="0" algn="l">
              <a:lnSpc>
                <a:spcPct val="119100"/>
              </a:lnSpc>
              <a:spcBef>
                <a:spcPts val="825"/>
              </a:spcBef>
              <a:spcAft>
                <a:spcPts val="0"/>
              </a:spcAft>
              <a:buNone/>
            </a:pPr>
            <a:r>
              <a:rPr lang="en-US" sz="1050">
                <a:latin typeface="Arial"/>
                <a:ea typeface="Arial"/>
                <a:cs typeface="Arial"/>
                <a:sym typeface="Arial"/>
              </a:rPr>
              <a:t>Data with a nonlinear trend using a linear regression method would generate much larger errors than  necessary Despite their dangers, linear algorithms are very popular as a first line of attack. They tend to be  algorithmically simple and fast to train.</a:t>
            </a:r>
            <a:endParaRPr sz="1050">
              <a:latin typeface="Arial"/>
              <a:ea typeface="Arial"/>
              <a:cs typeface="Arial"/>
              <a:sym typeface="Arial"/>
            </a:endParaRPr>
          </a:p>
          <a:p>
            <a:pPr indent="0" lvl="0" marL="0" marR="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0" lvl="0" marL="12700" marR="0" rtl="0" algn="l">
              <a:lnSpc>
                <a:spcPct val="100000"/>
              </a:lnSpc>
              <a:spcBef>
                <a:spcPts val="850"/>
              </a:spcBef>
              <a:spcAft>
                <a:spcPts val="0"/>
              </a:spcAft>
              <a:buNone/>
            </a:pPr>
            <a:r>
              <a:rPr b="1" lang="en-US" sz="1050">
                <a:latin typeface="Arial"/>
                <a:ea typeface="Arial"/>
                <a:cs typeface="Arial"/>
                <a:sym typeface="Arial"/>
              </a:rPr>
              <a:t>Number of parameters</a:t>
            </a:r>
            <a:endParaRPr sz="1050">
              <a:latin typeface="Arial"/>
              <a:ea typeface="Arial"/>
              <a:cs typeface="Arial"/>
              <a:sym typeface="Arial"/>
            </a:endParaRPr>
          </a:p>
          <a:p>
            <a:pPr indent="0" lvl="0" marL="12700" marR="12065" rtl="0" algn="l">
              <a:lnSpc>
                <a:spcPct val="119100"/>
              </a:lnSpc>
              <a:spcBef>
                <a:spcPts val="825"/>
              </a:spcBef>
              <a:spcAft>
                <a:spcPts val="0"/>
              </a:spcAft>
              <a:buNone/>
            </a:pPr>
            <a:r>
              <a:rPr lang="en-US" sz="1050">
                <a:latin typeface="Arial"/>
                <a:ea typeface="Arial"/>
                <a:cs typeface="Arial"/>
                <a:sym typeface="Arial"/>
              </a:rPr>
              <a:t>Parameters are the knobs a data scientist gets to turn when setting up an algorithm. They are numbers that  affect the algorithm's behavior, such as error tolerance or number of iterations, or options between variants of  how the algorithm behaves. The training time and accuracy of the algorithm can sometimes be quite  sensitive to getting just the right settings. Typically, algorithms with large numbers parameters require the  most trial and error to find a good combination.</a:t>
            </a:r>
            <a:endParaRPr sz="1050">
              <a:latin typeface="Arial"/>
              <a:ea typeface="Arial"/>
              <a:cs typeface="Arial"/>
              <a:sym typeface="Arial"/>
            </a:endParaRPr>
          </a:p>
          <a:p>
            <a:pPr indent="0" lvl="0" marL="0" marR="0" rtl="0" algn="l">
              <a:lnSpc>
                <a:spcPct val="100000"/>
              </a:lnSpc>
              <a:spcBef>
                <a:spcPts val="15"/>
              </a:spcBef>
              <a:spcAft>
                <a:spcPts val="0"/>
              </a:spcAft>
              <a:buNone/>
            </a:pPr>
            <a:r>
              <a:t/>
            </a:r>
            <a:endParaRPr sz="900">
              <a:latin typeface="Times New Roman"/>
              <a:ea typeface="Times New Roman"/>
              <a:cs typeface="Times New Roman"/>
              <a:sym typeface="Times New Roman"/>
            </a:endParaRPr>
          </a:p>
          <a:p>
            <a:pPr indent="0" lvl="0" marL="12700" marR="133985" rtl="0" algn="l">
              <a:lnSpc>
                <a:spcPct val="119100"/>
              </a:lnSpc>
              <a:spcBef>
                <a:spcPts val="0"/>
              </a:spcBef>
              <a:spcAft>
                <a:spcPts val="0"/>
              </a:spcAft>
              <a:buNone/>
            </a:pPr>
            <a:r>
              <a:rPr lang="en-US" sz="1050">
                <a:latin typeface="Arial"/>
                <a:ea typeface="Arial"/>
                <a:cs typeface="Arial"/>
                <a:sym typeface="Arial"/>
              </a:rPr>
              <a:t>The upside is that having many parameters typically indicates that an algorithm has greater flexibility. It can  often achieve very good accuracy. Provided you can find the right combination of parameter settings.</a:t>
            </a:r>
            <a:endParaRPr sz="1050">
              <a:latin typeface="Arial"/>
              <a:ea typeface="Arial"/>
              <a:cs typeface="Arial"/>
              <a:sym typeface="Arial"/>
            </a:endParaRPr>
          </a:p>
          <a:p>
            <a:pPr indent="0" lvl="0" marL="0" marR="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0" lvl="0" marL="12700" marR="0" rtl="0" algn="l">
              <a:lnSpc>
                <a:spcPct val="100000"/>
              </a:lnSpc>
              <a:spcBef>
                <a:spcPts val="855"/>
              </a:spcBef>
              <a:spcAft>
                <a:spcPts val="0"/>
              </a:spcAft>
              <a:buNone/>
            </a:pPr>
            <a:r>
              <a:rPr b="1" lang="en-US" sz="1050">
                <a:latin typeface="Arial"/>
                <a:ea typeface="Arial"/>
                <a:cs typeface="Arial"/>
                <a:sym typeface="Arial"/>
              </a:rPr>
              <a:t>Number of features</a:t>
            </a:r>
            <a:endParaRPr sz="1050">
              <a:latin typeface="Arial"/>
              <a:ea typeface="Arial"/>
              <a:cs typeface="Arial"/>
              <a:sym typeface="Arial"/>
            </a:endParaRPr>
          </a:p>
          <a:p>
            <a:pPr indent="0" lvl="0" marL="12700" marR="160655" rtl="0" algn="l">
              <a:lnSpc>
                <a:spcPct val="119100"/>
              </a:lnSpc>
              <a:spcBef>
                <a:spcPts val="825"/>
              </a:spcBef>
              <a:spcAft>
                <a:spcPts val="0"/>
              </a:spcAft>
              <a:buNone/>
            </a:pPr>
            <a:r>
              <a:rPr lang="en-US" sz="1050">
                <a:latin typeface="Arial"/>
                <a:ea typeface="Arial"/>
                <a:cs typeface="Arial"/>
                <a:sym typeface="Arial"/>
              </a:rPr>
              <a:t>For certain types of data, the number of features can be very large compared to the number of data points.  This is often the case with genetics or textual data. The large number of features can bog down some  learning algorithms, making training time unfeasibly long.</a:t>
            </a:r>
            <a:endParaRPr sz="105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47" name="Shape 147"/>
        <p:cNvGrpSpPr/>
        <p:nvPr/>
      </p:nvGrpSpPr>
      <p:grpSpPr>
        <a:xfrm>
          <a:off x="0" y="0"/>
          <a:ext cx="0" cy="0"/>
          <a:chOff x="0" y="0"/>
          <a:chExt cx="0" cy="0"/>
        </a:xfrm>
      </p:grpSpPr>
      <p:sp>
        <p:nvSpPr>
          <p:cNvPr id="148" name="Google Shape;148;p11"/>
          <p:cNvSpPr txBox="1"/>
          <p:nvPr>
            <p:ph idx="11" type="ftr"/>
          </p:nvPr>
        </p:nvSpPr>
        <p:spPr>
          <a:xfrm>
            <a:off x="323254" y="10372824"/>
            <a:ext cx="7215505" cy="139065"/>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None/>
            </a:pPr>
            <a:r>
              <a:rPr lang="en-US"/>
              <a:t>http://localhost:8888/nbconvert/html/Desktop/IPYNB_Files/masteringdatascience_good_images_pdf/ML1/Introduction%20to%20Machine%20Learning.ipynb?do</a:t>
            </a:r>
            <a:endParaRPr/>
          </a:p>
        </p:txBody>
      </p:sp>
      <p:sp>
        <p:nvSpPr>
          <p:cNvPr id="149" name="Google Shape;149;p11"/>
          <p:cNvSpPr txBox="1"/>
          <p:nvPr/>
        </p:nvSpPr>
        <p:spPr>
          <a:xfrm>
            <a:off x="323254" y="165100"/>
            <a:ext cx="477520"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5/15/2018</a:t>
            </a:r>
            <a:endParaRPr sz="800">
              <a:latin typeface="Arial"/>
              <a:ea typeface="Arial"/>
              <a:cs typeface="Arial"/>
              <a:sym typeface="Arial"/>
            </a:endParaRPr>
          </a:p>
        </p:txBody>
      </p:sp>
      <p:sp>
        <p:nvSpPr>
          <p:cNvPr id="150" name="Google Shape;150;p11"/>
          <p:cNvSpPr txBox="1"/>
          <p:nvPr/>
        </p:nvSpPr>
        <p:spPr>
          <a:xfrm>
            <a:off x="3443490" y="165100"/>
            <a:ext cx="1505585"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Introduction to Machine Learning</a:t>
            </a:r>
            <a:endParaRPr sz="800">
              <a:latin typeface="Arial"/>
              <a:ea typeface="Arial"/>
              <a:cs typeface="Arial"/>
              <a:sym typeface="Arial"/>
            </a:endParaRPr>
          </a:p>
        </p:txBody>
      </p:sp>
      <p:sp>
        <p:nvSpPr>
          <p:cNvPr id="151" name="Google Shape;151;p11"/>
          <p:cNvSpPr txBox="1"/>
          <p:nvPr/>
        </p:nvSpPr>
        <p:spPr>
          <a:xfrm>
            <a:off x="542317" y="574878"/>
            <a:ext cx="2680335" cy="2768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50">
                <a:latin typeface="Arial"/>
                <a:ea typeface="Arial"/>
                <a:cs typeface="Arial"/>
                <a:sym typeface="Arial"/>
              </a:rPr>
              <a:t>Overfitting vs. Underfitting</a:t>
            </a:r>
            <a:endParaRPr sz="1650">
              <a:latin typeface="Arial"/>
              <a:ea typeface="Arial"/>
              <a:cs typeface="Arial"/>
              <a:sym typeface="Arial"/>
            </a:endParaRPr>
          </a:p>
        </p:txBody>
      </p:sp>
      <p:sp>
        <p:nvSpPr>
          <p:cNvPr id="152" name="Google Shape;152;p11"/>
          <p:cNvSpPr txBox="1"/>
          <p:nvPr/>
        </p:nvSpPr>
        <p:spPr>
          <a:xfrm>
            <a:off x="542317" y="1060784"/>
            <a:ext cx="6448425" cy="87909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050">
                <a:latin typeface="Arial"/>
                <a:ea typeface="Arial"/>
                <a:cs typeface="Arial"/>
                <a:sym typeface="Arial"/>
              </a:rPr>
              <a:t>Overfitting</a:t>
            </a:r>
            <a:endParaRPr sz="1050">
              <a:latin typeface="Arial"/>
              <a:ea typeface="Arial"/>
              <a:cs typeface="Arial"/>
              <a:sym typeface="Arial"/>
            </a:endParaRPr>
          </a:p>
          <a:p>
            <a:pPr indent="0" lvl="0" marL="0" marR="0" rtl="0" algn="l">
              <a:lnSpc>
                <a:spcPct val="100000"/>
              </a:lnSpc>
              <a:spcBef>
                <a:spcPts val="30"/>
              </a:spcBef>
              <a:spcAft>
                <a:spcPts val="0"/>
              </a:spcAft>
              <a:buNone/>
            </a:pPr>
            <a:r>
              <a:t/>
            </a:r>
            <a:endParaRPr sz="9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050">
                <a:latin typeface="Arial"/>
                <a:ea typeface="Arial"/>
                <a:cs typeface="Arial"/>
                <a:sym typeface="Arial"/>
              </a:rPr>
              <a:t>Overfitting refers to a model that models the training data too well.</a:t>
            </a:r>
            <a:endParaRPr sz="1050">
              <a:latin typeface="Arial"/>
              <a:ea typeface="Arial"/>
              <a:cs typeface="Arial"/>
              <a:sym typeface="Arial"/>
            </a:endParaRPr>
          </a:p>
          <a:p>
            <a:pPr indent="0" lvl="0" marL="0" marR="0" rtl="0" algn="l">
              <a:lnSpc>
                <a:spcPct val="100000"/>
              </a:lnSpc>
              <a:spcBef>
                <a:spcPts val="15"/>
              </a:spcBef>
              <a:spcAft>
                <a:spcPts val="0"/>
              </a:spcAft>
              <a:buNone/>
            </a:pPr>
            <a:r>
              <a:t/>
            </a:r>
            <a:endParaRPr sz="900">
              <a:latin typeface="Times New Roman"/>
              <a:ea typeface="Times New Roman"/>
              <a:cs typeface="Times New Roman"/>
              <a:sym typeface="Times New Roman"/>
            </a:endParaRPr>
          </a:p>
          <a:p>
            <a:pPr indent="0" lvl="0" marL="12700" marR="5080" rtl="0" algn="l">
              <a:lnSpc>
                <a:spcPct val="119100"/>
              </a:lnSpc>
              <a:spcBef>
                <a:spcPts val="0"/>
              </a:spcBef>
              <a:spcAft>
                <a:spcPts val="0"/>
              </a:spcAft>
              <a:buNone/>
            </a:pPr>
            <a:r>
              <a:rPr lang="en-US" sz="1050">
                <a:latin typeface="Arial"/>
                <a:ea typeface="Arial"/>
                <a:cs typeface="Arial"/>
                <a:sym typeface="Arial"/>
              </a:rPr>
              <a:t>Overfitting happens when a model learns the detail and noise in the training data to the extent that it  negatively impacts the performance of the model on new data. This means that the noise or random  fluctuations in the training data is picked up and learned as concepts by the model. The problem is that these  concepts do not apply to new data and negatively impact the models ability to generalize.</a:t>
            </a:r>
            <a:endParaRPr sz="1050">
              <a:latin typeface="Arial"/>
              <a:ea typeface="Arial"/>
              <a:cs typeface="Arial"/>
              <a:sym typeface="Arial"/>
            </a:endParaRPr>
          </a:p>
          <a:p>
            <a:pPr indent="0" lvl="0" marL="0" marR="0" rtl="0" algn="l">
              <a:lnSpc>
                <a:spcPct val="100000"/>
              </a:lnSpc>
              <a:spcBef>
                <a:spcPts val="15"/>
              </a:spcBef>
              <a:spcAft>
                <a:spcPts val="0"/>
              </a:spcAft>
              <a:buNone/>
            </a:pPr>
            <a:r>
              <a:t/>
            </a:r>
            <a:endParaRPr sz="900">
              <a:latin typeface="Times New Roman"/>
              <a:ea typeface="Times New Roman"/>
              <a:cs typeface="Times New Roman"/>
              <a:sym typeface="Times New Roman"/>
            </a:endParaRPr>
          </a:p>
          <a:p>
            <a:pPr indent="0" lvl="0" marL="12700" marR="86995" rtl="0" algn="l">
              <a:lnSpc>
                <a:spcPct val="119100"/>
              </a:lnSpc>
              <a:spcBef>
                <a:spcPts val="0"/>
              </a:spcBef>
              <a:spcAft>
                <a:spcPts val="0"/>
              </a:spcAft>
              <a:buNone/>
            </a:pPr>
            <a:r>
              <a:rPr lang="en-US" sz="1050">
                <a:latin typeface="Arial"/>
                <a:ea typeface="Arial"/>
                <a:cs typeface="Arial"/>
                <a:sym typeface="Arial"/>
              </a:rPr>
              <a:t>Overfitting is more likely with nonparametric and nonlinear models that have more flexibility when learning a  target function. As such, many nonparametric machine learning algorithms also include parameters or  techniques to limit and constrain how much detail the model learns.</a:t>
            </a:r>
            <a:endParaRPr sz="1050">
              <a:latin typeface="Arial"/>
              <a:ea typeface="Arial"/>
              <a:cs typeface="Arial"/>
              <a:sym typeface="Arial"/>
            </a:endParaRPr>
          </a:p>
          <a:p>
            <a:pPr indent="0" lvl="0" marL="0" marR="0" rtl="0" algn="l">
              <a:lnSpc>
                <a:spcPct val="100000"/>
              </a:lnSpc>
              <a:spcBef>
                <a:spcPts val="15"/>
              </a:spcBef>
              <a:spcAft>
                <a:spcPts val="0"/>
              </a:spcAft>
              <a:buNone/>
            </a:pPr>
            <a:r>
              <a:t/>
            </a:r>
            <a:endParaRPr sz="900">
              <a:latin typeface="Times New Roman"/>
              <a:ea typeface="Times New Roman"/>
              <a:cs typeface="Times New Roman"/>
              <a:sym typeface="Times New Roman"/>
            </a:endParaRPr>
          </a:p>
          <a:p>
            <a:pPr indent="0" lvl="0" marL="12700" marR="205104" rtl="0" algn="l">
              <a:lnSpc>
                <a:spcPct val="119100"/>
              </a:lnSpc>
              <a:spcBef>
                <a:spcPts val="0"/>
              </a:spcBef>
              <a:spcAft>
                <a:spcPts val="0"/>
              </a:spcAft>
              <a:buNone/>
            </a:pPr>
            <a:r>
              <a:rPr lang="en-US" sz="1050">
                <a:latin typeface="Arial"/>
                <a:ea typeface="Arial"/>
                <a:cs typeface="Arial"/>
                <a:sym typeface="Arial"/>
              </a:rPr>
              <a:t>For example, decision trees are a nonparametric machine learning algorithm that is very flexible and is  subject to overfitting training data. This problem can be addressed by pruning a tree after it has learned in  order to remove some of the detail it has picked up.</a:t>
            </a:r>
            <a:endParaRPr sz="1050">
              <a:latin typeface="Arial"/>
              <a:ea typeface="Arial"/>
              <a:cs typeface="Arial"/>
              <a:sym typeface="Arial"/>
            </a:endParaRPr>
          </a:p>
          <a:p>
            <a:pPr indent="0" lvl="0" marL="0" marR="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0" lvl="0" marL="12700" marR="0" rtl="0" algn="l">
              <a:lnSpc>
                <a:spcPct val="100000"/>
              </a:lnSpc>
              <a:spcBef>
                <a:spcPts val="855"/>
              </a:spcBef>
              <a:spcAft>
                <a:spcPts val="0"/>
              </a:spcAft>
              <a:buNone/>
            </a:pPr>
            <a:r>
              <a:rPr b="1" lang="en-US" sz="1050">
                <a:latin typeface="Arial"/>
                <a:ea typeface="Arial"/>
                <a:cs typeface="Arial"/>
                <a:sym typeface="Arial"/>
              </a:rPr>
              <a:t>Undefitting</a:t>
            </a:r>
            <a:endParaRPr sz="1050">
              <a:latin typeface="Arial"/>
              <a:ea typeface="Arial"/>
              <a:cs typeface="Arial"/>
              <a:sym typeface="Arial"/>
            </a:endParaRPr>
          </a:p>
          <a:p>
            <a:pPr indent="0" lvl="0" marL="0" marR="0" rtl="0" algn="l">
              <a:lnSpc>
                <a:spcPct val="100000"/>
              </a:lnSpc>
              <a:spcBef>
                <a:spcPts val="30"/>
              </a:spcBef>
              <a:spcAft>
                <a:spcPts val="0"/>
              </a:spcAft>
              <a:buNone/>
            </a:pPr>
            <a:r>
              <a:t/>
            </a:r>
            <a:endParaRPr sz="9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050">
                <a:latin typeface="Arial"/>
                <a:ea typeface="Arial"/>
                <a:cs typeface="Arial"/>
                <a:sym typeface="Arial"/>
              </a:rPr>
              <a:t>Underfitting refers to a model that can neither model the training data nor generalize to new data.</a:t>
            </a:r>
            <a:endParaRPr sz="1050">
              <a:latin typeface="Arial"/>
              <a:ea typeface="Arial"/>
              <a:cs typeface="Arial"/>
              <a:sym typeface="Arial"/>
            </a:endParaRPr>
          </a:p>
          <a:p>
            <a:pPr indent="0" lvl="0" marL="0" marR="0" rtl="0" algn="l">
              <a:lnSpc>
                <a:spcPct val="100000"/>
              </a:lnSpc>
              <a:spcBef>
                <a:spcPts val="15"/>
              </a:spcBef>
              <a:spcAft>
                <a:spcPts val="0"/>
              </a:spcAft>
              <a:buNone/>
            </a:pPr>
            <a:r>
              <a:t/>
            </a:r>
            <a:endParaRPr sz="900">
              <a:latin typeface="Times New Roman"/>
              <a:ea typeface="Times New Roman"/>
              <a:cs typeface="Times New Roman"/>
              <a:sym typeface="Times New Roman"/>
            </a:endParaRPr>
          </a:p>
          <a:p>
            <a:pPr indent="0" lvl="0" marL="12700" marR="664845" rtl="0" algn="l">
              <a:lnSpc>
                <a:spcPct val="119100"/>
              </a:lnSpc>
              <a:spcBef>
                <a:spcPts val="0"/>
              </a:spcBef>
              <a:spcAft>
                <a:spcPts val="0"/>
              </a:spcAft>
              <a:buNone/>
            </a:pPr>
            <a:r>
              <a:rPr lang="en-US" sz="1050">
                <a:latin typeface="Arial"/>
                <a:ea typeface="Arial"/>
                <a:cs typeface="Arial"/>
                <a:sym typeface="Arial"/>
              </a:rPr>
              <a:t>An underfit machine learning model is not a suitable model and will be obvious as it will have poor  performance on the training data.</a:t>
            </a:r>
            <a:endParaRPr sz="1050">
              <a:latin typeface="Arial"/>
              <a:ea typeface="Arial"/>
              <a:cs typeface="Arial"/>
              <a:sym typeface="Arial"/>
            </a:endParaRPr>
          </a:p>
          <a:p>
            <a:pPr indent="0" lvl="0" marL="0" marR="0" rtl="0" algn="l">
              <a:lnSpc>
                <a:spcPct val="100000"/>
              </a:lnSpc>
              <a:spcBef>
                <a:spcPts val="15"/>
              </a:spcBef>
              <a:spcAft>
                <a:spcPts val="0"/>
              </a:spcAft>
              <a:buNone/>
            </a:pPr>
            <a:r>
              <a:t/>
            </a:r>
            <a:endParaRPr sz="900">
              <a:latin typeface="Times New Roman"/>
              <a:ea typeface="Times New Roman"/>
              <a:cs typeface="Times New Roman"/>
              <a:sym typeface="Times New Roman"/>
            </a:endParaRPr>
          </a:p>
          <a:p>
            <a:pPr indent="0" lvl="0" marL="12700" marR="86360" rtl="0" algn="just">
              <a:lnSpc>
                <a:spcPct val="119100"/>
              </a:lnSpc>
              <a:spcBef>
                <a:spcPts val="0"/>
              </a:spcBef>
              <a:spcAft>
                <a:spcPts val="0"/>
              </a:spcAft>
              <a:buNone/>
            </a:pPr>
            <a:r>
              <a:rPr lang="en-US" sz="1050">
                <a:latin typeface="Arial"/>
                <a:ea typeface="Arial"/>
                <a:cs typeface="Arial"/>
                <a:sym typeface="Arial"/>
              </a:rPr>
              <a:t>Underfitting is often not discussed as it is easy to detect given a good performance metric. The remedy is to  move on and try alternate machine learning algorithms. Nevertheless, it does provide a good contrast to the  problem of overfitting.</a:t>
            </a:r>
            <a:endParaRPr sz="1050">
              <a:latin typeface="Arial"/>
              <a:ea typeface="Arial"/>
              <a:cs typeface="Arial"/>
              <a:sym typeface="Arial"/>
            </a:endParaRPr>
          </a:p>
          <a:p>
            <a:pPr indent="0" lvl="0" marL="0" marR="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0" lvl="0" marL="12700" marR="0" rtl="0" algn="l">
              <a:lnSpc>
                <a:spcPct val="100000"/>
              </a:lnSpc>
              <a:spcBef>
                <a:spcPts val="855"/>
              </a:spcBef>
              <a:spcAft>
                <a:spcPts val="0"/>
              </a:spcAft>
              <a:buNone/>
            </a:pPr>
            <a:r>
              <a:rPr b="1" lang="en-US" sz="1050">
                <a:latin typeface="Arial"/>
                <a:ea typeface="Arial"/>
                <a:cs typeface="Arial"/>
                <a:sym typeface="Arial"/>
              </a:rPr>
              <a:t>Good fit</a:t>
            </a:r>
            <a:endParaRPr sz="1050">
              <a:latin typeface="Arial"/>
              <a:ea typeface="Arial"/>
              <a:cs typeface="Arial"/>
              <a:sym typeface="Arial"/>
            </a:endParaRPr>
          </a:p>
          <a:p>
            <a:pPr indent="0" lvl="0" marL="12700" marR="1201420" rtl="0" algn="l">
              <a:lnSpc>
                <a:spcPct val="242857"/>
              </a:lnSpc>
              <a:spcBef>
                <a:spcPts val="75"/>
              </a:spcBef>
              <a:spcAft>
                <a:spcPts val="0"/>
              </a:spcAft>
              <a:buNone/>
            </a:pPr>
            <a:r>
              <a:rPr lang="en-US" sz="1050">
                <a:latin typeface="Arial"/>
                <a:ea typeface="Arial"/>
                <a:cs typeface="Arial"/>
                <a:sym typeface="Arial"/>
              </a:rPr>
              <a:t>Ideally, you want to select a model at the sweet spot between underfitting and overfitting.  This is the goal, but is very difficult to do in practice.</a:t>
            </a:r>
            <a:endParaRPr sz="1050">
              <a:latin typeface="Arial"/>
              <a:ea typeface="Arial"/>
              <a:cs typeface="Arial"/>
              <a:sym typeface="Arial"/>
            </a:endParaRPr>
          </a:p>
          <a:p>
            <a:pPr indent="0" lvl="0" marL="12700" marR="36830" rtl="0" algn="l">
              <a:lnSpc>
                <a:spcPct val="119100"/>
              </a:lnSpc>
              <a:spcBef>
                <a:spcPts val="750"/>
              </a:spcBef>
              <a:spcAft>
                <a:spcPts val="0"/>
              </a:spcAft>
              <a:buNone/>
            </a:pPr>
            <a:r>
              <a:rPr lang="en-US" sz="1050">
                <a:latin typeface="Arial"/>
                <a:ea typeface="Arial"/>
                <a:cs typeface="Arial"/>
                <a:sym typeface="Arial"/>
              </a:rPr>
              <a:t>To understand this goal, we can look at the performance of a machine learning algorithm over time as it is  learning a training data. We can plot both the skill on the training data and the skill on a test dataset we have  held back from the training process.</a:t>
            </a:r>
            <a:endParaRPr sz="1050">
              <a:latin typeface="Arial"/>
              <a:ea typeface="Arial"/>
              <a:cs typeface="Arial"/>
              <a:sym typeface="Arial"/>
            </a:endParaRPr>
          </a:p>
          <a:p>
            <a:pPr indent="0" lvl="0" marL="0" marR="0" rtl="0" algn="l">
              <a:lnSpc>
                <a:spcPct val="100000"/>
              </a:lnSpc>
              <a:spcBef>
                <a:spcPts val="15"/>
              </a:spcBef>
              <a:spcAft>
                <a:spcPts val="0"/>
              </a:spcAft>
              <a:buNone/>
            </a:pPr>
            <a:r>
              <a:t/>
            </a:r>
            <a:endParaRPr sz="900">
              <a:latin typeface="Times New Roman"/>
              <a:ea typeface="Times New Roman"/>
              <a:cs typeface="Times New Roman"/>
              <a:sym typeface="Times New Roman"/>
            </a:endParaRPr>
          </a:p>
          <a:p>
            <a:pPr indent="0" lvl="0" marL="12700" marR="64135" rtl="0" algn="l">
              <a:lnSpc>
                <a:spcPct val="119100"/>
              </a:lnSpc>
              <a:spcBef>
                <a:spcPts val="0"/>
              </a:spcBef>
              <a:spcAft>
                <a:spcPts val="0"/>
              </a:spcAft>
              <a:buNone/>
            </a:pPr>
            <a:r>
              <a:rPr lang="en-US" sz="1050">
                <a:latin typeface="Arial"/>
                <a:ea typeface="Arial"/>
                <a:cs typeface="Arial"/>
                <a:sym typeface="Arial"/>
              </a:rPr>
              <a:t>Over time, as the algorithm learns, the error for the model on the training data goes down and so does the  error on the test dataset. If we train for too long, the performance on the training dataset may continue to  decrease because the model is overfitting and learning the irrelevant detail and noise in the training dataset.  At the same time the error for the test set starts to rise again as the model’s ability to generalize decreases.</a:t>
            </a:r>
            <a:endParaRPr sz="1050">
              <a:latin typeface="Arial"/>
              <a:ea typeface="Arial"/>
              <a:cs typeface="Arial"/>
              <a:sym typeface="Arial"/>
            </a:endParaRPr>
          </a:p>
          <a:p>
            <a:pPr indent="0" lvl="0" marL="0" marR="0" rtl="0" algn="l">
              <a:lnSpc>
                <a:spcPct val="100000"/>
              </a:lnSpc>
              <a:spcBef>
                <a:spcPts val="15"/>
              </a:spcBef>
              <a:spcAft>
                <a:spcPts val="0"/>
              </a:spcAft>
              <a:buNone/>
            </a:pPr>
            <a:r>
              <a:t/>
            </a:r>
            <a:endParaRPr sz="900">
              <a:latin typeface="Times New Roman"/>
              <a:ea typeface="Times New Roman"/>
              <a:cs typeface="Times New Roman"/>
              <a:sym typeface="Times New Roman"/>
            </a:endParaRPr>
          </a:p>
          <a:p>
            <a:pPr indent="0" lvl="0" marL="12700" marR="175895" rtl="0" algn="l">
              <a:lnSpc>
                <a:spcPct val="119100"/>
              </a:lnSpc>
              <a:spcBef>
                <a:spcPts val="0"/>
              </a:spcBef>
              <a:spcAft>
                <a:spcPts val="0"/>
              </a:spcAft>
              <a:buNone/>
            </a:pPr>
            <a:r>
              <a:rPr lang="en-US" sz="1050">
                <a:latin typeface="Arial"/>
                <a:ea typeface="Arial"/>
                <a:cs typeface="Arial"/>
                <a:sym typeface="Arial"/>
              </a:rPr>
              <a:t>The sweet spot is the point just before the error on the test dataset starts to increase where the model has  good skill on both the training dataset and the unseen test dataset.</a:t>
            </a:r>
            <a:endParaRPr sz="1050">
              <a:latin typeface="Arial"/>
              <a:ea typeface="Arial"/>
              <a:cs typeface="Arial"/>
              <a:sym typeface="Arial"/>
            </a:endParaRPr>
          </a:p>
          <a:p>
            <a:pPr indent="0" lvl="0" marL="0" marR="0" rtl="0" algn="l">
              <a:lnSpc>
                <a:spcPct val="100000"/>
              </a:lnSpc>
              <a:spcBef>
                <a:spcPts val="15"/>
              </a:spcBef>
              <a:spcAft>
                <a:spcPts val="0"/>
              </a:spcAft>
              <a:buNone/>
            </a:pPr>
            <a:r>
              <a:t/>
            </a:r>
            <a:endParaRPr sz="900">
              <a:latin typeface="Times New Roman"/>
              <a:ea typeface="Times New Roman"/>
              <a:cs typeface="Times New Roman"/>
              <a:sym typeface="Times New Roman"/>
            </a:endParaRPr>
          </a:p>
          <a:p>
            <a:pPr indent="0" lvl="0" marL="12700" marR="41910" rtl="0" algn="l">
              <a:lnSpc>
                <a:spcPct val="119100"/>
              </a:lnSpc>
              <a:spcBef>
                <a:spcPts val="0"/>
              </a:spcBef>
              <a:spcAft>
                <a:spcPts val="0"/>
              </a:spcAft>
              <a:buNone/>
            </a:pPr>
            <a:r>
              <a:rPr lang="en-US" sz="1050">
                <a:latin typeface="Arial"/>
                <a:ea typeface="Arial"/>
                <a:cs typeface="Arial"/>
                <a:sym typeface="Arial"/>
              </a:rPr>
              <a:t>You can perform this experiment with your favorite machine learning algorithms. This is often not useful  technique in practice, because by choosing the stopping point for training using the skill on the test dataset it  means that the testset is no longer “unseen” or a standalone objective measure. Some knowledge (a lot of  useful knowledge) about that data has leaked into the training procedure.</a:t>
            </a:r>
            <a:endParaRPr sz="105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6" name="Shape 156"/>
        <p:cNvGrpSpPr/>
        <p:nvPr/>
      </p:nvGrpSpPr>
      <p:grpSpPr>
        <a:xfrm>
          <a:off x="0" y="0"/>
          <a:ext cx="0" cy="0"/>
          <a:chOff x="0" y="0"/>
          <a:chExt cx="0" cy="0"/>
        </a:xfrm>
      </p:grpSpPr>
      <p:sp>
        <p:nvSpPr>
          <p:cNvPr id="157" name="Google Shape;157;p12"/>
          <p:cNvSpPr txBox="1"/>
          <p:nvPr/>
        </p:nvSpPr>
        <p:spPr>
          <a:xfrm>
            <a:off x="323254" y="165100"/>
            <a:ext cx="477520"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5/15/2018</a:t>
            </a:r>
            <a:endParaRPr sz="800">
              <a:latin typeface="Arial"/>
              <a:ea typeface="Arial"/>
              <a:cs typeface="Arial"/>
              <a:sym typeface="Arial"/>
            </a:endParaRPr>
          </a:p>
        </p:txBody>
      </p:sp>
      <p:sp>
        <p:nvSpPr>
          <p:cNvPr id="158" name="Google Shape;158;p12"/>
          <p:cNvSpPr txBox="1"/>
          <p:nvPr/>
        </p:nvSpPr>
        <p:spPr>
          <a:xfrm>
            <a:off x="3443490" y="165100"/>
            <a:ext cx="1505585"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Introduction to Machine Learning</a:t>
            </a:r>
            <a:endParaRPr sz="800">
              <a:latin typeface="Arial"/>
              <a:ea typeface="Arial"/>
              <a:cs typeface="Arial"/>
              <a:sym typeface="Arial"/>
            </a:endParaRPr>
          </a:p>
        </p:txBody>
      </p:sp>
      <p:sp>
        <p:nvSpPr>
          <p:cNvPr id="159" name="Google Shape;159;p12"/>
          <p:cNvSpPr/>
          <p:nvPr/>
        </p:nvSpPr>
        <p:spPr>
          <a:xfrm>
            <a:off x="568065" y="368300"/>
            <a:ext cx="6432720" cy="308753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0" name="Google Shape;160;p12"/>
          <p:cNvSpPr txBox="1"/>
          <p:nvPr/>
        </p:nvSpPr>
        <p:spPr>
          <a:xfrm>
            <a:off x="542317" y="3719560"/>
            <a:ext cx="539115" cy="1860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050">
                <a:latin typeface="Verdana"/>
                <a:ea typeface="Verdana"/>
                <a:cs typeface="Verdana"/>
                <a:sym typeface="Verdana"/>
              </a:rPr>
              <a:t>In [ ]:</a:t>
            </a:r>
            <a:endParaRPr sz="1050">
              <a:latin typeface="Verdana"/>
              <a:ea typeface="Verdana"/>
              <a:cs typeface="Verdana"/>
              <a:sym typeface="Verdana"/>
            </a:endParaRPr>
          </a:p>
        </p:txBody>
      </p:sp>
      <p:sp>
        <p:nvSpPr>
          <p:cNvPr id="161" name="Google Shape;161;p12"/>
          <p:cNvSpPr/>
          <p:nvPr/>
        </p:nvSpPr>
        <p:spPr>
          <a:xfrm>
            <a:off x="506476" y="3965729"/>
            <a:ext cx="6556375" cy="276860"/>
          </a:xfrm>
          <a:custGeom>
            <a:rect b="b" l="l" r="r" t="t"/>
            <a:pathLst>
              <a:path extrusionOk="0" h="276860" w="6556375">
                <a:moveTo>
                  <a:pt x="0" y="262059"/>
                </a:moveTo>
                <a:lnTo>
                  <a:pt x="0" y="14294"/>
                </a:lnTo>
                <a:lnTo>
                  <a:pt x="0" y="10482"/>
                </a:lnTo>
                <a:lnTo>
                  <a:pt x="1395" y="6670"/>
                </a:lnTo>
                <a:lnTo>
                  <a:pt x="4186" y="3811"/>
                </a:lnTo>
                <a:lnTo>
                  <a:pt x="6977" y="952"/>
                </a:lnTo>
                <a:lnTo>
                  <a:pt x="10347" y="0"/>
                </a:lnTo>
                <a:lnTo>
                  <a:pt x="14294" y="0"/>
                </a:lnTo>
                <a:lnTo>
                  <a:pt x="6541955" y="0"/>
                </a:lnTo>
                <a:lnTo>
                  <a:pt x="6545900" y="0"/>
                </a:lnTo>
                <a:lnTo>
                  <a:pt x="6549273" y="952"/>
                </a:lnTo>
                <a:lnTo>
                  <a:pt x="6552065" y="3811"/>
                </a:lnTo>
                <a:lnTo>
                  <a:pt x="6554848" y="6670"/>
                </a:lnTo>
                <a:lnTo>
                  <a:pt x="6556249" y="10482"/>
                </a:lnTo>
                <a:lnTo>
                  <a:pt x="6556249" y="14294"/>
                </a:lnTo>
                <a:lnTo>
                  <a:pt x="6556249" y="262059"/>
                </a:lnTo>
                <a:lnTo>
                  <a:pt x="6556249" y="265871"/>
                </a:lnTo>
                <a:lnTo>
                  <a:pt x="6554848" y="269682"/>
                </a:lnTo>
                <a:lnTo>
                  <a:pt x="6552065" y="272541"/>
                </a:lnTo>
                <a:lnTo>
                  <a:pt x="6549273" y="275400"/>
                </a:lnTo>
                <a:lnTo>
                  <a:pt x="6545900" y="276353"/>
                </a:lnTo>
                <a:lnTo>
                  <a:pt x="6541955" y="276353"/>
                </a:lnTo>
                <a:lnTo>
                  <a:pt x="14294" y="276353"/>
                </a:lnTo>
                <a:lnTo>
                  <a:pt x="10347" y="276353"/>
                </a:lnTo>
                <a:lnTo>
                  <a:pt x="6977" y="275400"/>
                </a:lnTo>
                <a:lnTo>
                  <a:pt x="4186" y="272541"/>
                </a:lnTo>
                <a:lnTo>
                  <a:pt x="1395" y="269682"/>
                </a:lnTo>
                <a:lnTo>
                  <a:pt x="0" y="265871"/>
                </a:lnTo>
                <a:lnTo>
                  <a:pt x="0" y="262059"/>
                </a:lnTo>
                <a:close/>
              </a:path>
            </a:pathLst>
          </a:custGeom>
          <a:noFill/>
          <a:ln cap="flat" cmpd="sng" w="9525">
            <a:solidFill>
              <a:srgbClr val="CFCFC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2" name="Google Shape;162;p12"/>
          <p:cNvSpPr txBox="1"/>
          <p:nvPr>
            <p:ph idx="11" type="ftr"/>
          </p:nvPr>
        </p:nvSpPr>
        <p:spPr>
          <a:xfrm>
            <a:off x="323254" y="10372824"/>
            <a:ext cx="7215505" cy="139065"/>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None/>
            </a:pPr>
            <a:r>
              <a:rPr lang="en-US"/>
              <a:t>http://localhost:8888/nbconvert/html/Desktop/IPYNB_Files/masteringdatascience_good_images_pdf/ML1/Introduction%20to%20Machine%20Learning.ipynb?do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g6b98bd60ab_0_5"/>
          <p:cNvSpPr txBox="1"/>
          <p:nvPr>
            <p:ph type="title"/>
          </p:nvPr>
        </p:nvSpPr>
        <p:spPr>
          <a:xfrm>
            <a:off x="28650" y="4"/>
            <a:ext cx="6800700" cy="11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US" sz="6000"/>
              <a:t>Performance</a:t>
            </a:r>
            <a:endParaRPr b="1" sz="6000"/>
          </a:p>
        </p:txBody>
      </p:sp>
      <p:sp>
        <p:nvSpPr>
          <p:cNvPr id="168" name="Google Shape;168;g6b98bd60ab_0_5"/>
          <p:cNvSpPr txBox="1"/>
          <p:nvPr>
            <p:ph idx="1" type="body"/>
          </p:nvPr>
        </p:nvSpPr>
        <p:spPr>
          <a:xfrm>
            <a:off x="229475" y="1412700"/>
            <a:ext cx="6948900" cy="91788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n-US" sz="2400"/>
              <a:t>A good fitting model is one where the difference between the actual/observed values and predicted values for the selected model is small and unbiased for train, validation and test data sets. </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rPr lang="en-US" sz="2250" u="sng">
                <a:solidFill>
                  <a:schemeClr val="dk1"/>
                </a:solidFill>
                <a:highlight>
                  <a:srgbClr val="FFFFFF"/>
                </a:highlight>
                <a:latin typeface="Georgia"/>
                <a:ea typeface="Georgia"/>
                <a:cs typeface="Georgia"/>
                <a:sym typeface="Georgia"/>
              </a:rPr>
              <a:t>A</a:t>
            </a:r>
            <a:r>
              <a:rPr lang="en-US" sz="2400" u="sng"/>
              <a:t> few statistical tools like coefficient of determination also called as R², Adjusted R² and Root mean square Error. RMSE are commonly used to evaluate the performance of the regression model.</a:t>
            </a:r>
            <a:endParaRPr sz="2400" u="sng"/>
          </a:p>
          <a:p>
            <a:pPr indent="0" lvl="0" marL="0" rtl="0" algn="just">
              <a:spcBef>
                <a:spcPts val="0"/>
              </a:spcBef>
              <a:spcAft>
                <a:spcPts val="0"/>
              </a:spcAft>
              <a:buNone/>
            </a:pPr>
            <a:r>
              <a:t/>
            </a:r>
            <a:endParaRPr sz="2400"/>
          </a:p>
          <a:p>
            <a:pPr indent="0" lvl="0" marL="0" rtl="0" algn="just">
              <a:spcBef>
                <a:spcPts val="0"/>
              </a:spcBef>
              <a:spcAft>
                <a:spcPts val="0"/>
              </a:spcAft>
              <a:buNone/>
            </a:pPr>
            <a:r>
              <a:rPr lang="en-US" sz="2400"/>
              <a:t>R² gives us a measure of how well the actual outcomes are replicated by the model or the regression line. This is based on the total variation of prediction explained by the model.</a:t>
            </a:r>
            <a:endParaRPr sz="2400"/>
          </a:p>
          <a:p>
            <a:pPr indent="0" lvl="0" marL="0" rtl="0" algn="just">
              <a:spcBef>
                <a:spcPts val="0"/>
              </a:spcBef>
              <a:spcAft>
                <a:spcPts val="0"/>
              </a:spcAft>
              <a:buClr>
                <a:schemeClr val="dk1"/>
              </a:buClr>
              <a:buSzPts val="1100"/>
              <a:buFont typeface="Arial"/>
              <a:buNone/>
            </a:pPr>
            <a:r>
              <a:rPr lang="en-US" sz="2400"/>
              <a:t>It is also called as coefficient of determination.</a:t>
            </a:r>
            <a:endParaRPr sz="2400"/>
          </a:p>
          <a:p>
            <a:pPr indent="0" lvl="0" marL="0" rtl="0" algn="just">
              <a:spcBef>
                <a:spcPts val="0"/>
              </a:spcBef>
              <a:spcAft>
                <a:spcPts val="0"/>
              </a:spcAft>
              <a:buClr>
                <a:schemeClr val="dk1"/>
              </a:buClr>
              <a:buSzPts val="1100"/>
              <a:buFont typeface="Arial"/>
              <a:buNone/>
            </a:pPr>
            <a:r>
              <a:t/>
            </a:r>
            <a:endParaRPr sz="2400"/>
          </a:p>
          <a:p>
            <a:pPr indent="0" lvl="0" marL="0" rtl="0" algn="just">
              <a:spcBef>
                <a:spcPts val="0"/>
              </a:spcBef>
              <a:spcAft>
                <a:spcPts val="0"/>
              </a:spcAft>
              <a:buClr>
                <a:schemeClr val="dk1"/>
              </a:buClr>
              <a:buSzPts val="1100"/>
              <a:buFont typeface="Arial"/>
              <a:buNone/>
            </a:pPr>
            <a:r>
              <a:rPr lang="en-US" sz="2400"/>
              <a:t>R² is always between 0 and 1 or between 0% to 100%.</a:t>
            </a:r>
            <a:endParaRPr sz="2400"/>
          </a:p>
          <a:p>
            <a:pPr indent="0" lvl="0" marL="0" rtl="0" algn="just">
              <a:spcBef>
                <a:spcPts val="0"/>
              </a:spcBef>
              <a:spcAft>
                <a:spcPts val="0"/>
              </a:spcAft>
              <a:buNone/>
            </a:pPr>
            <a:r>
              <a:rPr lang="en-US" sz="2400"/>
              <a:t>A value of 1 means that the model explains all the variation in predicted variable</a:t>
            </a:r>
            <a:r>
              <a:rPr lang="en-US" sz="3000"/>
              <a:t> </a:t>
            </a:r>
            <a:r>
              <a:rPr lang="en-US" sz="2400"/>
              <a:t>around its mean.</a:t>
            </a:r>
            <a:endParaRPr sz="2400"/>
          </a:p>
          <a:p>
            <a:pPr indent="0" lvl="0" marL="0" rtl="0" algn="just">
              <a:spcBef>
                <a:spcPts val="0"/>
              </a:spcBef>
              <a:spcAft>
                <a:spcPts val="0"/>
              </a:spcAft>
              <a:buNone/>
            </a:pPr>
            <a:r>
              <a:rPr lang="en-US" sz="2400"/>
              <a:t>R² value keeps on increasing with addition of more independent variables This does not help us to build a good model.</a:t>
            </a:r>
            <a:endParaRPr sz="2400"/>
          </a:p>
          <a:p>
            <a:pPr indent="0" lvl="0" marL="0" rtl="0" algn="l">
              <a:spcBef>
                <a:spcPts val="0"/>
              </a:spcBef>
              <a:spcAft>
                <a:spcPts val="0"/>
              </a:spcAft>
              <a:buClr>
                <a:schemeClr val="dk1"/>
              </a:buClr>
              <a:buSzPts val="1100"/>
              <a:buFont typeface="Arial"/>
              <a:buNone/>
            </a:pPr>
            <a:r>
              <a:rPr lang="en-US" sz="2400"/>
              <a:t>To overcome this issue, we use Adjusted R². Adjusted R² penalizes the model for every addition of an insignificant independent variable.</a:t>
            </a:r>
            <a:endParaRPr sz="2400"/>
          </a:p>
          <a:p>
            <a:pPr indent="0" lvl="0" marL="0" rtl="0" algn="just">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just">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just">
              <a:spcBef>
                <a:spcPts val="0"/>
              </a:spcBef>
              <a:spcAft>
                <a:spcPts val="0"/>
              </a:spcAft>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g6b98bd60ab_0_18"/>
          <p:cNvSpPr txBox="1"/>
          <p:nvPr>
            <p:ph idx="1" type="body"/>
          </p:nvPr>
        </p:nvSpPr>
        <p:spPr>
          <a:xfrm>
            <a:off x="377900" y="150625"/>
            <a:ext cx="6800700" cy="1018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400"/>
              <a:t>A value close to 1 for R² means a good fit.</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b="1" lang="en-US" sz="2400"/>
              <a:t>Root Mean Square Error</a:t>
            </a:r>
            <a:endParaRPr b="1" sz="2400"/>
          </a:p>
          <a:p>
            <a:pPr indent="0" lvl="0" marL="0" rtl="0" algn="l">
              <a:spcBef>
                <a:spcPts val="0"/>
              </a:spcBef>
              <a:spcAft>
                <a:spcPts val="0"/>
              </a:spcAft>
              <a:buNone/>
            </a:pPr>
            <a:r>
              <a:rPr lang="en-US" sz="2400"/>
              <a:t>RMSE shows the variation between the predicted and the actual value.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u="sng"/>
              <a:t>To evaluate the performance of a binary classification model we use </a:t>
            </a:r>
            <a:r>
              <a:rPr lang="en-US" sz="2400" u="sng"/>
              <a:t>Log Loss/Cross Entropy, </a:t>
            </a:r>
            <a:r>
              <a:rPr lang="en-US" sz="2400" u="sng"/>
              <a:t>Confusion matrix or AUC.</a:t>
            </a:r>
            <a:endParaRPr sz="2400" u="sng"/>
          </a:p>
          <a:p>
            <a:pPr indent="0" lvl="0" marL="0" rtl="0" algn="l">
              <a:spcBef>
                <a:spcPts val="0"/>
              </a:spcBef>
              <a:spcAft>
                <a:spcPts val="0"/>
              </a:spcAft>
              <a:buNone/>
            </a:pPr>
            <a:r>
              <a:t/>
            </a:r>
            <a:endParaRPr sz="2400" u="sng"/>
          </a:p>
          <a:p>
            <a:pPr indent="0" lvl="0" marL="0" rtl="0" algn="l">
              <a:spcBef>
                <a:spcPts val="0"/>
              </a:spcBef>
              <a:spcAft>
                <a:spcPts val="0"/>
              </a:spcAft>
              <a:buNone/>
            </a:pPr>
            <a:r>
              <a:rPr b="1" lang="en-US" sz="2400"/>
              <a:t>Confusion Matrix</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Confusion matrix is a table that tells us how many actual values and predicted values exists for different classes that the model will predict. Also referred as Error matrix.</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t/>
            </a:r>
            <a:endParaRPr sz="2400"/>
          </a:p>
          <a:p>
            <a:pPr indent="0" lvl="0" marL="0" rtl="0" algn="l">
              <a:spcBef>
                <a:spcPts val="0"/>
              </a:spcBef>
              <a:spcAft>
                <a:spcPts val="0"/>
              </a:spcAft>
              <a:buNone/>
            </a:pPr>
            <a:r>
              <a:t/>
            </a:r>
            <a:endParaRPr sz="2400"/>
          </a:p>
        </p:txBody>
      </p:sp>
      <p:pic>
        <p:nvPicPr>
          <p:cNvPr id="174" name="Google Shape;174;g6b98bd60ab_0_18"/>
          <p:cNvPicPr preferRelativeResize="0"/>
          <p:nvPr/>
        </p:nvPicPr>
        <p:blipFill>
          <a:blip r:embed="rId3">
            <a:alphaModFix/>
          </a:blip>
          <a:stretch>
            <a:fillRect/>
          </a:stretch>
        </p:blipFill>
        <p:spPr>
          <a:xfrm>
            <a:off x="1537475" y="6326125"/>
            <a:ext cx="4543525" cy="2154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g6b98bd60ab_0_28"/>
          <p:cNvSpPr txBox="1"/>
          <p:nvPr>
            <p:ph idx="1" type="body"/>
          </p:nvPr>
        </p:nvSpPr>
        <p:spPr>
          <a:xfrm>
            <a:off x="377825" y="160623"/>
            <a:ext cx="6800700" cy="9356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2400"/>
              <a:t>F1 is the harmonic mean between precision and recall. F1 scores are used for binary as well as multiclass classification evaluation. Range for F1 score is between 0 and 1 and a larger value means better prediction.</a:t>
            </a:r>
            <a:endParaRPr sz="2400"/>
          </a:p>
        </p:txBody>
      </p:sp>
      <p:pic>
        <p:nvPicPr>
          <p:cNvPr id="180" name="Google Shape;180;g6b98bd60ab_0_28"/>
          <p:cNvPicPr preferRelativeResize="0"/>
          <p:nvPr/>
        </p:nvPicPr>
        <p:blipFill>
          <a:blip r:embed="rId3">
            <a:alphaModFix/>
          </a:blip>
          <a:stretch>
            <a:fillRect/>
          </a:stretch>
        </p:blipFill>
        <p:spPr>
          <a:xfrm>
            <a:off x="573675" y="1032625"/>
            <a:ext cx="6287550" cy="41092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g75988faa14_0_0"/>
          <p:cNvSpPr txBox="1"/>
          <p:nvPr>
            <p:ph type="title"/>
          </p:nvPr>
        </p:nvSpPr>
        <p:spPr>
          <a:xfrm>
            <a:off x="0" y="137150"/>
            <a:ext cx="7556400" cy="1228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US" sz="6000"/>
              <a:t>Bias-Variance Tradeoff</a:t>
            </a:r>
            <a:endParaRPr b="1" sz="6000"/>
          </a:p>
        </p:txBody>
      </p:sp>
      <p:sp>
        <p:nvSpPr>
          <p:cNvPr id="186" name="Google Shape;186;g75988faa14_0_0"/>
          <p:cNvSpPr txBox="1"/>
          <p:nvPr>
            <p:ph idx="1" type="body"/>
          </p:nvPr>
        </p:nvSpPr>
        <p:spPr>
          <a:xfrm>
            <a:off x="0" y="2635100"/>
            <a:ext cx="7556400" cy="80583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b="1" lang="en-US" sz="3000"/>
              <a:t>Bias</a:t>
            </a:r>
            <a:r>
              <a:rPr lang="en-US" sz="3000"/>
              <a:t> - Bias is the difference between the average prediction of our model and the correct value which we are trying to predict. Model with high bias pays very little attention to the training data and oversimplifies the model. It always leads to high error on training and test data.</a:t>
            </a:r>
            <a:endParaRPr sz="3000"/>
          </a:p>
          <a:p>
            <a:pPr indent="0" lvl="0" marL="0" rtl="0" algn="just">
              <a:spcBef>
                <a:spcPts val="0"/>
              </a:spcBef>
              <a:spcAft>
                <a:spcPts val="0"/>
              </a:spcAft>
              <a:buNone/>
            </a:pPr>
            <a:r>
              <a:t/>
            </a:r>
            <a:endParaRPr sz="3000"/>
          </a:p>
          <a:p>
            <a:pPr indent="0" lvl="0" marL="0" rtl="0" algn="just">
              <a:spcBef>
                <a:spcPts val="0"/>
              </a:spcBef>
              <a:spcAft>
                <a:spcPts val="0"/>
              </a:spcAft>
              <a:buNone/>
            </a:pPr>
            <a:r>
              <a:rPr b="1" lang="en-US" sz="3000"/>
              <a:t>Variance - </a:t>
            </a:r>
            <a:r>
              <a:rPr lang="en-US" sz="3000"/>
              <a:t>Variance is the variability of model prediction for a given data point or a value which tells us spread of our data. Model with high variance pays a lot of attention to training data. As a result, such models perform very well on training data but has high error rates on test data.</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g75988faa14_0_8"/>
          <p:cNvSpPr txBox="1"/>
          <p:nvPr>
            <p:ph idx="1" type="body"/>
          </p:nvPr>
        </p:nvSpPr>
        <p:spPr>
          <a:xfrm>
            <a:off x="203950" y="437050"/>
            <a:ext cx="7167900" cy="993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just">
              <a:spcBef>
                <a:spcPts val="0"/>
              </a:spcBef>
              <a:spcAft>
                <a:spcPts val="0"/>
              </a:spcAft>
              <a:buNone/>
            </a:pPr>
            <a:r>
              <a:rPr lang="en-US" sz="2400"/>
              <a:t>In the above diagram, center of the target is a model that perfectly predicts correct values. As we move away from the </a:t>
            </a:r>
            <a:r>
              <a:rPr lang="en-US" sz="2400"/>
              <a:t>bullseye</a:t>
            </a:r>
            <a:r>
              <a:rPr lang="en-US" sz="2400"/>
              <a:t> our predictions become worse.</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rPr lang="en-US" sz="2400"/>
              <a:t>In supervised learning, underfitting happens when a model unable to capture the underlying pattern of the data. These models usually have high bias and low variance. It happens when we have very less amount of data to build an accurate model </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rPr lang="en-US" sz="2400"/>
              <a:t>In supervised learning, overfitting happens when our model captures the noise along with the underlying pattern in data. It happens when we train our model a lot over noisy dataset. These models have low bias and high variance.</a:t>
            </a:r>
            <a:endParaRPr sz="2400">
              <a:solidFill>
                <a:schemeClr val="dk1"/>
              </a:solidFill>
              <a:highlight>
                <a:srgbClr val="FFFFFF"/>
              </a:highlight>
              <a:latin typeface="Georgia"/>
              <a:ea typeface="Georgia"/>
              <a:cs typeface="Georgia"/>
              <a:sym typeface="Georgia"/>
            </a:endParaRPr>
          </a:p>
        </p:txBody>
      </p:sp>
      <p:pic>
        <p:nvPicPr>
          <p:cNvPr id="192" name="Google Shape;192;g75988faa14_0_8"/>
          <p:cNvPicPr preferRelativeResize="0"/>
          <p:nvPr/>
        </p:nvPicPr>
        <p:blipFill>
          <a:blip r:embed="rId3">
            <a:alphaModFix/>
          </a:blip>
          <a:stretch>
            <a:fillRect/>
          </a:stretch>
        </p:blipFill>
        <p:spPr>
          <a:xfrm>
            <a:off x="1223750" y="641025"/>
            <a:ext cx="4778525" cy="3064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4" name="Shape 54"/>
        <p:cNvGrpSpPr/>
        <p:nvPr/>
      </p:nvGrpSpPr>
      <p:grpSpPr>
        <a:xfrm>
          <a:off x="0" y="0"/>
          <a:ext cx="0" cy="0"/>
          <a:chOff x="0" y="0"/>
          <a:chExt cx="0" cy="0"/>
        </a:xfrm>
      </p:grpSpPr>
      <p:sp>
        <p:nvSpPr>
          <p:cNvPr id="55" name="Google Shape;55;p2"/>
          <p:cNvSpPr txBox="1"/>
          <p:nvPr/>
        </p:nvSpPr>
        <p:spPr>
          <a:xfrm>
            <a:off x="323254" y="165100"/>
            <a:ext cx="477520"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5/15/2018</a:t>
            </a:r>
            <a:endParaRPr sz="800">
              <a:latin typeface="Arial"/>
              <a:ea typeface="Arial"/>
              <a:cs typeface="Arial"/>
              <a:sym typeface="Arial"/>
            </a:endParaRPr>
          </a:p>
        </p:txBody>
      </p:sp>
      <p:sp>
        <p:nvSpPr>
          <p:cNvPr id="56" name="Google Shape;56;p2"/>
          <p:cNvSpPr txBox="1"/>
          <p:nvPr/>
        </p:nvSpPr>
        <p:spPr>
          <a:xfrm>
            <a:off x="3443490" y="165100"/>
            <a:ext cx="1505585"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Introduction to Machine Learning</a:t>
            </a:r>
            <a:endParaRPr sz="800">
              <a:latin typeface="Arial"/>
              <a:ea typeface="Arial"/>
              <a:cs typeface="Arial"/>
              <a:sym typeface="Arial"/>
            </a:endParaRPr>
          </a:p>
        </p:txBody>
      </p:sp>
      <p:sp>
        <p:nvSpPr>
          <p:cNvPr id="57" name="Google Shape;57;p2"/>
          <p:cNvSpPr/>
          <p:nvPr/>
        </p:nvSpPr>
        <p:spPr>
          <a:xfrm>
            <a:off x="682771" y="1340302"/>
            <a:ext cx="38735" cy="38735"/>
          </a:xfrm>
          <a:custGeom>
            <a:rect b="b" l="l" r="r" t="t"/>
            <a:pathLst>
              <a:path extrusionOk="0" h="38734" w="38734">
                <a:moveTo>
                  <a:pt x="24321" y="38117"/>
                </a:moveTo>
                <a:lnTo>
                  <a:pt x="13795" y="38117"/>
                </a:lnTo>
                <a:lnTo>
                  <a:pt x="9303" y="36211"/>
                </a:lnTo>
                <a:lnTo>
                  <a:pt x="1861" y="28778"/>
                </a:lnTo>
                <a:lnTo>
                  <a:pt x="0" y="24300"/>
                </a:lnTo>
                <a:lnTo>
                  <a:pt x="0" y="13817"/>
                </a:lnTo>
                <a:lnTo>
                  <a:pt x="1861" y="9338"/>
                </a:lnTo>
                <a:lnTo>
                  <a:pt x="9303" y="1905"/>
                </a:lnTo>
                <a:lnTo>
                  <a:pt x="13795" y="0"/>
                </a:lnTo>
                <a:lnTo>
                  <a:pt x="24321" y="0"/>
                </a:lnTo>
                <a:lnTo>
                  <a:pt x="28814" y="1905"/>
                </a:lnTo>
                <a:lnTo>
                  <a:pt x="36256" y="9338"/>
                </a:lnTo>
                <a:lnTo>
                  <a:pt x="38117" y="13817"/>
                </a:lnTo>
                <a:lnTo>
                  <a:pt x="38117" y="24300"/>
                </a:lnTo>
                <a:lnTo>
                  <a:pt x="36256" y="28778"/>
                </a:lnTo>
                <a:lnTo>
                  <a:pt x="28814" y="36211"/>
                </a:lnTo>
                <a:lnTo>
                  <a:pt x="24321" y="3811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2"/>
          <p:cNvSpPr/>
          <p:nvPr/>
        </p:nvSpPr>
        <p:spPr>
          <a:xfrm>
            <a:off x="682771" y="1530891"/>
            <a:ext cx="38735" cy="38735"/>
          </a:xfrm>
          <a:custGeom>
            <a:rect b="b" l="l" r="r" t="t"/>
            <a:pathLst>
              <a:path extrusionOk="0" h="38734" w="38734">
                <a:moveTo>
                  <a:pt x="24321" y="38117"/>
                </a:moveTo>
                <a:lnTo>
                  <a:pt x="13795" y="38117"/>
                </a:lnTo>
                <a:lnTo>
                  <a:pt x="9303" y="36211"/>
                </a:lnTo>
                <a:lnTo>
                  <a:pt x="1861" y="28778"/>
                </a:lnTo>
                <a:lnTo>
                  <a:pt x="0" y="24300"/>
                </a:lnTo>
                <a:lnTo>
                  <a:pt x="0" y="13817"/>
                </a:lnTo>
                <a:lnTo>
                  <a:pt x="1861" y="9338"/>
                </a:lnTo>
                <a:lnTo>
                  <a:pt x="9303" y="1905"/>
                </a:lnTo>
                <a:lnTo>
                  <a:pt x="13795" y="0"/>
                </a:lnTo>
                <a:lnTo>
                  <a:pt x="24321" y="0"/>
                </a:lnTo>
                <a:lnTo>
                  <a:pt x="28814" y="1905"/>
                </a:lnTo>
                <a:lnTo>
                  <a:pt x="36256" y="9338"/>
                </a:lnTo>
                <a:lnTo>
                  <a:pt x="38117" y="13817"/>
                </a:lnTo>
                <a:lnTo>
                  <a:pt x="38117" y="24300"/>
                </a:lnTo>
                <a:lnTo>
                  <a:pt x="36256" y="28778"/>
                </a:lnTo>
                <a:lnTo>
                  <a:pt x="28814" y="36211"/>
                </a:lnTo>
                <a:lnTo>
                  <a:pt x="24321" y="3811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 name="Google Shape;59;p2"/>
          <p:cNvSpPr/>
          <p:nvPr/>
        </p:nvSpPr>
        <p:spPr>
          <a:xfrm>
            <a:off x="682771" y="1721480"/>
            <a:ext cx="38735" cy="38735"/>
          </a:xfrm>
          <a:custGeom>
            <a:rect b="b" l="l" r="r" t="t"/>
            <a:pathLst>
              <a:path extrusionOk="0" h="38735" w="38734">
                <a:moveTo>
                  <a:pt x="24321" y="38117"/>
                </a:moveTo>
                <a:lnTo>
                  <a:pt x="13795" y="38117"/>
                </a:lnTo>
                <a:lnTo>
                  <a:pt x="9303" y="36211"/>
                </a:lnTo>
                <a:lnTo>
                  <a:pt x="1861" y="28778"/>
                </a:lnTo>
                <a:lnTo>
                  <a:pt x="0" y="24300"/>
                </a:lnTo>
                <a:lnTo>
                  <a:pt x="0" y="13817"/>
                </a:lnTo>
                <a:lnTo>
                  <a:pt x="1861" y="9338"/>
                </a:lnTo>
                <a:lnTo>
                  <a:pt x="9303" y="1905"/>
                </a:lnTo>
                <a:lnTo>
                  <a:pt x="13795" y="0"/>
                </a:lnTo>
                <a:lnTo>
                  <a:pt x="24321" y="0"/>
                </a:lnTo>
                <a:lnTo>
                  <a:pt x="28814" y="1905"/>
                </a:lnTo>
                <a:lnTo>
                  <a:pt x="36256" y="9338"/>
                </a:lnTo>
                <a:lnTo>
                  <a:pt x="38117" y="13817"/>
                </a:lnTo>
                <a:lnTo>
                  <a:pt x="38117" y="24300"/>
                </a:lnTo>
                <a:lnTo>
                  <a:pt x="36256" y="28778"/>
                </a:lnTo>
                <a:lnTo>
                  <a:pt x="28814" y="36211"/>
                </a:lnTo>
                <a:lnTo>
                  <a:pt x="24321" y="3811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 name="Google Shape;60;p2"/>
          <p:cNvSpPr/>
          <p:nvPr/>
        </p:nvSpPr>
        <p:spPr>
          <a:xfrm>
            <a:off x="682771" y="1912068"/>
            <a:ext cx="38735" cy="38735"/>
          </a:xfrm>
          <a:custGeom>
            <a:rect b="b" l="l" r="r" t="t"/>
            <a:pathLst>
              <a:path extrusionOk="0" h="38735" w="38734">
                <a:moveTo>
                  <a:pt x="24321" y="38117"/>
                </a:moveTo>
                <a:lnTo>
                  <a:pt x="13795" y="38117"/>
                </a:lnTo>
                <a:lnTo>
                  <a:pt x="9303" y="36211"/>
                </a:lnTo>
                <a:lnTo>
                  <a:pt x="1861" y="28778"/>
                </a:lnTo>
                <a:lnTo>
                  <a:pt x="0" y="24300"/>
                </a:lnTo>
                <a:lnTo>
                  <a:pt x="0" y="13817"/>
                </a:lnTo>
                <a:lnTo>
                  <a:pt x="1861" y="9338"/>
                </a:lnTo>
                <a:lnTo>
                  <a:pt x="9303" y="1905"/>
                </a:lnTo>
                <a:lnTo>
                  <a:pt x="13795" y="0"/>
                </a:lnTo>
                <a:lnTo>
                  <a:pt x="24321" y="0"/>
                </a:lnTo>
                <a:lnTo>
                  <a:pt x="28814" y="1905"/>
                </a:lnTo>
                <a:lnTo>
                  <a:pt x="36256" y="9338"/>
                </a:lnTo>
                <a:lnTo>
                  <a:pt x="38117" y="13817"/>
                </a:lnTo>
                <a:lnTo>
                  <a:pt x="38117" y="24300"/>
                </a:lnTo>
                <a:lnTo>
                  <a:pt x="36256" y="28778"/>
                </a:lnTo>
                <a:lnTo>
                  <a:pt x="28814" y="36211"/>
                </a:lnTo>
                <a:lnTo>
                  <a:pt x="24321" y="3811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1" name="Google Shape;61;p2"/>
          <p:cNvSpPr txBox="1"/>
          <p:nvPr/>
        </p:nvSpPr>
        <p:spPr>
          <a:xfrm>
            <a:off x="542317" y="584307"/>
            <a:ext cx="5409565" cy="14249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350">
                <a:latin typeface="Arial"/>
                <a:ea typeface="Arial"/>
                <a:cs typeface="Arial"/>
                <a:sym typeface="Arial"/>
              </a:rPr>
              <a:t>Workflow</a:t>
            </a:r>
            <a:endParaRPr sz="1350">
              <a:latin typeface="Arial"/>
              <a:ea typeface="Arial"/>
              <a:cs typeface="Arial"/>
              <a:sym typeface="Arial"/>
            </a:endParaRPr>
          </a:p>
          <a:p>
            <a:pPr indent="-267335" lvl="0" marL="279400" marR="5080" rtl="0" algn="l">
              <a:lnSpc>
                <a:spcPct val="242857"/>
              </a:lnSpc>
              <a:spcBef>
                <a:spcPts val="90"/>
              </a:spcBef>
              <a:spcAft>
                <a:spcPts val="0"/>
              </a:spcAft>
              <a:buNone/>
            </a:pPr>
            <a:r>
              <a:rPr lang="en-US" sz="1050">
                <a:latin typeface="Arial"/>
                <a:ea typeface="Arial"/>
                <a:cs typeface="Arial"/>
                <a:sym typeface="Arial"/>
              </a:rPr>
              <a:t>In general, tasks in solving a machine learning problem can be summarized into four areas:  Data Preparation</a:t>
            </a:r>
            <a:endParaRPr sz="1050">
              <a:latin typeface="Arial"/>
              <a:ea typeface="Arial"/>
              <a:cs typeface="Arial"/>
              <a:sym typeface="Arial"/>
            </a:endParaRPr>
          </a:p>
          <a:p>
            <a:pPr indent="0" lvl="0" marL="279400" marR="0" rtl="0" algn="l">
              <a:lnSpc>
                <a:spcPct val="114285"/>
              </a:lnSpc>
              <a:spcBef>
                <a:spcPts val="0"/>
              </a:spcBef>
              <a:spcAft>
                <a:spcPts val="0"/>
              </a:spcAft>
              <a:buNone/>
            </a:pPr>
            <a:r>
              <a:rPr lang="en-US" sz="1050">
                <a:latin typeface="Arial"/>
                <a:ea typeface="Arial"/>
                <a:cs typeface="Arial"/>
                <a:sym typeface="Arial"/>
              </a:rPr>
              <a:t>Training set generation</a:t>
            </a:r>
            <a:endParaRPr sz="1050">
              <a:latin typeface="Arial"/>
              <a:ea typeface="Arial"/>
              <a:cs typeface="Arial"/>
              <a:sym typeface="Arial"/>
            </a:endParaRPr>
          </a:p>
          <a:p>
            <a:pPr indent="0" lvl="0" marL="279400" marR="3416300" rtl="0" algn="l">
              <a:lnSpc>
                <a:spcPct val="119100"/>
              </a:lnSpc>
              <a:spcBef>
                <a:spcPts val="0"/>
              </a:spcBef>
              <a:spcAft>
                <a:spcPts val="0"/>
              </a:spcAft>
              <a:buNone/>
            </a:pPr>
            <a:r>
              <a:rPr lang="en-US" sz="1050">
                <a:latin typeface="Arial"/>
                <a:ea typeface="Arial"/>
                <a:cs typeface="Arial"/>
                <a:sym typeface="Arial"/>
              </a:rPr>
              <a:t>Algorithm Training  Development and monitering</a:t>
            </a:r>
            <a:endParaRPr sz="1050">
              <a:latin typeface="Arial"/>
              <a:ea typeface="Arial"/>
              <a:cs typeface="Arial"/>
              <a:sym typeface="Arial"/>
            </a:endParaRPr>
          </a:p>
        </p:txBody>
      </p:sp>
      <p:sp>
        <p:nvSpPr>
          <p:cNvPr id="62" name="Google Shape;62;p2"/>
          <p:cNvSpPr/>
          <p:nvPr/>
        </p:nvSpPr>
        <p:spPr>
          <a:xfrm>
            <a:off x="789389" y="2374630"/>
            <a:ext cx="5817118" cy="394092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3" name="Google Shape;63;p2"/>
          <p:cNvSpPr txBox="1"/>
          <p:nvPr>
            <p:ph idx="11" type="ftr"/>
          </p:nvPr>
        </p:nvSpPr>
        <p:spPr>
          <a:xfrm>
            <a:off x="323254" y="10372824"/>
            <a:ext cx="7215505" cy="139065"/>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None/>
            </a:pPr>
            <a:r>
              <a:rPr lang="en-US"/>
              <a:t>http://localhost:8888/nbconvert/html/Desktop/IPYNB_Files/masteringdatascience_good_images_pdf/ML1/Introduction%20to%20Machine%20Learning.ipynb?do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7" name="Shape 67"/>
        <p:cNvGrpSpPr/>
        <p:nvPr/>
      </p:nvGrpSpPr>
      <p:grpSpPr>
        <a:xfrm>
          <a:off x="0" y="0"/>
          <a:ext cx="0" cy="0"/>
          <a:chOff x="0" y="0"/>
          <a:chExt cx="0" cy="0"/>
        </a:xfrm>
      </p:grpSpPr>
      <p:sp>
        <p:nvSpPr>
          <p:cNvPr id="68" name="Google Shape;68;p3"/>
          <p:cNvSpPr txBox="1"/>
          <p:nvPr>
            <p:ph idx="11" type="ftr"/>
          </p:nvPr>
        </p:nvSpPr>
        <p:spPr>
          <a:xfrm>
            <a:off x="323254" y="10372824"/>
            <a:ext cx="7215505" cy="139065"/>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None/>
            </a:pPr>
            <a:r>
              <a:rPr lang="en-US"/>
              <a:t>http://localhost:8888/nbconvert/html/Desktop/IPYNB_Files/masteringdatascience_good_images_pdf/ML1/Introduction%20to%20Machine%20Learning.ipynb?do</a:t>
            </a:r>
            <a:endParaRPr/>
          </a:p>
        </p:txBody>
      </p:sp>
      <p:sp>
        <p:nvSpPr>
          <p:cNvPr id="69" name="Google Shape;69;p3"/>
          <p:cNvSpPr txBox="1"/>
          <p:nvPr/>
        </p:nvSpPr>
        <p:spPr>
          <a:xfrm>
            <a:off x="323254" y="165100"/>
            <a:ext cx="477520"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5/15/2018</a:t>
            </a:r>
            <a:endParaRPr sz="800">
              <a:latin typeface="Arial"/>
              <a:ea typeface="Arial"/>
              <a:cs typeface="Arial"/>
              <a:sym typeface="Arial"/>
            </a:endParaRPr>
          </a:p>
        </p:txBody>
      </p:sp>
      <p:sp>
        <p:nvSpPr>
          <p:cNvPr id="70" name="Google Shape;70;p3"/>
          <p:cNvSpPr txBox="1"/>
          <p:nvPr/>
        </p:nvSpPr>
        <p:spPr>
          <a:xfrm>
            <a:off x="3443490" y="165100"/>
            <a:ext cx="1505585"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Introduction to Machine Learning</a:t>
            </a:r>
            <a:endParaRPr sz="800">
              <a:latin typeface="Arial"/>
              <a:ea typeface="Arial"/>
              <a:cs typeface="Arial"/>
              <a:sym typeface="Arial"/>
            </a:endParaRPr>
          </a:p>
        </p:txBody>
      </p:sp>
      <p:sp>
        <p:nvSpPr>
          <p:cNvPr id="71" name="Google Shape;71;p3"/>
          <p:cNvSpPr txBox="1"/>
          <p:nvPr/>
        </p:nvSpPr>
        <p:spPr>
          <a:xfrm>
            <a:off x="542317" y="584307"/>
            <a:ext cx="6470015" cy="9601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350">
                <a:latin typeface="Arial"/>
                <a:ea typeface="Arial"/>
                <a:cs typeface="Arial"/>
                <a:sym typeface="Arial"/>
              </a:rPr>
              <a:t>Data Preparation Process</a:t>
            </a:r>
            <a:endParaRPr sz="1350">
              <a:latin typeface="Arial"/>
              <a:ea typeface="Arial"/>
              <a:cs typeface="Arial"/>
              <a:sym typeface="Arial"/>
            </a:endParaRPr>
          </a:p>
          <a:p>
            <a:pPr indent="0" lvl="0" marL="12700" marR="116204" rtl="0" algn="l">
              <a:lnSpc>
                <a:spcPct val="119100"/>
              </a:lnSpc>
              <a:spcBef>
                <a:spcPts val="840"/>
              </a:spcBef>
              <a:spcAft>
                <a:spcPts val="0"/>
              </a:spcAft>
              <a:buNone/>
            </a:pPr>
            <a:r>
              <a:rPr lang="en-US" sz="1050">
                <a:latin typeface="Arial"/>
                <a:ea typeface="Arial"/>
                <a:cs typeface="Arial"/>
                <a:sym typeface="Arial"/>
              </a:rPr>
              <a:t>The more disciplined you are in your handling of data, the more consistent and better results you are like  likely to achieve. The process for getting data ready for a machine learning algorithm can be summarized in  three steps:</a:t>
            </a:r>
            <a:endParaRPr sz="1050">
              <a:latin typeface="Arial"/>
              <a:ea typeface="Arial"/>
              <a:cs typeface="Arial"/>
              <a:sym typeface="Arial"/>
            </a:endParaRPr>
          </a:p>
          <a:p>
            <a:pPr indent="0" lvl="0" marL="12700" marR="4996815" rtl="0" algn="l">
              <a:lnSpc>
                <a:spcPct val="202500"/>
              </a:lnSpc>
              <a:spcBef>
                <a:spcPts val="0"/>
              </a:spcBef>
              <a:spcAft>
                <a:spcPts val="0"/>
              </a:spcAft>
              <a:buNone/>
            </a:pPr>
            <a:r>
              <a:rPr lang="en-US" sz="1050">
                <a:latin typeface="Arial"/>
                <a:ea typeface="Arial"/>
                <a:cs typeface="Arial"/>
                <a:sym typeface="Arial"/>
              </a:rPr>
              <a:t>Step 1: Select Data  Step 2: Preprocess Data  Step 3: Transform Data</a:t>
            </a:r>
            <a:endParaRPr sz="1050">
              <a:latin typeface="Arial"/>
              <a:ea typeface="Arial"/>
              <a:cs typeface="Arial"/>
              <a:sym typeface="Arial"/>
            </a:endParaRPr>
          </a:p>
          <a:p>
            <a:pPr indent="0" lvl="0" marL="0" marR="0" rtl="0" algn="l">
              <a:lnSpc>
                <a:spcPct val="100000"/>
              </a:lnSpc>
              <a:spcBef>
                <a:spcPts val="25"/>
              </a:spcBef>
              <a:spcAft>
                <a:spcPts val="0"/>
              </a:spcAft>
              <a:buNone/>
            </a:pPr>
            <a:r>
              <a:t/>
            </a:r>
            <a:endParaRPr sz="11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050">
                <a:latin typeface="Arial"/>
                <a:ea typeface="Arial"/>
                <a:cs typeface="Arial"/>
                <a:sym typeface="Arial"/>
              </a:rPr>
              <a:t>You can follow this process in a linear manner, but it is very likely to be iterative with many loops.</a:t>
            </a:r>
            <a:endParaRPr sz="1050">
              <a:latin typeface="Arial"/>
              <a:ea typeface="Arial"/>
              <a:cs typeface="Arial"/>
              <a:sym typeface="Arial"/>
            </a:endParaRPr>
          </a:p>
          <a:p>
            <a:pPr indent="0" lvl="0" marL="0" marR="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0" lvl="0" marL="12700" marR="0" rtl="0" algn="l">
              <a:lnSpc>
                <a:spcPct val="100000"/>
              </a:lnSpc>
              <a:spcBef>
                <a:spcPts val="850"/>
              </a:spcBef>
              <a:spcAft>
                <a:spcPts val="0"/>
              </a:spcAft>
              <a:buNone/>
            </a:pPr>
            <a:r>
              <a:rPr b="1" lang="en-US" sz="1050">
                <a:latin typeface="Arial"/>
                <a:ea typeface="Arial"/>
                <a:cs typeface="Arial"/>
                <a:sym typeface="Arial"/>
              </a:rPr>
              <a:t>Step 1: Select Data</a:t>
            </a:r>
            <a:endParaRPr sz="1050">
              <a:latin typeface="Arial"/>
              <a:ea typeface="Arial"/>
              <a:cs typeface="Arial"/>
              <a:sym typeface="Arial"/>
            </a:endParaRPr>
          </a:p>
          <a:p>
            <a:pPr indent="0" lvl="0" marL="12700" marR="198120" rtl="0" algn="just">
              <a:lnSpc>
                <a:spcPct val="119100"/>
              </a:lnSpc>
              <a:spcBef>
                <a:spcPts val="830"/>
              </a:spcBef>
              <a:spcAft>
                <a:spcPts val="0"/>
              </a:spcAft>
              <a:buNone/>
            </a:pPr>
            <a:r>
              <a:rPr lang="en-US" sz="1050">
                <a:latin typeface="Arial"/>
                <a:ea typeface="Arial"/>
                <a:cs typeface="Arial"/>
                <a:sym typeface="Arial"/>
              </a:rPr>
              <a:t>This step is concerned with selecting the subset of all available data that you will be working with. There is  always a strong desire for including all data that is available, that the maxim “more is better” will hold. This  may or may not be true.</a:t>
            </a:r>
            <a:endParaRPr sz="1050">
              <a:latin typeface="Arial"/>
              <a:ea typeface="Arial"/>
              <a:cs typeface="Arial"/>
              <a:sym typeface="Arial"/>
            </a:endParaRPr>
          </a:p>
          <a:p>
            <a:pPr indent="0" lvl="0" marL="0" marR="0" rtl="0" algn="l">
              <a:lnSpc>
                <a:spcPct val="100000"/>
              </a:lnSpc>
              <a:spcBef>
                <a:spcPts val="10"/>
              </a:spcBef>
              <a:spcAft>
                <a:spcPts val="0"/>
              </a:spcAft>
              <a:buNone/>
            </a:pPr>
            <a:r>
              <a:t/>
            </a:r>
            <a:endParaRPr sz="900">
              <a:latin typeface="Times New Roman"/>
              <a:ea typeface="Times New Roman"/>
              <a:cs typeface="Times New Roman"/>
              <a:sym typeface="Times New Roman"/>
            </a:endParaRPr>
          </a:p>
          <a:p>
            <a:pPr indent="0" lvl="0" marL="12700" marR="93980" rtl="0" algn="l">
              <a:lnSpc>
                <a:spcPct val="119100"/>
              </a:lnSpc>
              <a:spcBef>
                <a:spcPts val="5"/>
              </a:spcBef>
              <a:spcAft>
                <a:spcPts val="0"/>
              </a:spcAft>
              <a:buNone/>
            </a:pPr>
            <a:r>
              <a:rPr lang="en-US" sz="1050">
                <a:latin typeface="Arial"/>
                <a:ea typeface="Arial"/>
                <a:cs typeface="Arial"/>
                <a:sym typeface="Arial"/>
              </a:rPr>
              <a:t>You need to consider what data you actually need to address the question or problem you are working on.  Make some assumptions about the data you require and be careful to record those assumptions so that you  can test them later if needed.</a:t>
            </a:r>
            <a:endParaRPr sz="1050">
              <a:latin typeface="Arial"/>
              <a:ea typeface="Arial"/>
              <a:cs typeface="Arial"/>
              <a:sym typeface="Arial"/>
            </a:endParaRPr>
          </a:p>
          <a:p>
            <a:pPr indent="0" lvl="0" marL="0" marR="0" rtl="0" algn="l">
              <a:lnSpc>
                <a:spcPct val="100000"/>
              </a:lnSpc>
              <a:spcBef>
                <a:spcPts val="25"/>
              </a:spcBef>
              <a:spcAft>
                <a:spcPts val="0"/>
              </a:spcAft>
              <a:buNone/>
            </a:pPr>
            <a:r>
              <a:t/>
            </a:r>
            <a:endParaRPr sz="11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050">
                <a:latin typeface="Arial"/>
                <a:ea typeface="Arial"/>
                <a:cs typeface="Arial"/>
                <a:sym typeface="Arial"/>
              </a:rPr>
              <a:t>Below are some questions to help you think through this process:</a:t>
            </a:r>
            <a:endParaRPr sz="1050">
              <a:latin typeface="Arial"/>
              <a:ea typeface="Arial"/>
              <a:cs typeface="Arial"/>
              <a:sym typeface="Arial"/>
            </a:endParaRPr>
          </a:p>
          <a:p>
            <a:pPr indent="0" lvl="0" marL="0" marR="0" rtl="0" algn="l">
              <a:lnSpc>
                <a:spcPct val="100000"/>
              </a:lnSpc>
              <a:spcBef>
                <a:spcPts val="15"/>
              </a:spcBef>
              <a:spcAft>
                <a:spcPts val="0"/>
              </a:spcAft>
              <a:buNone/>
            </a:pPr>
            <a:r>
              <a:t/>
            </a:r>
            <a:endParaRPr sz="900">
              <a:latin typeface="Times New Roman"/>
              <a:ea typeface="Times New Roman"/>
              <a:cs typeface="Times New Roman"/>
              <a:sym typeface="Times New Roman"/>
            </a:endParaRPr>
          </a:p>
          <a:p>
            <a:pPr indent="0" lvl="0" marL="12700" marR="74295" rtl="0" algn="l">
              <a:lnSpc>
                <a:spcPct val="119100"/>
              </a:lnSpc>
              <a:spcBef>
                <a:spcPts val="0"/>
              </a:spcBef>
              <a:spcAft>
                <a:spcPts val="0"/>
              </a:spcAft>
              <a:buNone/>
            </a:pPr>
            <a:r>
              <a:rPr lang="en-US" sz="1050">
                <a:latin typeface="Arial"/>
                <a:ea typeface="Arial"/>
                <a:cs typeface="Arial"/>
                <a:sym typeface="Arial"/>
              </a:rPr>
              <a:t>What is the extent of the data you have available? For example through time, database tables, connected  systems. Ensure you have a clear picture of everything that you can use. What data is not available that you  wish you had available? For example data that is not recorded or cannot be recorded. You may be able to  derive or simulate this data. What data don’t you need to address the problem? Excluding data is almost  always easier than including data. Note down which data you excluded and why. It is only in small problems,  like competition or toy datasets where the data has already been selected for you.</a:t>
            </a:r>
            <a:endParaRPr sz="1050">
              <a:latin typeface="Arial"/>
              <a:ea typeface="Arial"/>
              <a:cs typeface="Arial"/>
              <a:sym typeface="Arial"/>
            </a:endParaRPr>
          </a:p>
          <a:p>
            <a:pPr indent="0" lvl="0" marL="0" marR="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0" lvl="0" marL="12700" marR="0" rtl="0" algn="l">
              <a:lnSpc>
                <a:spcPct val="100000"/>
              </a:lnSpc>
              <a:spcBef>
                <a:spcPts val="850"/>
              </a:spcBef>
              <a:spcAft>
                <a:spcPts val="0"/>
              </a:spcAft>
              <a:buNone/>
            </a:pPr>
            <a:r>
              <a:rPr b="1" lang="en-US" sz="1050">
                <a:latin typeface="Arial"/>
                <a:ea typeface="Arial"/>
                <a:cs typeface="Arial"/>
                <a:sym typeface="Arial"/>
              </a:rPr>
              <a:t>Step 2: Preprocess Data</a:t>
            </a:r>
            <a:endParaRPr sz="1050">
              <a:latin typeface="Arial"/>
              <a:ea typeface="Arial"/>
              <a:cs typeface="Arial"/>
              <a:sym typeface="Arial"/>
            </a:endParaRPr>
          </a:p>
          <a:p>
            <a:pPr indent="0" lvl="0" marL="12700" marR="849630" rtl="0" algn="l">
              <a:lnSpc>
                <a:spcPct val="119100"/>
              </a:lnSpc>
              <a:spcBef>
                <a:spcPts val="825"/>
              </a:spcBef>
              <a:spcAft>
                <a:spcPts val="0"/>
              </a:spcAft>
              <a:buNone/>
            </a:pPr>
            <a:r>
              <a:rPr lang="en-US" sz="1050">
                <a:latin typeface="Arial"/>
                <a:ea typeface="Arial"/>
                <a:cs typeface="Arial"/>
                <a:sym typeface="Arial"/>
              </a:rPr>
              <a:t>After you have selected the data, you need to consider how you are going to use the data. This  preprocessing step is about getting the selected data into a form that you can work.</a:t>
            </a:r>
            <a:endParaRPr sz="1050">
              <a:latin typeface="Arial"/>
              <a:ea typeface="Arial"/>
              <a:cs typeface="Arial"/>
              <a:sym typeface="Arial"/>
            </a:endParaRPr>
          </a:p>
          <a:p>
            <a:pPr indent="0" lvl="0" marL="0" marR="0" rtl="0" algn="l">
              <a:lnSpc>
                <a:spcPct val="100000"/>
              </a:lnSpc>
              <a:spcBef>
                <a:spcPts val="30"/>
              </a:spcBef>
              <a:spcAft>
                <a:spcPts val="0"/>
              </a:spcAft>
              <a:buNone/>
            </a:pPr>
            <a:r>
              <a:t/>
            </a:r>
            <a:endParaRPr sz="11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050">
                <a:latin typeface="Arial"/>
                <a:ea typeface="Arial"/>
                <a:cs typeface="Arial"/>
                <a:sym typeface="Arial"/>
              </a:rPr>
              <a:t>Three common data preprocessing steps are formatting, cleaning and sampling:</a:t>
            </a:r>
            <a:endParaRPr sz="1050">
              <a:latin typeface="Arial"/>
              <a:ea typeface="Arial"/>
              <a:cs typeface="Arial"/>
              <a:sym typeface="Arial"/>
            </a:endParaRPr>
          </a:p>
          <a:p>
            <a:pPr indent="0" lvl="0" marL="0" marR="0" rtl="0" algn="l">
              <a:lnSpc>
                <a:spcPct val="100000"/>
              </a:lnSpc>
              <a:spcBef>
                <a:spcPts val="15"/>
              </a:spcBef>
              <a:spcAft>
                <a:spcPts val="0"/>
              </a:spcAft>
              <a:buNone/>
            </a:pPr>
            <a:r>
              <a:t/>
            </a:r>
            <a:endParaRPr sz="900">
              <a:latin typeface="Times New Roman"/>
              <a:ea typeface="Times New Roman"/>
              <a:cs typeface="Times New Roman"/>
              <a:sym typeface="Times New Roman"/>
            </a:endParaRPr>
          </a:p>
          <a:p>
            <a:pPr indent="0" lvl="0" marL="12700" marR="5080" rtl="0" algn="l">
              <a:lnSpc>
                <a:spcPct val="119100"/>
              </a:lnSpc>
              <a:spcBef>
                <a:spcPts val="0"/>
              </a:spcBef>
              <a:spcAft>
                <a:spcPts val="0"/>
              </a:spcAft>
              <a:buNone/>
            </a:pPr>
            <a:r>
              <a:rPr lang="en-US" sz="1050">
                <a:latin typeface="Arial"/>
                <a:ea typeface="Arial"/>
                <a:cs typeface="Arial"/>
                <a:sym typeface="Arial"/>
              </a:rPr>
              <a:t>Formatting: The data you have selected may not be in a format that is suitable for you to work with. The data  may be in a relational database and you would like it in a flat file, or the data may be in a proprietary file  format and you would like it in a relational database or a text file. Cleaning: Cleaning data is the removal or  fixing of missing data. There may be data instances that are incomplete and do not carry the data you believe  you need to address the problem. These instances may need to be removed. Additionally, there may be  sensitive information in some of the attributes and these attributes may need to be anonymized or removed  from the data entirely. Sampling: There may be far more selected data available than you need to work with.  More data can result in much longer running times for algorithms and larger computational and memory  requirements. You can take a smaller representative sample of the selected data that may be much faster for  exploring and prototyping solutions before considering the whole dataset. It is very likely that the machine  learning tools you use on the data will influence the preprocessing you will be required to perform. You will  likely revisit this step.</a:t>
            </a:r>
            <a:endParaRPr sz="1050">
              <a:latin typeface="Arial"/>
              <a:ea typeface="Arial"/>
              <a:cs typeface="Arial"/>
              <a:sym typeface="Arial"/>
            </a:endParaRPr>
          </a:p>
          <a:p>
            <a:pPr indent="0" lvl="0" marL="0" marR="0" rtl="0" algn="l">
              <a:lnSpc>
                <a:spcPct val="100000"/>
              </a:lnSpc>
              <a:spcBef>
                <a:spcPts val="25"/>
              </a:spcBef>
              <a:spcAft>
                <a:spcPts val="0"/>
              </a:spcAft>
              <a:buNone/>
            </a:pPr>
            <a:r>
              <a:t/>
            </a:r>
            <a:endParaRPr sz="11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050">
                <a:latin typeface="Arial"/>
                <a:ea typeface="Arial"/>
                <a:cs typeface="Arial"/>
                <a:sym typeface="Arial"/>
              </a:rPr>
              <a:t>So much data So much data Photo attributed to Marc_Smith, some rights reserved</a:t>
            </a:r>
            <a:endParaRPr sz="105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75" name="Shape 75"/>
        <p:cNvGrpSpPr/>
        <p:nvPr/>
      </p:nvGrpSpPr>
      <p:grpSpPr>
        <a:xfrm>
          <a:off x="0" y="0"/>
          <a:ext cx="0" cy="0"/>
          <a:chOff x="0" y="0"/>
          <a:chExt cx="0" cy="0"/>
        </a:xfrm>
      </p:grpSpPr>
      <p:sp>
        <p:nvSpPr>
          <p:cNvPr id="76" name="Google Shape;76;p4"/>
          <p:cNvSpPr txBox="1"/>
          <p:nvPr/>
        </p:nvSpPr>
        <p:spPr>
          <a:xfrm>
            <a:off x="3443490" y="165100"/>
            <a:ext cx="1505585"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Introduction to Machine Learning</a:t>
            </a:r>
            <a:endParaRPr sz="800">
              <a:latin typeface="Arial"/>
              <a:ea typeface="Arial"/>
              <a:cs typeface="Arial"/>
              <a:sym typeface="Arial"/>
            </a:endParaRPr>
          </a:p>
        </p:txBody>
      </p:sp>
      <p:sp>
        <p:nvSpPr>
          <p:cNvPr id="77" name="Google Shape;77;p4"/>
          <p:cNvSpPr txBox="1"/>
          <p:nvPr/>
        </p:nvSpPr>
        <p:spPr>
          <a:xfrm>
            <a:off x="323254" y="127337"/>
            <a:ext cx="1704975" cy="394970"/>
          </a:xfrm>
          <a:prstGeom prst="rect">
            <a:avLst/>
          </a:prstGeom>
          <a:noFill/>
          <a:ln>
            <a:noFill/>
          </a:ln>
        </p:spPr>
        <p:txBody>
          <a:bodyPr anchorCtr="0" anchor="t" bIns="0" lIns="0" spcFirstLastPara="1" rIns="0" wrap="square" tIns="5015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5/15/2018</a:t>
            </a:r>
            <a:endParaRPr sz="800">
              <a:latin typeface="Arial"/>
              <a:ea typeface="Arial"/>
              <a:cs typeface="Arial"/>
              <a:sym typeface="Arial"/>
            </a:endParaRPr>
          </a:p>
          <a:p>
            <a:pPr indent="0" lvl="0" marL="231140" marR="0" rtl="0" algn="l">
              <a:lnSpc>
                <a:spcPct val="100000"/>
              </a:lnSpc>
              <a:spcBef>
                <a:spcPts val="390"/>
              </a:spcBef>
              <a:spcAft>
                <a:spcPts val="0"/>
              </a:spcAft>
              <a:buNone/>
            </a:pPr>
            <a:r>
              <a:rPr b="1" lang="en-US" sz="1050">
                <a:latin typeface="Arial"/>
                <a:ea typeface="Arial"/>
                <a:cs typeface="Arial"/>
                <a:sym typeface="Arial"/>
              </a:rPr>
              <a:t>Step 3: Transform Data</a:t>
            </a:r>
            <a:endParaRPr sz="1050">
              <a:latin typeface="Arial"/>
              <a:ea typeface="Arial"/>
              <a:cs typeface="Arial"/>
              <a:sym typeface="Arial"/>
            </a:endParaRPr>
          </a:p>
        </p:txBody>
      </p:sp>
      <p:sp>
        <p:nvSpPr>
          <p:cNvPr id="78" name="Google Shape;78;p4"/>
          <p:cNvSpPr/>
          <p:nvPr/>
        </p:nvSpPr>
        <p:spPr>
          <a:xfrm>
            <a:off x="682771" y="1940722"/>
            <a:ext cx="38735" cy="38735"/>
          </a:xfrm>
          <a:custGeom>
            <a:rect b="b" l="l" r="r" t="t"/>
            <a:pathLst>
              <a:path extrusionOk="0" h="38735" w="38734">
                <a:moveTo>
                  <a:pt x="24321" y="38117"/>
                </a:moveTo>
                <a:lnTo>
                  <a:pt x="13795" y="38117"/>
                </a:lnTo>
                <a:lnTo>
                  <a:pt x="9303" y="36211"/>
                </a:lnTo>
                <a:lnTo>
                  <a:pt x="1861" y="28778"/>
                </a:lnTo>
                <a:lnTo>
                  <a:pt x="0" y="24300"/>
                </a:lnTo>
                <a:lnTo>
                  <a:pt x="0" y="13817"/>
                </a:lnTo>
                <a:lnTo>
                  <a:pt x="1861" y="9338"/>
                </a:lnTo>
                <a:lnTo>
                  <a:pt x="9303" y="1905"/>
                </a:lnTo>
                <a:lnTo>
                  <a:pt x="13795" y="0"/>
                </a:lnTo>
                <a:lnTo>
                  <a:pt x="24321" y="0"/>
                </a:lnTo>
                <a:lnTo>
                  <a:pt x="28814" y="1905"/>
                </a:lnTo>
                <a:lnTo>
                  <a:pt x="36256" y="9338"/>
                </a:lnTo>
                <a:lnTo>
                  <a:pt x="38117" y="13817"/>
                </a:lnTo>
                <a:lnTo>
                  <a:pt x="38117" y="24300"/>
                </a:lnTo>
                <a:lnTo>
                  <a:pt x="36256" y="28778"/>
                </a:lnTo>
                <a:lnTo>
                  <a:pt x="28814" y="36211"/>
                </a:lnTo>
                <a:lnTo>
                  <a:pt x="24321" y="3811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4"/>
          <p:cNvSpPr/>
          <p:nvPr/>
        </p:nvSpPr>
        <p:spPr>
          <a:xfrm>
            <a:off x="682771" y="2836488"/>
            <a:ext cx="38735" cy="38735"/>
          </a:xfrm>
          <a:custGeom>
            <a:rect b="b" l="l" r="r" t="t"/>
            <a:pathLst>
              <a:path extrusionOk="0" h="38735" w="38734">
                <a:moveTo>
                  <a:pt x="24321" y="38117"/>
                </a:moveTo>
                <a:lnTo>
                  <a:pt x="13795" y="38117"/>
                </a:lnTo>
                <a:lnTo>
                  <a:pt x="9303" y="36211"/>
                </a:lnTo>
                <a:lnTo>
                  <a:pt x="1861" y="28778"/>
                </a:lnTo>
                <a:lnTo>
                  <a:pt x="0" y="24300"/>
                </a:lnTo>
                <a:lnTo>
                  <a:pt x="0" y="13817"/>
                </a:lnTo>
                <a:lnTo>
                  <a:pt x="1861" y="9338"/>
                </a:lnTo>
                <a:lnTo>
                  <a:pt x="9303" y="1905"/>
                </a:lnTo>
                <a:lnTo>
                  <a:pt x="13795" y="0"/>
                </a:lnTo>
                <a:lnTo>
                  <a:pt x="24321" y="0"/>
                </a:lnTo>
                <a:lnTo>
                  <a:pt x="28814" y="1905"/>
                </a:lnTo>
                <a:lnTo>
                  <a:pt x="36256" y="9338"/>
                </a:lnTo>
                <a:lnTo>
                  <a:pt x="38117" y="13817"/>
                </a:lnTo>
                <a:lnTo>
                  <a:pt x="38117" y="24300"/>
                </a:lnTo>
                <a:lnTo>
                  <a:pt x="36256" y="28778"/>
                </a:lnTo>
                <a:lnTo>
                  <a:pt x="28814" y="36211"/>
                </a:lnTo>
                <a:lnTo>
                  <a:pt x="24321" y="3811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4"/>
          <p:cNvSpPr/>
          <p:nvPr/>
        </p:nvSpPr>
        <p:spPr>
          <a:xfrm>
            <a:off x="682771" y="3732255"/>
            <a:ext cx="38735" cy="38735"/>
          </a:xfrm>
          <a:custGeom>
            <a:rect b="b" l="l" r="r" t="t"/>
            <a:pathLst>
              <a:path extrusionOk="0" h="38735" w="38734">
                <a:moveTo>
                  <a:pt x="24321" y="38117"/>
                </a:moveTo>
                <a:lnTo>
                  <a:pt x="13795" y="38117"/>
                </a:lnTo>
                <a:lnTo>
                  <a:pt x="9303" y="36211"/>
                </a:lnTo>
                <a:lnTo>
                  <a:pt x="1861" y="28778"/>
                </a:lnTo>
                <a:lnTo>
                  <a:pt x="0" y="24300"/>
                </a:lnTo>
                <a:lnTo>
                  <a:pt x="0" y="13817"/>
                </a:lnTo>
                <a:lnTo>
                  <a:pt x="1861" y="9338"/>
                </a:lnTo>
                <a:lnTo>
                  <a:pt x="9303" y="1905"/>
                </a:lnTo>
                <a:lnTo>
                  <a:pt x="13795" y="0"/>
                </a:lnTo>
                <a:lnTo>
                  <a:pt x="24321" y="0"/>
                </a:lnTo>
                <a:lnTo>
                  <a:pt x="28814" y="1905"/>
                </a:lnTo>
                <a:lnTo>
                  <a:pt x="36256" y="9338"/>
                </a:lnTo>
                <a:lnTo>
                  <a:pt x="38117" y="13817"/>
                </a:lnTo>
                <a:lnTo>
                  <a:pt x="38117" y="24300"/>
                </a:lnTo>
                <a:lnTo>
                  <a:pt x="36256" y="28778"/>
                </a:lnTo>
                <a:lnTo>
                  <a:pt x="28814" y="36211"/>
                </a:lnTo>
                <a:lnTo>
                  <a:pt x="24321" y="3811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4"/>
          <p:cNvSpPr txBox="1"/>
          <p:nvPr/>
        </p:nvSpPr>
        <p:spPr>
          <a:xfrm>
            <a:off x="542317" y="601524"/>
            <a:ext cx="6292215" cy="3989704"/>
          </a:xfrm>
          <a:prstGeom prst="rect">
            <a:avLst/>
          </a:prstGeom>
          <a:noFill/>
          <a:ln>
            <a:noFill/>
          </a:ln>
        </p:spPr>
        <p:txBody>
          <a:bodyPr anchorCtr="0" anchor="t" bIns="0" lIns="0" spcFirstLastPara="1" rIns="0" wrap="square" tIns="12700">
            <a:spAutoFit/>
          </a:bodyPr>
          <a:lstStyle/>
          <a:p>
            <a:pPr indent="0" lvl="0" marL="12700" marR="207645" rtl="0" algn="l">
              <a:lnSpc>
                <a:spcPct val="119100"/>
              </a:lnSpc>
              <a:spcBef>
                <a:spcPts val="0"/>
              </a:spcBef>
              <a:spcAft>
                <a:spcPts val="0"/>
              </a:spcAft>
              <a:buNone/>
            </a:pPr>
            <a:r>
              <a:rPr lang="en-US" sz="1050">
                <a:latin typeface="Arial"/>
                <a:ea typeface="Arial"/>
                <a:cs typeface="Arial"/>
                <a:sym typeface="Arial"/>
              </a:rPr>
              <a:t>The final step is to transform the process data. The specific algorithm you are working with and the  knowledge of the problem domain will influence this step and you will very likely have to revisit different  transformations of your preprocessed data as you work on your problem.</a:t>
            </a:r>
            <a:endParaRPr sz="1050">
              <a:latin typeface="Arial"/>
              <a:ea typeface="Arial"/>
              <a:cs typeface="Arial"/>
              <a:sym typeface="Arial"/>
            </a:endParaRPr>
          </a:p>
          <a:p>
            <a:pPr indent="0" lvl="0" marL="0" marR="0" rtl="0" algn="l">
              <a:lnSpc>
                <a:spcPct val="100000"/>
              </a:lnSpc>
              <a:spcBef>
                <a:spcPts val="15"/>
              </a:spcBef>
              <a:spcAft>
                <a:spcPts val="0"/>
              </a:spcAft>
              <a:buNone/>
            </a:pPr>
            <a:r>
              <a:t/>
            </a:r>
            <a:endParaRPr sz="900">
              <a:latin typeface="Times New Roman"/>
              <a:ea typeface="Times New Roman"/>
              <a:cs typeface="Times New Roman"/>
              <a:sym typeface="Times New Roman"/>
            </a:endParaRPr>
          </a:p>
          <a:p>
            <a:pPr indent="0" lvl="0" marL="12700" marR="5080" rtl="0" algn="l">
              <a:lnSpc>
                <a:spcPct val="119100"/>
              </a:lnSpc>
              <a:spcBef>
                <a:spcPts val="0"/>
              </a:spcBef>
              <a:spcAft>
                <a:spcPts val="0"/>
              </a:spcAft>
              <a:buNone/>
            </a:pPr>
            <a:r>
              <a:rPr lang="en-US" sz="1050">
                <a:latin typeface="Arial"/>
                <a:ea typeface="Arial"/>
                <a:cs typeface="Arial"/>
                <a:sym typeface="Arial"/>
              </a:rPr>
              <a:t>Three common data transformations are scaling, attribute decompositions and attribute aggregations. This  step is also referred to as feature engineering.</a:t>
            </a:r>
            <a:endParaRPr sz="1050">
              <a:latin typeface="Arial"/>
              <a:ea typeface="Arial"/>
              <a:cs typeface="Arial"/>
              <a:sym typeface="Arial"/>
            </a:endParaRPr>
          </a:p>
          <a:p>
            <a:pPr indent="0" lvl="0" marL="0" marR="0" rtl="0" algn="l">
              <a:lnSpc>
                <a:spcPct val="100000"/>
              </a:lnSpc>
              <a:spcBef>
                <a:spcPts val="15"/>
              </a:spcBef>
              <a:spcAft>
                <a:spcPts val="0"/>
              </a:spcAft>
              <a:buNone/>
            </a:pPr>
            <a:r>
              <a:t/>
            </a:r>
            <a:endParaRPr sz="900">
              <a:latin typeface="Times New Roman"/>
              <a:ea typeface="Times New Roman"/>
              <a:cs typeface="Times New Roman"/>
              <a:sym typeface="Times New Roman"/>
            </a:endParaRPr>
          </a:p>
          <a:p>
            <a:pPr indent="0" lvl="0" marL="279400" marR="227329" rtl="0" algn="l">
              <a:lnSpc>
                <a:spcPct val="119100"/>
              </a:lnSpc>
              <a:spcBef>
                <a:spcPts val="0"/>
              </a:spcBef>
              <a:spcAft>
                <a:spcPts val="0"/>
              </a:spcAft>
              <a:buNone/>
            </a:pPr>
            <a:r>
              <a:rPr lang="en-US" sz="1050">
                <a:latin typeface="Arial"/>
                <a:ea typeface="Arial"/>
                <a:cs typeface="Arial"/>
                <a:sym typeface="Arial"/>
              </a:rPr>
              <a:t>Scaling: The preprocessed data may contain attributes with a mixtures of scales for various  quantities such as dollars, kilograms and sales volume. Many machine learning methods like data  attributes to have the same scale such as between 0 and 1 for the smallest and largest value for a  given feature. Consider any feature scaling you may need to perform.</a:t>
            </a:r>
            <a:endParaRPr sz="1050">
              <a:latin typeface="Arial"/>
              <a:ea typeface="Arial"/>
              <a:cs typeface="Arial"/>
              <a:sym typeface="Arial"/>
            </a:endParaRPr>
          </a:p>
          <a:p>
            <a:pPr indent="0" lvl="0" marL="0" marR="0" rtl="0" algn="l">
              <a:lnSpc>
                <a:spcPct val="100000"/>
              </a:lnSpc>
              <a:spcBef>
                <a:spcPts val="15"/>
              </a:spcBef>
              <a:spcAft>
                <a:spcPts val="0"/>
              </a:spcAft>
              <a:buNone/>
            </a:pPr>
            <a:r>
              <a:t/>
            </a:r>
            <a:endParaRPr sz="900">
              <a:latin typeface="Times New Roman"/>
              <a:ea typeface="Times New Roman"/>
              <a:cs typeface="Times New Roman"/>
              <a:sym typeface="Times New Roman"/>
            </a:endParaRPr>
          </a:p>
          <a:p>
            <a:pPr indent="0" lvl="0" marL="279400" marR="115570" rtl="0" algn="l">
              <a:lnSpc>
                <a:spcPct val="119100"/>
              </a:lnSpc>
              <a:spcBef>
                <a:spcPts val="0"/>
              </a:spcBef>
              <a:spcAft>
                <a:spcPts val="0"/>
              </a:spcAft>
              <a:buNone/>
            </a:pPr>
            <a:r>
              <a:rPr lang="en-US" sz="1050">
                <a:latin typeface="Arial"/>
                <a:ea typeface="Arial"/>
                <a:cs typeface="Arial"/>
                <a:sym typeface="Arial"/>
              </a:rPr>
              <a:t>Decomposition: There may be features that represent a complex concept that may be more useful  to a machine learning method when split into the constituent parts. An example is a date that may  have day and time components that in turn could be split out further. Perhaps only the hour of day is  relevant to the problem being solved. consider what feature decompositions you can perform.</a:t>
            </a:r>
            <a:endParaRPr sz="1050">
              <a:latin typeface="Arial"/>
              <a:ea typeface="Arial"/>
              <a:cs typeface="Arial"/>
              <a:sym typeface="Arial"/>
            </a:endParaRPr>
          </a:p>
          <a:p>
            <a:pPr indent="0" lvl="0" marL="0" marR="0" rtl="0" algn="l">
              <a:lnSpc>
                <a:spcPct val="100000"/>
              </a:lnSpc>
              <a:spcBef>
                <a:spcPts val="15"/>
              </a:spcBef>
              <a:spcAft>
                <a:spcPts val="0"/>
              </a:spcAft>
              <a:buNone/>
            </a:pPr>
            <a:r>
              <a:t/>
            </a:r>
            <a:endParaRPr sz="900">
              <a:latin typeface="Times New Roman"/>
              <a:ea typeface="Times New Roman"/>
              <a:cs typeface="Times New Roman"/>
              <a:sym typeface="Times New Roman"/>
            </a:endParaRPr>
          </a:p>
          <a:p>
            <a:pPr indent="0" lvl="0" marL="279400" marR="101600" rtl="0" algn="l">
              <a:lnSpc>
                <a:spcPct val="119100"/>
              </a:lnSpc>
              <a:spcBef>
                <a:spcPts val="0"/>
              </a:spcBef>
              <a:spcAft>
                <a:spcPts val="0"/>
              </a:spcAft>
              <a:buNone/>
            </a:pPr>
            <a:r>
              <a:rPr lang="en-US" sz="1050">
                <a:latin typeface="Arial"/>
                <a:ea typeface="Arial"/>
                <a:cs typeface="Arial"/>
                <a:sym typeface="Arial"/>
              </a:rPr>
              <a:t>Aggregation: There may be features that can be aggregated into a single feature that would be  more meaningful to the problem you are trying to solve. For example, there may be a data instances  for each time a customer logged into a system that could be aggregated into a count for the number  of logins allowing the additional instances to be discarded. Consider what type of feature  aggregations could perform.</a:t>
            </a:r>
            <a:endParaRPr sz="1050">
              <a:latin typeface="Arial"/>
              <a:ea typeface="Arial"/>
              <a:cs typeface="Arial"/>
              <a:sym typeface="Arial"/>
            </a:endParaRPr>
          </a:p>
        </p:txBody>
      </p:sp>
      <p:sp>
        <p:nvSpPr>
          <p:cNvPr id="82" name="Google Shape;82;p4"/>
          <p:cNvSpPr/>
          <p:nvPr/>
        </p:nvSpPr>
        <p:spPr>
          <a:xfrm>
            <a:off x="558888" y="4732782"/>
            <a:ext cx="6423596" cy="263011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3" name="Google Shape;83;p4"/>
          <p:cNvSpPr txBox="1"/>
          <p:nvPr>
            <p:ph idx="11" type="ftr"/>
          </p:nvPr>
        </p:nvSpPr>
        <p:spPr>
          <a:xfrm>
            <a:off x="323254" y="10372824"/>
            <a:ext cx="7215505" cy="139065"/>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None/>
            </a:pPr>
            <a:r>
              <a:rPr lang="en-US"/>
              <a:t>http://localhost:8888/nbconvert/html/Desktop/IPYNB_Files/masteringdatascience_good_images_pdf/ML1/Introduction%20to%20Machine%20Learning.ipynb?do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7" name="Shape 87"/>
        <p:cNvGrpSpPr/>
        <p:nvPr/>
      </p:nvGrpSpPr>
      <p:grpSpPr>
        <a:xfrm>
          <a:off x="0" y="0"/>
          <a:ext cx="0" cy="0"/>
          <a:chOff x="0" y="0"/>
          <a:chExt cx="0" cy="0"/>
        </a:xfrm>
      </p:grpSpPr>
      <p:sp>
        <p:nvSpPr>
          <p:cNvPr id="88" name="Google Shape;88;p5"/>
          <p:cNvSpPr txBox="1"/>
          <p:nvPr/>
        </p:nvSpPr>
        <p:spPr>
          <a:xfrm>
            <a:off x="323254" y="165100"/>
            <a:ext cx="477520"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5/15/2018</a:t>
            </a:r>
            <a:endParaRPr sz="800">
              <a:latin typeface="Arial"/>
              <a:ea typeface="Arial"/>
              <a:cs typeface="Arial"/>
              <a:sym typeface="Arial"/>
            </a:endParaRPr>
          </a:p>
        </p:txBody>
      </p:sp>
      <p:sp>
        <p:nvSpPr>
          <p:cNvPr id="89" name="Google Shape;89;p5"/>
          <p:cNvSpPr txBox="1"/>
          <p:nvPr/>
        </p:nvSpPr>
        <p:spPr>
          <a:xfrm>
            <a:off x="3443490" y="165100"/>
            <a:ext cx="1505585"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Introduction to Machine Learning</a:t>
            </a:r>
            <a:endParaRPr sz="800">
              <a:latin typeface="Arial"/>
              <a:ea typeface="Arial"/>
              <a:cs typeface="Arial"/>
              <a:sym typeface="Arial"/>
            </a:endParaRPr>
          </a:p>
        </p:txBody>
      </p:sp>
      <p:sp>
        <p:nvSpPr>
          <p:cNvPr id="90" name="Google Shape;90;p5"/>
          <p:cNvSpPr txBox="1"/>
          <p:nvPr/>
        </p:nvSpPr>
        <p:spPr>
          <a:xfrm>
            <a:off x="542317" y="584309"/>
            <a:ext cx="6454775" cy="37115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350">
                <a:latin typeface="Arial"/>
                <a:ea typeface="Arial"/>
                <a:cs typeface="Arial"/>
                <a:sym typeface="Arial"/>
              </a:rPr>
              <a:t>Training Set vs. Test Set</a:t>
            </a:r>
            <a:endParaRPr sz="1350">
              <a:latin typeface="Arial"/>
              <a:ea typeface="Arial"/>
              <a:cs typeface="Arial"/>
              <a:sym typeface="Arial"/>
            </a:endParaRPr>
          </a:p>
          <a:p>
            <a:pPr indent="0" lvl="0" marL="0" marR="0" rtl="0" algn="l">
              <a:lnSpc>
                <a:spcPct val="100000"/>
              </a:lnSpc>
              <a:spcBef>
                <a:spcPts val="5"/>
              </a:spcBef>
              <a:spcAft>
                <a:spcPts val="0"/>
              </a:spcAft>
              <a:buNone/>
            </a:pPr>
            <a:r>
              <a:t/>
            </a:r>
            <a:endParaRPr sz="1650">
              <a:latin typeface="Times New Roman"/>
              <a:ea typeface="Times New Roman"/>
              <a:cs typeface="Times New Roman"/>
              <a:sym typeface="Times New Roman"/>
            </a:endParaRPr>
          </a:p>
          <a:p>
            <a:pPr indent="0" lvl="0" marL="12700" marR="0" rtl="0" algn="l">
              <a:lnSpc>
                <a:spcPct val="100000"/>
              </a:lnSpc>
              <a:spcBef>
                <a:spcPts val="5"/>
              </a:spcBef>
              <a:spcAft>
                <a:spcPts val="0"/>
              </a:spcAft>
              <a:buNone/>
            </a:pPr>
            <a:r>
              <a:rPr b="1" lang="en-US" sz="1050">
                <a:latin typeface="Arial"/>
                <a:ea typeface="Arial"/>
                <a:cs typeface="Arial"/>
                <a:sym typeface="Arial"/>
              </a:rPr>
              <a:t>What is a Training Set?</a:t>
            </a:r>
            <a:endParaRPr sz="1050">
              <a:latin typeface="Arial"/>
              <a:ea typeface="Arial"/>
              <a:cs typeface="Arial"/>
              <a:sym typeface="Arial"/>
            </a:endParaRPr>
          </a:p>
          <a:p>
            <a:pPr indent="0" lvl="0" marL="12700" marR="108585" rtl="0" algn="l">
              <a:lnSpc>
                <a:spcPct val="119100"/>
              </a:lnSpc>
              <a:spcBef>
                <a:spcPts val="825"/>
              </a:spcBef>
              <a:spcAft>
                <a:spcPts val="0"/>
              </a:spcAft>
              <a:buNone/>
            </a:pPr>
            <a:r>
              <a:rPr lang="en-US" sz="1050">
                <a:latin typeface="Arial"/>
                <a:ea typeface="Arial"/>
                <a:cs typeface="Arial"/>
                <a:sym typeface="Arial"/>
              </a:rPr>
              <a:t>In machine learning, a training set is a dataset used to train a model. In training the model, specific features  are picked out from the training set. These features are then incorporated into the model. Thereby, if the  training set is labeled correctly, the model should be able to learn something from these features.</a:t>
            </a:r>
            <a:endParaRPr sz="1050">
              <a:latin typeface="Arial"/>
              <a:ea typeface="Arial"/>
              <a:cs typeface="Arial"/>
              <a:sym typeface="Arial"/>
            </a:endParaRPr>
          </a:p>
          <a:p>
            <a:pPr indent="0" lvl="0" marL="0" marR="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0" lvl="0" marL="12700" marR="0" rtl="0" algn="l">
              <a:lnSpc>
                <a:spcPct val="100000"/>
              </a:lnSpc>
              <a:spcBef>
                <a:spcPts val="850"/>
              </a:spcBef>
              <a:spcAft>
                <a:spcPts val="0"/>
              </a:spcAft>
              <a:buNone/>
            </a:pPr>
            <a:r>
              <a:rPr b="1" lang="en-US" sz="1050">
                <a:latin typeface="Arial"/>
                <a:ea typeface="Arial"/>
                <a:cs typeface="Arial"/>
                <a:sym typeface="Arial"/>
              </a:rPr>
              <a:t>What is a Test Set?</a:t>
            </a:r>
            <a:endParaRPr sz="1050">
              <a:latin typeface="Arial"/>
              <a:ea typeface="Arial"/>
              <a:cs typeface="Arial"/>
              <a:sym typeface="Arial"/>
            </a:endParaRPr>
          </a:p>
          <a:p>
            <a:pPr indent="0" lvl="0" marL="12700" marR="5080" rtl="0" algn="l">
              <a:lnSpc>
                <a:spcPct val="119100"/>
              </a:lnSpc>
              <a:spcBef>
                <a:spcPts val="825"/>
              </a:spcBef>
              <a:spcAft>
                <a:spcPts val="0"/>
              </a:spcAft>
              <a:buNone/>
            </a:pPr>
            <a:r>
              <a:rPr lang="en-US" sz="1050">
                <a:latin typeface="Arial"/>
                <a:ea typeface="Arial"/>
                <a:cs typeface="Arial"/>
                <a:sym typeface="Arial"/>
              </a:rPr>
              <a:t>The test set is a dataset used to measure how well the model performs at making predictions on that test set.  If the prediction scores for the test set are unreasonable, we’ll need to make some adjustments to our model  and try again.</a:t>
            </a:r>
            <a:endParaRPr sz="1050">
              <a:latin typeface="Arial"/>
              <a:ea typeface="Arial"/>
              <a:cs typeface="Arial"/>
              <a:sym typeface="Arial"/>
            </a:endParaRPr>
          </a:p>
          <a:p>
            <a:pPr indent="0" lvl="0" marL="0" marR="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0" lvl="0" marL="12700" marR="0" rtl="0" algn="l">
              <a:lnSpc>
                <a:spcPct val="100000"/>
              </a:lnSpc>
              <a:spcBef>
                <a:spcPts val="850"/>
              </a:spcBef>
              <a:spcAft>
                <a:spcPts val="0"/>
              </a:spcAft>
              <a:buNone/>
            </a:pPr>
            <a:r>
              <a:rPr b="1" lang="en-US" sz="1050">
                <a:latin typeface="Arial"/>
                <a:ea typeface="Arial"/>
                <a:cs typeface="Arial"/>
                <a:sym typeface="Arial"/>
              </a:rPr>
              <a:t>But why not just use the data from the training set to test the performance of our model?</a:t>
            </a:r>
            <a:endParaRPr sz="1050">
              <a:latin typeface="Arial"/>
              <a:ea typeface="Arial"/>
              <a:cs typeface="Arial"/>
              <a:sym typeface="Arial"/>
            </a:endParaRPr>
          </a:p>
          <a:p>
            <a:pPr indent="0" lvl="0" marL="12700" marR="108585" rtl="0" algn="just">
              <a:lnSpc>
                <a:spcPct val="119100"/>
              </a:lnSpc>
              <a:spcBef>
                <a:spcPts val="830"/>
              </a:spcBef>
              <a:spcAft>
                <a:spcPts val="0"/>
              </a:spcAft>
              <a:buNone/>
            </a:pPr>
            <a:r>
              <a:rPr lang="en-US" sz="1050">
                <a:latin typeface="Arial"/>
                <a:ea typeface="Arial"/>
                <a:cs typeface="Arial"/>
                <a:sym typeface="Arial"/>
              </a:rPr>
              <a:t>The issue here is that our test would yield misleading results if we test our model with the training data. The  model itself was created by learning from the training set, so it will likely do quite well at making predictions  on the training set itself- it knows this data too well. We need to test the model with a test set, i.e. a dataset  the model hasn’t seen before.</a:t>
            </a:r>
            <a:endParaRPr sz="1050">
              <a:latin typeface="Arial"/>
              <a:ea typeface="Arial"/>
              <a:cs typeface="Arial"/>
              <a:sym typeface="Arial"/>
            </a:endParaRPr>
          </a:p>
        </p:txBody>
      </p:sp>
      <p:sp>
        <p:nvSpPr>
          <p:cNvPr id="91" name="Google Shape;91;p5"/>
          <p:cNvSpPr/>
          <p:nvPr/>
        </p:nvSpPr>
        <p:spPr>
          <a:xfrm>
            <a:off x="739947" y="4437367"/>
            <a:ext cx="6079769" cy="34210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2" name="Google Shape;92;p5"/>
          <p:cNvSpPr txBox="1"/>
          <p:nvPr>
            <p:ph idx="11" type="ftr"/>
          </p:nvPr>
        </p:nvSpPr>
        <p:spPr>
          <a:xfrm>
            <a:off x="323254" y="10372824"/>
            <a:ext cx="7215505" cy="139065"/>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None/>
            </a:pPr>
            <a:r>
              <a:rPr lang="en-US"/>
              <a:t>http://localhost:8888/nbconvert/html/Desktop/IPYNB_Files/masteringdatascience_good_images_pdf/ML1/Introduction%20to%20Machine%20Learning.ipynb?do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96" name="Shape 96"/>
        <p:cNvGrpSpPr/>
        <p:nvPr/>
      </p:nvGrpSpPr>
      <p:grpSpPr>
        <a:xfrm>
          <a:off x="0" y="0"/>
          <a:ext cx="0" cy="0"/>
          <a:chOff x="0" y="0"/>
          <a:chExt cx="0" cy="0"/>
        </a:xfrm>
      </p:grpSpPr>
      <p:sp>
        <p:nvSpPr>
          <p:cNvPr id="97" name="Google Shape;97;p6"/>
          <p:cNvSpPr txBox="1"/>
          <p:nvPr/>
        </p:nvSpPr>
        <p:spPr>
          <a:xfrm>
            <a:off x="323254" y="165100"/>
            <a:ext cx="477520"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5/15/2018</a:t>
            </a:r>
            <a:endParaRPr sz="800">
              <a:latin typeface="Arial"/>
              <a:ea typeface="Arial"/>
              <a:cs typeface="Arial"/>
              <a:sym typeface="Arial"/>
            </a:endParaRPr>
          </a:p>
        </p:txBody>
      </p:sp>
      <p:sp>
        <p:nvSpPr>
          <p:cNvPr id="98" name="Google Shape;98;p6"/>
          <p:cNvSpPr txBox="1"/>
          <p:nvPr/>
        </p:nvSpPr>
        <p:spPr>
          <a:xfrm>
            <a:off x="3443490" y="165100"/>
            <a:ext cx="1505585"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Introduction to Machine Learning</a:t>
            </a:r>
            <a:endParaRPr sz="800">
              <a:latin typeface="Arial"/>
              <a:ea typeface="Arial"/>
              <a:cs typeface="Arial"/>
              <a:sym typeface="Arial"/>
            </a:endParaRPr>
          </a:p>
        </p:txBody>
      </p:sp>
      <p:sp>
        <p:nvSpPr>
          <p:cNvPr id="99" name="Google Shape;99;p6"/>
          <p:cNvSpPr/>
          <p:nvPr/>
        </p:nvSpPr>
        <p:spPr>
          <a:xfrm>
            <a:off x="682771" y="1530958"/>
            <a:ext cx="38735" cy="38735"/>
          </a:xfrm>
          <a:custGeom>
            <a:rect b="b" l="l" r="r" t="t"/>
            <a:pathLst>
              <a:path extrusionOk="0" h="38734" w="38734">
                <a:moveTo>
                  <a:pt x="24321" y="38117"/>
                </a:moveTo>
                <a:lnTo>
                  <a:pt x="13795" y="38117"/>
                </a:lnTo>
                <a:lnTo>
                  <a:pt x="9303" y="36211"/>
                </a:lnTo>
                <a:lnTo>
                  <a:pt x="1861" y="28778"/>
                </a:lnTo>
                <a:lnTo>
                  <a:pt x="0" y="24300"/>
                </a:lnTo>
                <a:lnTo>
                  <a:pt x="0" y="13817"/>
                </a:lnTo>
                <a:lnTo>
                  <a:pt x="1861" y="9338"/>
                </a:lnTo>
                <a:lnTo>
                  <a:pt x="9303" y="1905"/>
                </a:lnTo>
                <a:lnTo>
                  <a:pt x="13795" y="0"/>
                </a:lnTo>
                <a:lnTo>
                  <a:pt x="24321" y="0"/>
                </a:lnTo>
                <a:lnTo>
                  <a:pt x="28814" y="1905"/>
                </a:lnTo>
                <a:lnTo>
                  <a:pt x="36256" y="9338"/>
                </a:lnTo>
                <a:lnTo>
                  <a:pt x="38117" y="13817"/>
                </a:lnTo>
                <a:lnTo>
                  <a:pt x="38117" y="24300"/>
                </a:lnTo>
                <a:lnTo>
                  <a:pt x="36256" y="28778"/>
                </a:lnTo>
                <a:lnTo>
                  <a:pt x="28814" y="36211"/>
                </a:lnTo>
                <a:lnTo>
                  <a:pt x="24321" y="3811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6"/>
          <p:cNvSpPr/>
          <p:nvPr/>
        </p:nvSpPr>
        <p:spPr>
          <a:xfrm>
            <a:off x="682771" y="1721546"/>
            <a:ext cx="38735" cy="38735"/>
          </a:xfrm>
          <a:custGeom>
            <a:rect b="b" l="l" r="r" t="t"/>
            <a:pathLst>
              <a:path extrusionOk="0" h="38735" w="38734">
                <a:moveTo>
                  <a:pt x="24321" y="38117"/>
                </a:moveTo>
                <a:lnTo>
                  <a:pt x="13795" y="38117"/>
                </a:lnTo>
                <a:lnTo>
                  <a:pt x="9303" y="36211"/>
                </a:lnTo>
                <a:lnTo>
                  <a:pt x="1861" y="28778"/>
                </a:lnTo>
                <a:lnTo>
                  <a:pt x="0" y="24300"/>
                </a:lnTo>
                <a:lnTo>
                  <a:pt x="0" y="13817"/>
                </a:lnTo>
                <a:lnTo>
                  <a:pt x="1861" y="9338"/>
                </a:lnTo>
                <a:lnTo>
                  <a:pt x="9303" y="1905"/>
                </a:lnTo>
                <a:lnTo>
                  <a:pt x="13795" y="0"/>
                </a:lnTo>
                <a:lnTo>
                  <a:pt x="24321" y="0"/>
                </a:lnTo>
                <a:lnTo>
                  <a:pt x="28814" y="1905"/>
                </a:lnTo>
                <a:lnTo>
                  <a:pt x="36256" y="9338"/>
                </a:lnTo>
                <a:lnTo>
                  <a:pt x="38117" y="13817"/>
                </a:lnTo>
                <a:lnTo>
                  <a:pt x="38117" y="24300"/>
                </a:lnTo>
                <a:lnTo>
                  <a:pt x="36256" y="28778"/>
                </a:lnTo>
                <a:lnTo>
                  <a:pt x="28814" y="36211"/>
                </a:lnTo>
                <a:lnTo>
                  <a:pt x="24321" y="3811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 name="Google Shape;101;p6"/>
          <p:cNvSpPr/>
          <p:nvPr/>
        </p:nvSpPr>
        <p:spPr>
          <a:xfrm>
            <a:off x="682771" y="1912135"/>
            <a:ext cx="38735" cy="38735"/>
          </a:xfrm>
          <a:custGeom>
            <a:rect b="b" l="l" r="r" t="t"/>
            <a:pathLst>
              <a:path extrusionOk="0" h="38735" w="38734">
                <a:moveTo>
                  <a:pt x="24321" y="38117"/>
                </a:moveTo>
                <a:lnTo>
                  <a:pt x="13795" y="38117"/>
                </a:lnTo>
                <a:lnTo>
                  <a:pt x="9303" y="36211"/>
                </a:lnTo>
                <a:lnTo>
                  <a:pt x="1861" y="28778"/>
                </a:lnTo>
                <a:lnTo>
                  <a:pt x="0" y="24300"/>
                </a:lnTo>
                <a:lnTo>
                  <a:pt x="0" y="13817"/>
                </a:lnTo>
                <a:lnTo>
                  <a:pt x="1861" y="9338"/>
                </a:lnTo>
                <a:lnTo>
                  <a:pt x="9303" y="1905"/>
                </a:lnTo>
                <a:lnTo>
                  <a:pt x="13795" y="0"/>
                </a:lnTo>
                <a:lnTo>
                  <a:pt x="24321" y="0"/>
                </a:lnTo>
                <a:lnTo>
                  <a:pt x="28814" y="1905"/>
                </a:lnTo>
                <a:lnTo>
                  <a:pt x="36256" y="9338"/>
                </a:lnTo>
                <a:lnTo>
                  <a:pt x="38117" y="13817"/>
                </a:lnTo>
                <a:lnTo>
                  <a:pt x="38117" y="24300"/>
                </a:lnTo>
                <a:lnTo>
                  <a:pt x="36256" y="28778"/>
                </a:lnTo>
                <a:lnTo>
                  <a:pt x="28814" y="36211"/>
                </a:lnTo>
                <a:lnTo>
                  <a:pt x="24321" y="3811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6"/>
          <p:cNvSpPr/>
          <p:nvPr/>
        </p:nvSpPr>
        <p:spPr>
          <a:xfrm>
            <a:off x="682771" y="2102724"/>
            <a:ext cx="38735" cy="38735"/>
          </a:xfrm>
          <a:custGeom>
            <a:rect b="b" l="l" r="r" t="t"/>
            <a:pathLst>
              <a:path extrusionOk="0" h="38735" w="38734">
                <a:moveTo>
                  <a:pt x="24321" y="38117"/>
                </a:moveTo>
                <a:lnTo>
                  <a:pt x="13795" y="38117"/>
                </a:lnTo>
                <a:lnTo>
                  <a:pt x="9303" y="36211"/>
                </a:lnTo>
                <a:lnTo>
                  <a:pt x="1861" y="28778"/>
                </a:lnTo>
                <a:lnTo>
                  <a:pt x="0" y="24300"/>
                </a:lnTo>
                <a:lnTo>
                  <a:pt x="0" y="13817"/>
                </a:lnTo>
                <a:lnTo>
                  <a:pt x="1861" y="9338"/>
                </a:lnTo>
                <a:lnTo>
                  <a:pt x="5582" y="5527"/>
                </a:lnTo>
                <a:lnTo>
                  <a:pt x="9303" y="1810"/>
                </a:lnTo>
                <a:lnTo>
                  <a:pt x="13795" y="0"/>
                </a:lnTo>
                <a:lnTo>
                  <a:pt x="24321" y="0"/>
                </a:lnTo>
                <a:lnTo>
                  <a:pt x="28814" y="1810"/>
                </a:lnTo>
                <a:lnTo>
                  <a:pt x="32535" y="5527"/>
                </a:lnTo>
                <a:lnTo>
                  <a:pt x="36256" y="9338"/>
                </a:lnTo>
                <a:lnTo>
                  <a:pt x="38117" y="13817"/>
                </a:lnTo>
                <a:lnTo>
                  <a:pt x="38117" y="24300"/>
                </a:lnTo>
                <a:lnTo>
                  <a:pt x="36256" y="28778"/>
                </a:lnTo>
                <a:lnTo>
                  <a:pt x="28814" y="36211"/>
                </a:lnTo>
                <a:lnTo>
                  <a:pt x="24321" y="3811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 name="Google Shape;103;p6"/>
          <p:cNvSpPr/>
          <p:nvPr/>
        </p:nvSpPr>
        <p:spPr>
          <a:xfrm>
            <a:off x="682771" y="4790024"/>
            <a:ext cx="38735" cy="38735"/>
          </a:xfrm>
          <a:custGeom>
            <a:rect b="b" l="l" r="r" t="t"/>
            <a:pathLst>
              <a:path extrusionOk="0" h="38735" w="38734">
                <a:moveTo>
                  <a:pt x="24321" y="38117"/>
                </a:moveTo>
                <a:lnTo>
                  <a:pt x="13795" y="38117"/>
                </a:lnTo>
                <a:lnTo>
                  <a:pt x="9303" y="36211"/>
                </a:lnTo>
                <a:lnTo>
                  <a:pt x="1861" y="28778"/>
                </a:lnTo>
                <a:lnTo>
                  <a:pt x="0" y="24300"/>
                </a:lnTo>
                <a:lnTo>
                  <a:pt x="0" y="13817"/>
                </a:lnTo>
                <a:lnTo>
                  <a:pt x="1861" y="9338"/>
                </a:lnTo>
                <a:lnTo>
                  <a:pt x="9303" y="1905"/>
                </a:lnTo>
                <a:lnTo>
                  <a:pt x="13795" y="0"/>
                </a:lnTo>
                <a:lnTo>
                  <a:pt x="24321" y="0"/>
                </a:lnTo>
                <a:lnTo>
                  <a:pt x="28814" y="1905"/>
                </a:lnTo>
                <a:lnTo>
                  <a:pt x="36256" y="9338"/>
                </a:lnTo>
                <a:lnTo>
                  <a:pt x="38117" y="13817"/>
                </a:lnTo>
                <a:lnTo>
                  <a:pt x="38117" y="24300"/>
                </a:lnTo>
                <a:lnTo>
                  <a:pt x="36256" y="28778"/>
                </a:lnTo>
                <a:lnTo>
                  <a:pt x="28814" y="36211"/>
                </a:lnTo>
                <a:lnTo>
                  <a:pt x="24321" y="3811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4" name="Google Shape;104;p6"/>
          <p:cNvSpPr/>
          <p:nvPr/>
        </p:nvSpPr>
        <p:spPr>
          <a:xfrm>
            <a:off x="682771" y="5876379"/>
            <a:ext cx="38735" cy="38735"/>
          </a:xfrm>
          <a:custGeom>
            <a:rect b="b" l="l" r="r" t="t"/>
            <a:pathLst>
              <a:path extrusionOk="0" h="38735" w="38734">
                <a:moveTo>
                  <a:pt x="24321" y="38117"/>
                </a:moveTo>
                <a:lnTo>
                  <a:pt x="13795" y="38117"/>
                </a:lnTo>
                <a:lnTo>
                  <a:pt x="9303" y="36211"/>
                </a:lnTo>
                <a:lnTo>
                  <a:pt x="1861" y="28778"/>
                </a:lnTo>
                <a:lnTo>
                  <a:pt x="0" y="24300"/>
                </a:lnTo>
                <a:lnTo>
                  <a:pt x="0" y="13817"/>
                </a:lnTo>
                <a:lnTo>
                  <a:pt x="1861" y="9338"/>
                </a:lnTo>
                <a:lnTo>
                  <a:pt x="9303" y="1905"/>
                </a:lnTo>
                <a:lnTo>
                  <a:pt x="13795" y="0"/>
                </a:lnTo>
                <a:lnTo>
                  <a:pt x="24321" y="0"/>
                </a:lnTo>
                <a:lnTo>
                  <a:pt x="28814" y="1905"/>
                </a:lnTo>
                <a:lnTo>
                  <a:pt x="36256" y="9338"/>
                </a:lnTo>
                <a:lnTo>
                  <a:pt x="38117" y="13817"/>
                </a:lnTo>
                <a:lnTo>
                  <a:pt x="38117" y="24300"/>
                </a:lnTo>
                <a:lnTo>
                  <a:pt x="36256" y="28778"/>
                </a:lnTo>
                <a:lnTo>
                  <a:pt x="28814" y="36211"/>
                </a:lnTo>
                <a:lnTo>
                  <a:pt x="24321" y="3811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5" name="Google Shape;105;p6"/>
          <p:cNvSpPr/>
          <p:nvPr/>
        </p:nvSpPr>
        <p:spPr>
          <a:xfrm>
            <a:off x="682771" y="6390968"/>
            <a:ext cx="38735" cy="38735"/>
          </a:xfrm>
          <a:custGeom>
            <a:rect b="b" l="l" r="r" t="t"/>
            <a:pathLst>
              <a:path extrusionOk="0" h="38735" w="38734">
                <a:moveTo>
                  <a:pt x="24321" y="38117"/>
                </a:moveTo>
                <a:lnTo>
                  <a:pt x="13795" y="38117"/>
                </a:lnTo>
                <a:lnTo>
                  <a:pt x="9303" y="36211"/>
                </a:lnTo>
                <a:lnTo>
                  <a:pt x="1861" y="28778"/>
                </a:lnTo>
                <a:lnTo>
                  <a:pt x="0" y="24300"/>
                </a:lnTo>
                <a:lnTo>
                  <a:pt x="0" y="13817"/>
                </a:lnTo>
                <a:lnTo>
                  <a:pt x="1861" y="9338"/>
                </a:lnTo>
                <a:lnTo>
                  <a:pt x="9303" y="1905"/>
                </a:lnTo>
                <a:lnTo>
                  <a:pt x="13795" y="0"/>
                </a:lnTo>
                <a:lnTo>
                  <a:pt x="24321" y="0"/>
                </a:lnTo>
                <a:lnTo>
                  <a:pt x="28814" y="1905"/>
                </a:lnTo>
                <a:lnTo>
                  <a:pt x="36256" y="9338"/>
                </a:lnTo>
                <a:lnTo>
                  <a:pt x="38117" y="13817"/>
                </a:lnTo>
                <a:lnTo>
                  <a:pt x="38117" y="24300"/>
                </a:lnTo>
                <a:lnTo>
                  <a:pt x="36256" y="28778"/>
                </a:lnTo>
                <a:lnTo>
                  <a:pt x="28814" y="36211"/>
                </a:lnTo>
                <a:lnTo>
                  <a:pt x="24321" y="3811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6" name="Google Shape;106;p6"/>
          <p:cNvSpPr txBox="1"/>
          <p:nvPr/>
        </p:nvSpPr>
        <p:spPr>
          <a:xfrm>
            <a:off x="542317" y="584373"/>
            <a:ext cx="6454775" cy="68560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350">
                <a:latin typeface="Arial"/>
                <a:ea typeface="Arial"/>
                <a:cs typeface="Arial"/>
                <a:sym typeface="Arial"/>
              </a:rPr>
              <a:t>Algorithm training</a:t>
            </a:r>
            <a:endParaRPr sz="1350">
              <a:latin typeface="Arial"/>
              <a:ea typeface="Arial"/>
              <a:cs typeface="Arial"/>
              <a:sym typeface="Arial"/>
            </a:endParaRPr>
          </a:p>
          <a:p>
            <a:pPr indent="0" lvl="0" marL="12700" marR="315595" rtl="0" algn="l">
              <a:lnSpc>
                <a:spcPct val="119100"/>
              </a:lnSpc>
              <a:spcBef>
                <a:spcPts val="840"/>
              </a:spcBef>
              <a:spcAft>
                <a:spcPts val="0"/>
              </a:spcAft>
              <a:buNone/>
            </a:pPr>
            <a:r>
              <a:rPr lang="en-US" sz="1050">
                <a:latin typeface="Arial"/>
                <a:ea typeface="Arial"/>
                <a:cs typeface="Arial"/>
                <a:sym typeface="Arial"/>
              </a:rPr>
              <a:t>Selecting an algorithm is based on the problem we are trying to solve. There are following type machine  learning algorithms:</a:t>
            </a:r>
            <a:endParaRPr sz="1050">
              <a:latin typeface="Arial"/>
              <a:ea typeface="Arial"/>
              <a:cs typeface="Arial"/>
              <a:sym typeface="Arial"/>
            </a:endParaRPr>
          </a:p>
          <a:p>
            <a:pPr indent="0" lvl="0" marL="0" marR="0" rtl="0" algn="l">
              <a:lnSpc>
                <a:spcPct val="100000"/>
              </a:lnSpc>
              <a:spcBef>
                <a:spcPts val="15"/>
              </a:spcBef>
              <a:spcAft>
                <a:spcPts val="0"/>
              </a:spcAft>
              <a:buNone/>
            </a:pPr>
            <a:r>
              <a:t/>
            </a:r>
            <a:endParaRPr sz="900">
              <a:latin typeface="Times New Roman"/>
              <a:ea typeface="Times New Roman"/>
              <a:cs typeface="Times New Roman"/>
              <a:sym typeface="Times New Roman"/>
            </a:endParaRPr>
          </a:p>
          <a:p>
            <a:pPr indent="0" lvl="0" marL="279400" marR="5217795" rtl="0" algn="l">
              <a:lnSpc>
                <a:spcPct val="119100"/>
              </a:lnSpc>
              <a:spcBef>
                <a:spcPts val="0"/>
              </a:spcBef>
              <a:spcAft>
                <a:spcPts val="0"/>
              </a:spcAft>
              <a:buNone/>
            </a:pPr>
            <a:r>
              <a:rPr lang="en-US" sz="1050">
                <a:latin typeface="Arial"/>
                <a:ea typeface="Arial"/>
                <a:cs typeface="Arial"/>
                <a:sym typeface="Arial"/>
              </a:rPr>
              <a:t>Supervised  Unsupervised  Reinforcement  Semisupervised</a:t>
            </a:r>
            <a:endParaRPr sz="1050">
              <a:latin typeface="Arial"/>
              <a:ea typeface="Arial"/>
              <a:cs typeface="Arial"/>
              <a:sym typeface="Arial"/>
            </a:endParaRPr>
          </a:p>
          <a:p>
            <a:pPr indent="0" lvl="0" marL="0" marR="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15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1050">
                <a:latin typeface="Arial"/>
                <a:ea typeface="Arial"/>
                <a:cs typeface="Arial"/>
                <a:sym typeface="Arial"/>
              </a:rPr>
              <a:t>Supervised</a:t>
            </a:r>
            <a:endParaRPr sz="1050">
              <a:latin typeface="Arial"/>
              <a:ea typeface="Arial"/>
              <a:cs typeface="Arial"/>
              <a:sym typeface="Arial"/>
            </a:endParaRPr>
          </a:p>
          <a:p>
            <a:pPr indent="0" lvl="0" marL="12700" marR="5080" rtl="0" algn="l">
              <a:lnSpc>
                <a:spcPct val="119100"/>
              </a:lnSpc>
              <a:spcBef>
                <a:spcPts val="830"/>
              </a:spcBef>
              <a:spcAft>
                <a:spcPts val="0"/>
              </a:spcAft>
              <a:buNone/>
            </a:pPr>
            <a:r>
              <a:rPr lang="en-US" sz="1050">
                <a:latin typeface="Arial"/>
                <a:ea typeface="Arial"/>
                <a:cs typeface="Arial"/>
                <a:sym typeface="Arial"/>
              </a:rPr>
              <a:t>Supervised learning algorithms are trained using labeled examples, such as an input where the desired  output is known. For example, a piece of equipment could have data points labeled either “F” (failed) or “R”  (runs). The learning algorithm receives a set of inputs along with the corresponding correct outputs, and the  algorithm learns by comparing its actual output with correct outputs to find errors. It then modifies the model  accordingly. Through methods like classification, regression, prediction and gradient boosting, supervised  learning uses patterns to predict the values of the label on additional unlabeled data. Supervised learning is  commonly used in applications where historical data predicts likely future events. For example, it can  anticipate when credit card transactions are likely to be fraudulent or which insurance customer is likely to file  a claim. Supervised algorithms can further devided into following:</a:t>
            </a:r>
            <a:endParaRPr sz="1050">
              <a:latin typeface="Arial"/>
              <a:ea typeface="Arial"/>
              <a:cs typeface="Arial"/>
              <a:sym typeface="Arial"/>
            </a:endParaRPr>
          </a:p>
          <a:p>
            <a:pPr indent="0" lvl="0" marL="0" marR="0" rtl="0" algn="l">
              <a:lnSpc>
                <a:spcPct val="100000"/>
              </a:lnSpc>
              <a:spcBef>
                <a:spcPts val="15"/>
              </a:spcBef>
              <a:spcAft>
                <a:spcPts val="0"/>
              </a:spcAft>
              <a:buNone/>
            </a:pPr>
            <a:r>
              <a:t/>
            </a:r>
            <a:endParaRPr sz="900">
              <a:latin typeface="Times New Roman"/>
              <a:ea typeface="Times New Roman"/>
              <a:cs typeface="Times New Roman"/>
              <a:sym typeface="Times New Roman"/>
            </a:endParaRPr>
          </a:p>
          <a:p>
            <a:pPr indent="0" lvl="0" marL="279400" marR="382905" rtl="0" algn="l">
              <a:lnSpc>
                <a:spcPct val="119100"/>
              </a:lnSpc>
              <a:spcBef>
                <a:spcPts val="0"/>
              </a:spcBef>
              <a:spcAft>
                <a:spcPts val="0"/>
              </a:spcAft>
              <a:buNone/>
            </a:pPr>
            <a:r>
              <a:rPr lang="en-US" sz="1050">
                <a:latin typeface="Arial"/>
                <a:ea typeface="Arial"/>
                <a:cs typeface="Arial"/>
                <a:sym typeface="Arial"/>
              </a:rPr>
              <a:t>Classification. When the data are being used to predict a category, supervised learning is also  called classification. This is the case when assigning an image as a picture of either a 'cat' or a  'dog'. When there are only two choices, it's called two-class or binomial classification. When there  are more categories, as when predicting the winner of the NCAA March Madness tournament, this  problem is known as multi-class classification.</a:t>
            </a:r>
            <a:endParaRPr sz="1050">
              <a:latin typeface="Arial"/>
              <a:ea typeface="Arial"/>
              <a:cs typeface="Arial"/>
              <a:sym typeface="Arial"/>
            </a:endParaRPr>
          </a:p>
          <a:p>
            <a:pPr indent="0" lvl="0" marL="0" marR="0" rtl="0" algn="l">
              <a:lnSpc>
                <a:spcPct val="100000"/>
              </a:lnSpc>
              <a:spcBef>
                <a:spcPts val="15"/>
              </a:spcBef>
              <a:spcAft>
                <a:spcPts val="0"/>
              </a:spcAft>
              <a:buNone/>
            </a:pPr>
            <a:r>
              <a:t/>
            </a:r>
            <a:endParaRPr sz="900">
              <a:latin typeface="Times New Roman"/>
              <a:ea typeface="Times New Roman"/>
              <a:cs typeface="Times New Roman"/>
              <a:sym typeface="Times New Roman"/>
            </a:endParaRPr>
          </a:p>
          <a:p>
            <a:pPr indent="0" lvl="0" marL="279400" marR="538480" rtl="0" algn="l">
              <a:lnSpc>
                <a:spcPct val="119100"/>
              </a:lnSpc>
              <a:spcBef>
                <a:spcPts val="0"/>
              </a:spcBef>
              <a:spcAft>
                <a:spcPts val="0"/>
              </a:spcAft>
              <a:buNone/>
            </a:pPr>
            <a:r>
              <a:rPr lang="en-US" sz="1050">
                <a:latin typeface="Arial"/>
                <a:ea typeface="Arial"/>
                <a:cs typeface="Arial"/>
                <a:sym typeface="Arial"/>
              </a:rPr>
              <a:t>Regression. When a value is being predicted, as with stock prices, supervised learning is called  regression.</a:t>
            </a:r>
            <a:endParaRPr sz="1050">
              <a:latin typeface="Arial"/>
              <a:ea typeface="Arial"/>
              <a:cs typeface="Arial"/>
              <a:sym typeface="Arial"/>
            </a:endParaRPr>
          </a:p>
          <a:p>
            <a:pPr indent="0" lvl="0" marL="0" marR="0" rtl="0" algn="l">
              <a:lnSpc>
                <a:spcPct val="100000"/>
              </a:lnSpc>
              <a:spcBef>
                <a:spcPts val="15"/>
              </a:spcBef>
              <a:spcAft>
                <a:spcPts val="0"/>
              </a:spcAft>
              <a:buNone/>
            </a:pPr>
            <a:r>
              <a:t/>
            </a:r>
            <a:endParaRPr sz="900">
              <a:latin typeface="Times New Roman"/>
              <a:ea typeface="Times New Roman"/>
              <a:cs typeface="Times New Roman"/>
              <a:sym typeface="Times New Roman"/>
            </a:endParaRPr>
          </a:p>
          <a:p>
            <a:pPr indent="0" lvl="0" marL="279400" marR="360045" rtl="0" algn="l">
              <a:lnSpc>
                <a:spcPct val="119100"/>
              </a:lnSpc>
              <a:spcBef>
                <a:spcPts val="0"/>
              </a:spcBef>
              <a:spcAft>
                <a:spcPts val="0"/>
              </a:spcAft>
              <a:buNone/>
            </a:pPr>
            <a:r>
              <a:rPr lang="en-US" sz="1050">
                <a:latin typeface="Arial"/>
                <a:ea typeface="Arial"/>
                <a:cs typeface="Arial"/>
                <a:sym typeface="Arial"/>
              </a:rPr>
              <a:t>Anomaly detection. Sometimes the goal is to identify data points that are simply unusual. In fraud  detection, for example, any highly unusual credit card spending patterns are suspect. The possible  variations are so numerous and the training examples so few, that it's not feasible to learn what  fraudulent activity looks like. The approach that anomaly detection takes is to simply learn what  normal activity looks like (using a history non-fraudulent transactions) and identify anything that is  significantly different.</a:t>
            </a:r>
            <a:endParaRPr sz="1050">
              <a:latin typeface="Arial"/>
              <a:ea typeface="Arial"/>
              <a:cs typeface="Arial"/>
              <a:sym typeface="Arial"/>
            </a:endParaRPr>
          </a:p>
        </p:txBody>
      </p:sp>
      <p:sp>
        <p:nvSpPr>
          <p:cNvPr id="107" name="Google Shape;107;p6"/>
          <p:cNvSpPr txBox="1"/>
          <p:nvPr>
            <p:ph idx="11" type="ftr"/>
          </p:nvPr>
        </p:nvSpPr>
        <p:spPr>
          <a:xfrm>
            <a:off x="323254" y="10372824"/>
            <a:ext cx="7215505" cy="139065"/>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None/>
            </a:pPr>
            <a:r>
              <a:rPr lang="en-US"/>
              <a:t>http://localhost:8888/nbconvert/html/Desktop/IPYNB_Files/masteringdatascience_good_images_pdf/ML1/Introduction%20to%20Machine%20Learning.ipynb?do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1" name="Shape 111"/>
        <p:cNvGrpSpPr/>
        <p:nvPr/>
      </p:nvGrpSpPr>
      <p:grpSpPr>
        <a:xfrm>
          <a:off x="0" y="0"/>
          <a:ext cx="0" cy="0"/>
          <a:chOff x="0" y="0"/>
          <a:chExt cx="0" cy="0"/>
        </a:xfrm>
      </p:grpSpPr>
      <p:sp>
        <p:nvSpPr>
          <p:cNvPr id="112" name="Google Shape;112;p7"/>
          <p:cNvSpPr txBox="1"/>
          <p:nvPr/>
        </p:nvSpPr>
        <p:spPr>
          <a:xfrm>
            <a:off x="323254" y="165100"/>
            <a:ext cx="477520"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5/15/2018</a:t>
            </a:r>
            <a:endParaRPr sz="800">
              <a:latin typeface="Arial"/>
              <a:ea typeface="Arial"/>
              <a:cs typeface="Arial"/>
              <a:sym typeface="Arial"/>
            </a:endParaRPr>
          </a:p>
        </p:txBody>
      </p:sp>
      <p:sp>
        <p:nvSpPr>
          <p:cNvPr id="113" name="Google Shape;113;p7"/>
          <p:cNvSpPr txBox="1"/>
          <p:nvPr/>
        </p:nvSpPr>
        <p:spPr>
          <a:xfrm>
            <a:off x="3443490" y="165100"/>
            <a:ext cx="1505585"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Introduction to Machine Learning</a:t>
            </a:r>
            <a:endParaRPr sz="800">
              <a:latin typeface="Arial"/>
              <a:ea typeface="Arial"/>
              <a:cs typeface="Arial"/>
              <a:sym typeface="Arial"/>
            </a:endParaRPr>
          </a:p>
        </p:txBody>
      </p:sp>
      <p:sp>
        <p:nvSpPr>
          <p:cNvPr id="114" name="Google Shape;114;p7"/>
          <p:cNvSpPr txBox="1"/>
          <p:nvPr/>
        </p:nvSpPr>
        <p:spPr>
          <a:xfrm>
            <a:off x="542317" y="593839"/>
            <a:ext cx="6447155" cy="162496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050">
                <a:latin typeface="Arial"/>
                <a:ea typeface="Arial"/>
                <a:cs typeface="Arial"/>
                <a:sym typeface="Arial"/>
              </a:rPr>
              <a:t>Unsupervised</a:t>
            </a:r>
            <a:endParaRPr sz="1050">
              <a:latin typeface="Arial"/>
              <a:ea typeface="Arial"/>
              <a:cs typeface="Arial"/>
              <a:sym typeface="Arial"/>
            </a:endParaRPr>
          </a:p>
          <a:p>
            <a:pPr indent="0" lvl="0" marL="12700" marR="5080" rtl="0" algn="l">
              <a:lnSpc>
                <a:spcPct val="119100"/>
              </a:lnSpc>
              <a:spcBef>
                <a:spcPts val="825"/>
              </a:spcBef>
              <a:spcAft>
                <a:spcPts val="0"/>
              </a:spcAft>
              <a:buNone/>
            </a:pPr>
            <a:r>
              <a:rPr lang="en-US" sz="1050">
                <a:latin typeface="Arial"/>
                <a:ea typeface="Arial"/>
                <a:cs typeface="Arial"/>
                <a:sym typeface="Arial"/>
              </a:rPr>
              <a:t>Unsupervised learning is used against data that has no historical labels. The system is not told the "right  answer." The algorithm must figure out what is being shown. The goal is to explore the data and find some  structure within. Unsupervised learning works well on transactional data. For example, it can identify  segments of customers with similar attributes who can then be treated similarly in marketing campaigns. Or it  can find the main attributes that separate customer segments from each other. Popular techniques include  self-organizing maps, nearest-neighbor mapping, k-means clustering and singular value decomposition.</a:t>
            </a:r>
            <a:endParaRPr sz="1050">
              <a:latin typeface="Arial"/>
              <a:ea typeface="Arial"/>
              <a:cs typeface="Arial"/>
              <a:sym typeface="Arial"/>
            </a:endParaRPr>
          </a:p>
          <a:p>
            <a:pPr indent="0" lvl="0" marL="12700" marR="0" rtl="0" algn="l">
              <a:lnSpc>
                <a:spcPct val="100000"/>
              </a:lnSpc>
              <a:spcBef>
                <a:spcPts val="240"/>
              </a:spcBef>
              <a:spcAft>
                <a:spcPts val="0"/>
              </a:spcAft>
              <a:buNone/>
            </a:pPr>
            <a:r>
              <a:rPr lang="en-US" sz="1050">
                <a:latin typeface="Arial"/>
                <a:ea typeface="Arial"/>
                <a:cs typeface="Arial"/>
                <a:sym typeface="Arial"/>
              </a:rPr>
              <a:t>These algorithms are also used to segment text topics, recommend items and identify data outliers.</a:t>
            </a:r>
            <a:endParaRPr sz="1050">
              <a:latin typeface="Arial"/>
              <a:ea typeface="Arial"/>
              <a:cs typeface="Arial"/>
              <a:sym typeface="Arial"/>
            </a:endParaRPr>
          </a:p>
        </p:txBody>
      </p:sp>
      <p:sp>
        <p:nvSpPr>
          <p:cNvPr id="115" name="Google Shape;115;p7"/>
          <p:cNvSpPr/>
          <p:nvPr/>
        </p:nvSpPr>
        <p:spPr>
          <a:xfrm>
            <a:off x="558888" y="2359952"/>
            <a:ext cx="6441897" cy="283977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6" name="Google Shape;116;p7"/>
          <p:cNvSpPr txBox="1"/>
          <p:nvPr>
            <p:ph idx="11" type="ftr"/>
          </p:nvPr>
        </p:nvSpPr>
        <p:spPr>
          <a:xfrm>
            <a:off x="323254" y="10372824"/>
            <a:ext cx="7215505" cy="139065"/>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None/>
            </a:pPr>
            <a:r>
              <a:rPr lang="en-US"/>
              <a:t>http://localhost:8888/nbconvert/html/Desktop/IPYNB_Files/masteringdatascience_good_images_pdf/ML1/Introduction%20to%20Machine%20Learning.ipynb?do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0" name="Shape 120"/>
        <p:cNvGrpSpPr/>
        <p:nvPr/>
      </p:nvGrpSpPr>
      <p:grpSpPr>
        <a:xfrm>
          <a:off x="0" y="0"/>
          <a:ext cx="0" cy="0"/>
          <a:chOff x="0" y="0"/>
          <a:chExt cx="0" cy="0"/>
        </a:xfrm>
      </p:grpSpPr>
      <p:sp>
        <p:nvSpPr>
          <p:cNvPr id="121" name="Google Shape;121;p8"/>
          <p:cNvSpPr txBox="1"/>
          <p:nvPr/>
        </p:nvSpPr>
        <p:spPr>
          <a:xfrm>
            <a:off x="323254" y="165100"/>
            <a:ext cx="477520"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5/15/2018</a:t>
            </a:r>
            <a:endParaRPr sz="800">
              <a:latin typeface="Arial"/>
              <a:ea typeface="Arial"/>
              <a:cs typeface="Arial"/>
              <a:sym typeface="Arial"/>
            </a:endParaRPr>
          </a:p>
        </p:txBody>
      </p:sp>
      <p:sp>
        <p:nvSpPr>
          <p:cNvPr id="122" name="Google Shape;122;p8"/>
          <p:cNvSpPr txBox="1"/>
          <p:nvPr/>
        </p:nvSpPr>
        <p:spPr>
          <a:xfrm>
            <a:off x="3443490" y="165100"/>
            <a:ext cx="1505585"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Introduction to Machine Learning</a:t>
            </a:r>
            <a:endParaRPr sz="800">
              <a:latin typeface="Arial"/>
              <a:ea typeface="Arial"/>
              <a:cs typeface="Arial"/>
              <a:sym typeface="Arial"/>
            </a:endParaRPr>
          </a:p>
        </p:txBody>
      </p:sp>
      <p:sp>
        <p:nvSpPr>
          <p:cNvPr id="123" name="Google Shape;123;p8"/>
          <p:cNvSpPr txBox="1"/>
          <p:nvPr/>
        </p:nvSpPr>
        <p:spPr>
          <a:xfrm>
            <a:off x="542317" y="593904"/>
            <a:ext cx="6424930" cy="143446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050">
                <a:latin typeface="Arial"/>
                <a:ea typeface="Arial"/>
                <a:cs typeface="Arial"/>
                <a:sym typeface="Arial"/>
              </a:rPr>
              <a:t>Reinforcement</a:t>
            </a:r>
            <a:endParaRPr sz="1050">
              <a:latin typeface="Arial"/>
              <a:ea typeface="Arial"/>
              <a:cs typeface="Arial"/>
              <a:sym typeface="Arial"/>
            </a:endParaRPr>
          </a:p>
          <a:p>
            <a:pPr indent="0" lvl="0" marL="12700" marR="5080" rtl="0" algn="l">
              <a:lnSpc>
                <a:spcPct val="119100"/>
              </a:lnSpc>
              <a:spcBef>
                <a:spcPts val="825"/>
              </a:spcBef>
              <a:spcAft>
                <a:spcPts val="0"/>
              </a:spcAft>
              <a:buNone/>
            </a:pPr>
            <a:r>
              <a:rPr lang="en-US" sz="1050">
                <a:latin typeface="Arial"/>
                <a:ea typeface="Arial"/>
                <a:cs typeface="Arial"/>
                <a:sym typeface="Arial"/>
              </a:rPr>
              <a:t>Reinforcement learning is often used for robotics, gaming and navigation. With reinforcement learning, the  algorithm discovers through trial and error which actions yield the greatest rewards. This type of learning has  three primary components: the agent (the learner or decision maker), the environment (everything the agent  interacts with) and actions (what the agent can do). The objective is for the agent to choose actions that  maximize the expected reward over a given amount of time. The agent will reach the goal much faster by  following a good policy. So the goal in reinforcement learning is to learn the best policy.</a:t>
            </a:r>
            <a:endParaRPr sz="1050">
              <a:latin typeface="Arial"/>
              <a:ea typeface="Arial"/>
              <a:cs typeface="Arial"/>
              <a:sym typeface="Arial"/>
            </a:endParaRPr>
          </a:p>
        </p:txBody>
      </p:sp>
      <p:sp>
        <p:nvSpPr>
          <p:cNvPr id="124" name="Google Shape;124;p8"/>
          <p:cNvSpPr/>
          <p:nvPr/>
        </p:nvSpPr>
        <p:spPr>
          <a:xfrm>
            <a:off x="911477" y="2169363"/>
            <a:ext cx="5736717" cy="409765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5" name="Google Shape;125;p8"/>
          <p:cNvSpPr txBox="1"/>
          <p:nvPr>
            <p:ph idx="11" type="ftr"/>
          </p:nvPr>
        </p:nvSpPr>
        <p:spPr>
          <a:xfrm>
            <a:off x="323254" y="10372824"/>
            <a:ext cx="7215505" cy="139065"/>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None/>
            </a:pPr>
            <a:r>
              <a:rPr lang="en-US"/>
              <a:t>http://localhost:8888/nbconvert/html/Desktop/IPYNB_Files/masteringdatascience_good_images_pdf/ML1/Introduction%20to%20Machine%20Learning.ipynb?do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9" name="Shape 129"/>
        <p:cNvGrpSpPr/>
        <p:nvPr/>
      </p:nvGrpSpPr>
      <p:grpSpPr>
        <a:xfrm>
          <a:off x="0" y="0"/>
          <a:ext cx="0" cy="0"/>
          <a:chOff x="0" y="0"/>
          <a:chExt cx="0" cy="0"/>
        </a:xfrm>
      </p:grpSpPr>
      <p:sp>
        <p:nvSpPr>
          <p:cNvPr id="130" name="Google Shape;130;p9"/>
          <p:cNvSpPr txBox="1"/>
          <p:nvPr/>
        </p:nvSpPr>
        <p:spPr>
          <a:xfrm>
            <a:off x="323254" y="165100"/>
            <a:ext cx="477520"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5/15/2018</a:t>
            </a:r>
            <a:endParaRPr sz="800">
              <a:latin typeface="Arial"/>
              <a:ea typeface="Arial"/>
              <a:cs typeface="Arial"/>
              <a:sym typeface="Arial"/>
            </a:endParaRPr>
          </a:p>
        </p:txBody>
      </p:sp>
      <p:sp>
        <p:nvSpPr>
          <p:cNvPr id="131" name="Google Shape;131;p9"/>
          <p:cNvSpPr txBox="1"/>
          <p:nvPr/>
        </p:nvSpPr>
        <p:spPr>
          <a:xfrm>
            <a:off x="3443490" y="165100"/>
            <a:ext cx="1505585"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Introduction to Machine Learning</a:t>
            </a:r>
            <a:endParaRPr sz="800">
              <a:latin typeface="Arial"/>
              <a:ea typeface="Arial"/>
              <a:cs typeface="Arial"/>
              <a:sym typeface="Arial"/>
            </a:endParaRPr>
          </a:p>
        </p:txBody>
      </p:sp>
      <p:sp>
        <p:nvSpPr>
          <p:cNvPr id="132" name="Google Shape;132;p9"/>
          <p:cNvSpPr txBox="1"/>
          <p:nvPr/>
        </p:nvSpPr>
        <p:spPr>
          <a:xfrm>
            <a:off x="542317" y="593841"/>
            <a:ext cx="6438265" cy="143446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050">
                <a:latin typeface="Arial"/>
                <a:ea typeface="Arial"/>
                <a:cs typeface="Arial"/>
                <a:sym typeface="Arial"/>
              </a:rPr>
              <a:t>Semisupervised</a:t>
            </a:r>
            <a:endParaRPr sz="1050">
              <a:latin typeface="Arial"/>
              <a:ea typeface="Arial"/>
              <a:cs typeface="Arial"/>
              <a:sym typeface="Arial"/>
            </a:endParaRPr>
          </a:p>
          <a:p>
            <a:pPr indent="0" lvl="0" marL="12700" marR="5080" rtl="0" algn="l">
              <a:lnSpc>
                <a:spcPct val="119100"/>
              </a:lnSpc>
              <a:spcBef>
                <a:spcPts val="825"/>
              </a:spcBef>
              <a:spcAft>
                <a:spcPts val="0"/>
              </a:spcAft>
              <a:buNone/>
            </a:pPr>
            <a:r>
              <a:rPr lang="en-US" sz="1050">
                <a:latin typeface="Arial"/>
                <a:ea typeface="Arial"/>
                <a:cs typeface="Arial"/>
                <a:sym typeface="Arial"/>
              </a:rPr>
              <a:t>Semisupervised learning is used for the same applications as supervised learning. But it uses both labeled  and unlabeled data for training – typically a small amount of labeled data with a large amount of unlabeled  data (because unlabeled data is less expensive and takes less effort to acquire). This type of learning can be  used with methods such as classification, regression and prediction. Semisupervised learning is useful when  the cost associated with labeling is too high to allow for a fully labeled training process. Early examples of  this include identifying a person's face on a web cam.</a:t>
            </a:r>
            <a:endParaRPr sz="1050">
              <a:latin typeface="Arial"/>
              <a:ea typeface="Arial"/>
              <a:cs typeface="Arial"/>
              <a:sym typeface="Arial"/>
            </a:endParaRPr>
          </a:p>
        </p:txBody>
      </p:sp>
      <p:sp>
        <p:nvSpPr>
          <p:cNvPr id="133" name="Google Shape;133;p9"/>
          <p:cNvSpPr/>
          <p:nvPr/>
        </p:nvSpPr>
        <p:spPr>
          <a:xfrm>
            <a:off x="558888" y="2169363"/>
            <a:ext cx="6441897" cy="483142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4" name="Google Shape;134;p9"/>
          <p:cNvSpPr txBox="1"/>
          <p:nvPr>
            <p:ph idx="11" type="ftr"/>
          </p:nvPr>
        </p:nvSpPr>
        <p:spPr>
          <a:xfrm>
            <a:off x="323254" y="10372824"/>
            <a:ext cx="7215505" cy="139065"/>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None/>
            </a:pPr>
            <a:r>
              <a:rPr lang="en-US"/>
              <a:t>http://localhost:8888/nbconvert/html/Desktop/IPYNB_Files/masteringdatascience_good_images_pdf/ML1/Introduction%20to%20Machine%20Learning.ipynb?do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2019-11-25T06:43:54Z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2018-08-20T00:00:00Z</vt:filetime>
  </property>
  <property fmtid="{D5CDD505-2E9C-101B-9397-08002B2CF9AE}" pid="3" name="Creator">
    <vt:lpwstr>PDFium</vt:lpwstr>
  </property>
  <property fmtid="{D5CDD505-2E9C-101B-9397-08002B2CF9AE}" pid="4" name="LastSaved">
    <vt:filetime>2019-11-25T00:00:00Z</vt:filetime>
  </property>
</Properties>
</file>