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E86BF5C-2E17-42A2-BB05-63F3B8370EF2}">
  <a:tblStyle styleId="{0E86BF5C-2E17-42A2-BB05-63F3B8370EF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5.xml"/><Relationship Id="rId22" Type="http://schemas.openxmlformats.org/officeDocument/2006/relationships/font" Target="fonts/MavenPro-bold.fntdata"/><Relationship Id="rId10" Type="http://schemas.openxmlformats.org/officeDocument/2006/relationships/slide" Target="slides/slide4.xml"/><Relationship Id="rId21" Type="http://schemas.openxmlformats.org/officeDocument/2006/relationships/font" Target="fonts/MavenPro-regular.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Nunito-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Nunito-italic.fntdata"/><Relationship Id="rId6" Type="http://schemas.openxmlformats.org/officeDocument/2006/relationships/notesMaster" Target="notesMasters/notesMaster1.xml"/><Relationship Id="rId18" Type="http://schemas.openxmlformats.org/officeDocument/2006/relationships/font" Target="fonts/Nuni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7a5ca3c492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7a5ca3c492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a5ca3c4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a5ca3c4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7a5ca3c49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a5ca3c49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7a5ca3c49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a5ca3c49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7a5ca3c49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7a5ca3c49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7a5ca3c49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7a5ca3c49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7a5ca3c49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7a5ca3c49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7a5ca3c49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7a5ca3c49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7a5ca3c49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7a5ca3c49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Machine Learning </a:t>
            </a:r>
            <a:endParaRPr/>
          </a:p>
        </p:txBody>
      </p:sp>
      <p:sp>
        <p:nvSpPr>
          <p:cNvPr id="278" name="Google Shape;278;p13"/>
          <p:cNvSpPr txBox="1"/>
          <p:nvPr>
            <p:ph idx="1" type="subTitle"/>
          </p:nvPr>
        </p:nvSpPr>
        <p:spPr>
          <a:xfrm>
            <a:off x="824000" y="2967475"/>
            <a:ext cx="4255500" cy="695400"/>
          </a:xfrm>
          <a:prstGeom prst="rect">
            <a:avLst/>
          </a:prstGeom>
        </p:spPr>
        <p:txBody>
          <a:bodyPr anchorCtr="0" anchor="t" bIns="91425" lIns="91425" spcFirstLastPara="1" rIns="91425" wrap="square" tIns="91425">
            <a:noAutofit/>
          </a:bodyPr>
          <a:lstStyle/>
          <a:p>
            <a:pPr indent="457200" lvl="0" marL="2286000" rtl="0" algn="l">
              <a:spcBef>
                <a:spcPts val="0"/>
              </a:spcBef>
              <a:spcAft>
                <a:spcPts val="0"/>
              </a:spcAft>
              <a:buNone/>
            </a:pPr>
            <a:r>
              <a:rPr lang="en"/>
              <a:t>    Algorithms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22"/>
          <p:cNvSpPr txBox="1"/>
          <p:nvPr>
            <p:ph type="title"/>
          </p:nvPr>
        </p:nvSpPr>
        <p:spPr>
          <a:xfrm>
            <a:off x="0" y="259975"/>
            <a:ext cx="90777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of Common Machine Learning Algorithms</a:t>
            </a:r>
            <a:endParaRPr sz="175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331" name="Google Shape;331;p22"/>
          <p:cNvSpPr txBox="1"/>
          <p:nvPr>
            <p:ph idx="1" type="body"/>
          </p:nvPr>
        </p:nvSpPr>
        <p:spPr>
          <a:xfrm>
            <a:off x="0" y="1167975"/>
            <a:ext cx="7030500" cy="39756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AutoNum type="arabicPeriod"/>
            </a:pPr>
            <a:r>
              <a:rPr lang="en" sz="1800"/>
              <a:t>Linear Regression</a:t>
            </a:r>
            <a:endParaRPr sz="1800"/>
          </a:p>
          <a:p>
            <a:pPr indent="-342900" lvl="0" marL="457200" rtl="0" algn="l">
              <a:lnSpc>
                <a:spcPct val="100000"/>
              </a:lnSpc>
              <a:spcBef>
                <a:spcPts val="0"/>
              </a:spcBef>
              <a:spcAft>
                <a:spcPts val="0"/>
              </a:spcAft>
              <a:buSzPts val="1800"/>
              <a:buAutoNum type="arabicPeriod"/>
            </a:pPr>
            <a:r>
              <a:rPr lang="en" sz="1800"/>
              <a:t>Logistic Regression</a:t>
            </a:r>
            <a:endParaRPr sz="1800"/>
          </a:p>
          <a:p>
            <a:pPr indent="-342900" lvl="0" marL="457200" rtl="0" algn="l">
              <a:lnSpc>
                <a:spcPct val="100000"/>
              </a:lnSpc>
              <a:spcBef>
                <a:spcPts val="0"/>
              </a:spcBef>
              <a:spcAft>
                <a:spcPts val="0"/>
              </a:spcAft>
              <a:buSzPts val="1800"/>
              <a:buAutoNum type="arabicPeriod"/>
            </a:pPr>
            <a:r>
              <a:rPr lang="en" sz="1800"/>
              <a:t>Decision Tree</a:t>
            </a:r>
            <a:endParaRPr sz="1800"/>
          </a:p>
          <a:p>
            <a:pPr indent="-342900" lvl="0" marL="457200" rtl="0" algn="l">
              <a:lnSpc>
                <a:spcPct val="100000"/>
              </a:lnSpc>
              <a:spcBef>
                <a:spcPts val="0"/>
              </a:spcBef>
              <a:spcAft>
                <a:spcPts val="0"/>
              </a:spcAft>
              <a:buSzPts val="1800"/>
              <a:buAutoNum type="arabicPeriod"/>
            </a:pPr>
            <a:r>
              <a:rPr lang="en" sz="1800"/>
              <a:t>SVM</a:t>
            </a:r>
            <a:endParaRPr sz="1800"/>
          </a:p>
          <a:p>
            <a:pPr indent="-342900" lvl="0" marL="457200" rtl="0" algn="l">
              <a:lnSpc>
                <a:spcPct val="100000"/>
              </a:lnSpc>
              <a:spcBef>
                <a:spcPts val="0"/>
              </a:spcBef>
              <a:spcAft>
                <a:spcPts val="0"/>
              </a:spcAft>
              <a:buSzPts val="1800"/>
              <a:buAutoNum type="arabicPeriod"/>
            </a:pPr>
            <a:r>
              <a:rPr lang="en" sz="1800"/>
              <a:t>Naive Bayes</a:t>
            </a:r>
            <a:endParaRPr sz="1800"/>
          </a:p>
          <a:p>
            <a:pPr indent="-342900" lvl="0" marL="457200" rtl="0" algn="l">
              <a:lnSpc>
                <a:spcPct val="100000"/>
              </a:lnSpc>
              <a:spcBef>
                <a:spcPts val="0"/>
              </a:spcBef>
              <a:spcAft>
                <a:spcPts val="0"/>
              </a:spcAft>
              <a:buSzPts val="1800"/>
              <a:buAutoNum type="arabicPeriod"/>
            </a:pPr>
            <a:r>
              <a:rPr lang="en" sz="1800"/>
              <a:t>kNN</a:t>
            </a:r>
            <a:endParaRPr sz="1800"/>
          </a:p>
          <a:p>
            <a:pPr indent="-342900" lvl="0" marL="457200" rtl="0" algn="l">
              <a:lnSpc>
                <a:spcPct val="100000"/>
              </a:lnSpc>
              <a:spcBef>
                <a:spcPts val="0"/>
              </a:spcBef>
              <a:spcAft>
                <a:spcPts val="0"/>
              </a:spcAft>
              <a:buSzPts val="1800"/>
              <a:buAutoNum type="arabicPeriod"/>
            </a:pPr>
            <a:r>
              <a:rPr lang="en" sz="1800"/>
              <a:t>K-Means</a:t>
            </a:r>
            <a:endParaRPr sz="1800"/>
          </a:p>
          <a:p>
            <a:pPr indent="-342900" lvl="0" marL="457200" rtl="0" algn="l">
              <a:lnSpc>
                <a:spcPct val="100000"/>
              </a:lnSpc>
              <a:spcBef>
                <a:spcPts val="0"/>
              </a:spcBef>
              <a:spcAft>
                <a:spcPts val="0"/>
              </a:spcAft>
              <a:buSzPts val="1800"/>
              <a:buAutoNum type="arabicPeriod"/>
            </a:pPr>
            <a:r>
              <a:rPr lang="en" sz="1800"/>
              <a:t>Random Forest</a:t>
            </a:r>
            <a:endParaRPr sz="1800"/>
          </a:p>
          <a:p>
            <a:pPr indent="-342900" lvl="0" marL="457200" rtl="0" algn="l">
              <a:lnSpc>
                <a:spcPct val="100000"/>
              </a:lnSpc>
              <a:spcBef>
                <a:spcPts val="0"/>
              </a:spcBef>
              <a:spcAft>
                <a:spcPts val="0"/>
              </a:spcAft>
              <a:buSzPts val="1800"/>
              <a:buAutoNum type="arabicPeriod"/>
            </a:pPr>
            <a:r>
              <a:rPr lang="en" sz="1800"/>
              <a:t>Dimensionality Reduction Algorithms</a:t>
            </a:r>
            <a:endParaRPr sz="1800"/>
          </a:p>
          <a:p>
            <a:pPr indent="-342900" lvl="0" marL="457200" rtl="0" algn="l">
              <a:lnSpc>
                <a:spcPct val="100000"/>
              </a:lnSpc>
              <a:spcBef>
                <a:spcPts val="0"/>
              </a:spcBef>
              <a:spcAft>
                <a:spcPts val="0"/>
              </a:spcAft>
              <a:buSzPts val="1800"/>
              <a:buAutoNum type="arabicPeriod"/>
            </a:pPr>
            <a:r>
              <a:rPr lang="en" sz="1800"/>
              <a:t>Gradient Boosting algorithms</a:t>
            </a:r>
            <a:endParaRPr sz="1800"/>
          </a:p>
          <a:p>
            <a:pPr indent="-342900" lvl="1" marL="914400" rtl="0" algn="l">
              <a:lnSpc>
                <a:spcPct val="100000"/>
              </a:lnSpc>
              <a:spcBef>
                <a:spcPts val="0"/>
              </a:spcBef>
              <a:spcAft>
                <a:spcPts val="0"/>
              </a:spcAft>
              <a:buSzPts val="1800"/>
              <a:buAutoNum type="alphaLcPeriod"/>
            </a:pPr>
            <a:r>
              <a:rPr lang="en" sz="1800"/>
              <a:t>GBM</a:t>
            </a:r>
            <a:endParaRPr sz="1800"/>
          </a:p>
          <a:p>
            <a:pPr indent="-342900" lvl="1" marL="914400" rtl="0" algn="l">
              <a:lnSpc>
                <a:spcPct val="100000"/>
              </a:lnSpc>
              <a:spcBef>
                <a:spcPts val="0"/>
              </a:spcBef>
              <a:spcAft>
                <a:spcPts val="0"/>
              </a:spcAft>
              <a:buSzPts val="1800"/>
              <a:buAutoNum type="alphaLcPeriod"/>
            </a:pPr>
            <a:r>
              <a:rPr lang="en" sz="1800"/>
              <a:t>XGBoost</a:t>
            </a:r>
            <a:endParaRPr sz="1800"/>
          </a:p>
          <a:p>
            <a:pPr indent="-342900" lvl="1" marL="914400" rtl="0" algn="l">
              <a:lnSpc>
                <a:spcPct val="100000"/>
              </a:lnSpc>
              <a:spcBef>
                <a:spcPts val="0"/>
              </a:spcBef>
              <a:spcAft>
                <a:spcPts val="0"/>
              </a:spcAft>
              <a:buSzPts val="1800"/>
              <a:buAutoNum type="alphaLcPeriod"/>
            </a:pPr>
            <a:r>
              <a:rPr lang="en" sz="1800"/>
              <a:t>LightGBM</a:t>
            </a:r>
            <a:endParaRPr sz="1800"/>
          </a:p>
          <a:p>
            <a:pPr indent="-342900" lvl="1" marL="914400" rtl="0" algn="l">
              <a:lnSpc>
                <a:spcPct val="100000"/>
              </a:lnSpc>
              <a:spcBef>
                <a:spcPts val="0"/>
              </a:spcBef>
              <a:spcAft>
                <a:spcPts val="0"/>
              </a:spcAft>
              <a:buSzPts val="1800"/>
              <a:buAutoNum type="alphaLcPeriod"/>
            </a:pPr>
            <a:r>
              <a:rPr lang="en" sz="1800"/>
              <a:t>CatBoost</a:t>
            </a:r>
            <a:endParaRPr sz="1800"/>
          </a:p>
          <a:p>
            <a:pPr indent="0" lvl="0" marL="0" rtl="0" algn="l">
              <a:lnSpc>
                <a:spcPct val="100000"/>
              </a:lnSpc>
              <a:spcBef>
                <a:spcPts val="0"/>
              </a:spcBef>
              <a:spcAft>
                <a:spcPts val="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a:t>
            </a:r>
            <a:endParaRPr/>
          </a:p>
        </p:txBody>
      </p:sp>
      <p:pic>
        <p:nvPicPr>
          <p:cNvPr id="284" name="Google Shape;284;p14"/>
          <p:cNvPicPr preferRelativeResize="0"/>
          <p:nvPr/>
        </p:nvPicPr>
        <p:blipFill>
          <a:blip r:embed="rId3">
            <a:alphaModFix/>
          </a:blip>
          <a:stretch>
            <a:fillRect/>
          </a:stretch>
        </p:blipFill>
        <p:spPr>
          <a:xfrm>
            <a:off x="105100" y="886800"/>
            <a:ext cx="6296050" cy="4257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a:t>
            </a:r>
            <a:endParaRPr/>
          </a:p>
        </p:txBody>
      </p:sp>
      <p:pic>
        <p:nvPicPr>
          <p:cNvPr id="290" name="Google Shape;290;p15"/>
          <p:cNvPicPr preferRelativeResize="0"/>
          <p:nvPr/>
        </p:nvPicPr>
        <p:blipFill>
          <a:blip r:embed="rId3">
            <a:alphaModFix/>
          </a:blip>
          <a:stretch>
            <a:fillRect/>
          </a:stretch>
        </p:blipFill>
        <p:spPr>
          <a:xfrm>
            <a:off x="0" y="1015800"/>
            <a:ext cx="7170174" cy="4127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a:t>
            </a:r>
            <a:endParaRPr/>
          </a:p>
        </p:txBody>
      </p:sp>
      <p:sp>
        <p:nvSpPr>
          <p:cNvPr id="296" name="Google Shape;296;p16"/>
          <p:cNvSpPr txBox="1"/>
          <p:nvPr>
            <p:ph idx="1" type="body"/>
          </p:nvPr>
        </p:nvSpPr>
        <p:spPr>
          <a:xfrm>
            <a:off x="0" y="1451150"/>
            <a:ext cx="8832300" cy="36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Decision Trees are a non-parametric supervised learning method used for both classification and regression tasks. </a:t>
            </a:r>
            <a:endParaRPr sz="1800"/>
          </a:p>
          <a:p>
            <a:pPr indent="0" lvl="0" marL="0" rtl="0" algn="l">
              <a:spcBef>
                <a:spcPts val="1600"/>
              </a:spcBef>
              <a:spcAft>
                <a:spcPts val="0"/>
              </a:spcAft>
              <a:buNone/>
            </a:pPr>
            <a:r>
              <a:rPr lang="en" sz="1800"/>
              <a:t>In general, decision trees are constructed via an algorithmic approach that identifies ways to split a data set based on different conditions. It is one of the most widely used and practical methods for supervised learning. </a:t>
            </a:r>
            <a:endParaRPr sz="1800"/>
          </a:p>
          <a:p>
            <a:pPr indent="0" lvl="0" marL="0" rtl="0" algn="l">
              <a:spcBef>
                <a:spcPts val="1600"/>
              </a:spcBef>
              <a:spcAft>
                <a:spcPts val="0"/>
              </a:spcAft>
              <a:buNone/>
            </a:pPr>
            <a:r>
              <a:rPr lang="en" sz="1800"/>
              <a:t>The decision rules are generally in form of if-then-else statements. The deeper the tree, the more complex the rules and fitter the model. A decision tree is a tree-like graph with nodes representing the place where we pick an attribute and ask a question; edges represent the answers the to the question; and the leaves represent the actual output or class label. </a:t>
            </a:r>
            <a:endParaRPr sz="1800"/>
          </a:p>
          <a:p>
            <a:pPr indent="0" lvl="0" marL="0" rtl="0" algn="l">
              <a:spcBef>
                <a:spcPts val="1600"/>
              </a:spcBef>
              <a:spcAft>
                <a:spcPts val="160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graphicFrame>
        <p:nvGraphicFramePr>
          <p:cNvPr id="301" name="Google Shape;301;p17"/>
          <p:cNvGraphicFramePr/>
          <p:nvPr/>
        </p:nvGraphicFramePr>
        <p:xfrm>
          <a:off x="161750" y="772500"/>
          <a:ext cx="3000000" cy="3000000"/>
        </p:xfrm>
        <a:graphic>
          <a:graphicData uri="http://schemas.openxmlformats.org/drawingml/2006/table">
            <a:tbl>
              <a:tblPr>
                <a:noFill/>
                <a:tableStyleId>{0E86BF5C-2E17-42A2-BB05-63F3B8370EF2}</a:tableStyleId>
              </a:tblPr>
              <a:tblGrid>
                <a:gridCol w="1311500"/>
                <a:gridCol w="1311500"/>
                <a:gridCol w="1311500"/>
                <a:gridCol w="1311500"/>
                <a:gridCol w="1311500"/>
                <a:gridCol w="1311500"/>
              </a:tblGrid>
              <a:tr h="598650">
                <a:tc>
                  <a:txBody>
                    <a:bodyPr/>
                    <a:lstStyle/>
                    <a:p>
                      <a:pPr indent="0" lvl="0" marL="0" rtl="0" algn="l">
                        <a:spcBef>
                          <a:spcPts val="0"/>
                        </a:spcBef>
                        <a:spcAft>
                          <a:spcPts val="0"/>
                        </a:spcAft>
                        <a:buNone/>
                      </a:pPr>
                      <a:r>
                        <a:rPr b="1" lang="en"/>
                        <a:t>Day</a:t>
                      </a:r>
                      <a:endParaRPr b="1"/>
                    </a:p>
                  </a:txBody>
                  <a:tcPr marT="91425" marB="91425" marR="91425" marL="91425"/>
                </a:tc>
                <a:tc>
                  <a:txBody>
                    <a:bodyPr/>
                    <a:lstStyle/>
                    <a:p>
                      <a:pPr indent="0" lvl="0" marL="0" rtl="0" algn="l">
                        <a:spcBef>
                          <a:spcPts val="0"/>
                        </a:spcBef>
                        <a:spcAft>
                          <a:spcPts val="0"/>
                        </a:spcAft>
                        <a:buNone/>
                      </a:pPr>
                      <a:r>
                        <a:rPr b="1" lang="en"/>
                        <a:t>Weather</a:t>
                      </a:r>
                      <a:endParaRPr b="1"/>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Temperature</a:t>
                      </a:r>
                      <a:endParaRPr b="1"/>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Humidity</a:t>
                      </a:r>
                      <a:endParaRPr b="1"/>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Wind</a:t>
                      </a:r>
                      <a:endParaRPr b="1"/>
                    </a:p>
                  </a:txBody>
                  <a:tcPr marT="91425" marB="91425" marR="91425" marL="91425"/>
                </a:tc>
                <a:tc>
                  <a:txBody>
                    <a:bodyPr/>
                    <a:lstStyle/>
                    <a:p>
                      <a:pPr indent="0" lvl="0" marL="0" rtl="0" algn="l">
                        <a:spcBef>
                          <a:spcPts val="0"/>
                        </a:spcBef>
                        <a:spcAft>
                          <a:spcPts val="0"/>
                        </a:spcAft>
                        <a:buNone/>
                      </a:pPr>
                      <a:r>
                        <a:rPr b="1" lang="en"/>
                        <a:t>Play</a:t>
                      </a:r>
                      <a:endParaRPr b="1"/>
                    </a:p>
                  </a:txBody>
                  <a:tcPr marT="91425" marB="91425" marR="91425" marL="91425"/>
                </a:tc>
              </a:tr>
              <a:tr h="598650">
                <a:tc>
                  <a:txBody>
                    <a:bodyPr/>
                    <a:lstStyle/>
                    <a:p>
                      <a:pPr indent="0" lvl="0" marL="0" rtl="0" algn="l">
                        <a:spcBef>
                          <a:spcPts val="0"/>
                        </a:spcBef>
                        <a:spcAft>
                          <a:spcPts val="0"/>
                        </a:spcAft>
                        <a:buNone/>
                      </a:pPr>
                      <a:r>
                        <a:rPr lang="en"/>
                        <a:t>1</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Sunny</a:t>
                      </a:r>
                      <a:endParaRPr/>
                    </a:p>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Hot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High</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Weak</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No</a:t>
                      </a:r>
                      <a:endParaRPr/>
                    </a:p>
                  </a:txBody>
                  <a:tcPr marT="91425" marB="91425" marR="91425" marL="91425"/>
                </a:tc>
              </a:tr>
              <a:tr h="598650">
                <a:tc>
                  <a:txBody>
                    <a:bodyPr/>
                    <a:lstStyle/>
                    <a:p>
                      <a:pPr indent="0" lvl="0" marL="0" rtl="0" algn="l">
                        <a:spcBef>
                          <a:spcPts val="0"/>
                        </a:spcBef>
                        <a:spcAft>
                          <a:spcPts val="0"/>
                        </a:spcAft>
                        <a:buNone/>
                      </a:pPr>
                      <a:r>
                        <a:rPr lang="en"/>
                        <a:t>2</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C</a:t>
                      </a:r>
                      <a:r>
                        <a:rPr lang="en"/>
                        <a:t>loudy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Hot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High</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Weak</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Yes</a:t>
                      </a:r>
                      <a:endParaRPr/>
                    </a:p>
                  </a:txBody>
                  <a:tcPr marT="91425" marB="91425" marR="91425" marL="91425"/>
                </a:tc>
              </a:tr>
              <a:tr h="598650">
                <a:tc>
                  <a:txBody>
                    <a:bodyPr/>
                    <a:lstStyle/>
                    <a:p>
                      <a:pPr indent="0" lvl="0" marL="0" rtl="0" algn="l">
                        <a:spcBef>
                          <a:spcPts val="0"/>
                        </a:spcBef>
                        <a:spcAft>
                          <a:spcPts val="0"/>
                        </a:spcAft>
                        <a:buNone/>
                      </a:pPr>
                      <a:r>
                        <a:rPr lang="en"/>
                        <a:t>3</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Sunny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Mild</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Normal</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Strong</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Yes</a:t>
                      </a:r>
                      <a:endParaRPr/>
                    </a:p>
                  </a:txBody>
                  <a:tcPr marT="91425" marB="91425" marR="91425" marL="91425"/>
                </a:tc>
              </a:tr>
              <a:tr h="598650">
                <a:tc>
                  <a:txBody>
                    <a:bodyPr/>
                    <a:lstStyle/>
                    <a:p>
                      <a:pPr indent="0" lvl="0" marL="0" rtl="0" algn="l">
                        <a:spcBef>
                          <a:spcPts val="0"/>
                        </a:spcBef>
                        <a:spcAft>
                          <a:spcPts val="0"/>
                        </a:spcAft>
                        <a:buNone/>
                      </a:pPr>
                      <a:r>
                        <a:rPr lang="en"/>
                        <a:t>4</a:t>
                      </a:r>
                      <a:endParaRPr/>
                    </a:p>
                    <a:p>
                      <a:pPr indent="0" lvl="0" marL="0" rtl="0" algn="l">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Cloudy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Mild</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High</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Strong</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Yes</a:t>
                      </a:r>
                      <a:endParaRPr/>
                    </a:p>
                  </a:txBody>
                  <a:tcPr marT="91425" marB="91425" marR="91425" marL="91425"/>
                </a:tc>
              </a:tr>
              <a:tr h="598650">
                <a:tc>
                  <a:txBody>
                    <a:bodyPr/>
                    <a:lstStyle/>
                    <a:p>
                      <a:pPr indent="0" lvl="0" marL="0" rtl="0" algn="l">
                        <a:spcBef>
                          <a:spcPts val="0"/>
                        </a:spcBef>
                        <a:spcAft>
                          <a:spcPts val="0"/>
                        </a:spcAft>
                        <a:buNone/>
                      </a:pPr>
                      <a:r>
                        <a:rPr lang="en"/>
                        <a:t>5</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Rainy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Mild</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High</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Strong</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No</a:t>
                      </a:r>
                      <a:endParaRPr/>
                    </a:p>
                  </a:txBody>
                  <a:tcPr marT="91425" marB="91425" marR="91425" marL="91425"/>
                </a:tc>
              </a:tr>
            </a:tbl>
          </a:graphicData>
        </a:graphic>
      </p:graphicFrame>
      <p:sp>
        <p:nvSpPr>
          <p:cNvPr id="302" name="Google Shape;302;p17"/>
          <p:cNvSpPr txBox="1"/>
          <p:nvPr/>
        </p:nvSpPr>
        <p:spPr>
          <a:xfrm>
            <a:off x="0" y="0"/>
            <a:ext cx="9144000" cy="110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So, you calculate all these factors for 5 days and form a lookup table like the one below.</a:t>
            </a:r>
            <a:endParaRPr sz="1800">
              <a:solidFill>
                <a:schemeClr val="dk2"/>
              </a:solidFill>
            </a:endParaRPr>
          </a:p>
          <a:p>
            <a:pPr indent="0" lvl="0" marL="0" rtl="0" algn="l">
              <a:spcBef>
                <a:spcPts val="16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18"/>
          <p:cNvSpPr txBox="1"/>
          <p:nvPr>
            <p:ph idx="1" type="body"/>
          </p:nvPr>
        </p:nvSpPr>
        <p:spPr>
          <a:xfrm>
            <a:off x="0" y="3654300"/>
            <a:ext cx="9077700" cy="1489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800"/>
              <a:t>The above tree illustrates a learned decision tree. We can see that each node represents an attribute or feature and the branch from each node represents the outcome of that node. Finally, it's the leaves of the tree where the final decision is made.</a:t>
            </a:r>
            <a:endParaRPr sz="1800"/>
          </a:p>
          <a:p>
            <a:pPr indent="0" lvl="0" marL="0" rtl="0" algn="l">
              <a:spcBef>
                <a:spcPts val="1600"/>
              </a:spcBef>
              <a:spcAft>
                <a:spcPts val="1600"/>
              </a:spcAft>
              <a:buNone/>
            </a:pPr>
            <a:r>
              <a:t/>
            </a:r>
            <a:endParaRPr/>
          </a:p>
        </p:txBody>
      </p:sp>
      <p:pic>
        <p:nvPicPr>
          <p:cNvPr id="308" name="Google Shape;308;p18"/>
          <p:cNvPicPr preferRelativeResize="0"/>
          <p:nvPr/>
        </p:nvPicPr>
        <p:blipFill>
          <a:blip r:embed="rId3">
            <a:alphaModFix/>
          </a:blip>
          <a:stretch>
            <a:fillRect/>
          </a:stretch>
        </p:blipFill>
        <p:spPr>
          <a:xfrm>
            <a:off x="0" y="0"/>
            <a:ext cx="7239600" cy="3337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a:t>
            </a:r>
            <a:endParaRPr/>
          </a:p>
        </p:txBody>
      </p:sp>
      <p:pic>
        <p:nvPicPr>
          <p:cNvPr id="314" name="Google Shape;314;p19"/>
          <p:cNvPicPr preferRelativeResize="0"/>
          <p:nvPr/>
        </p:nvPicPr>
        <p:blipFill>
          <a:blip r:embed="rId3">
            <a:alphaModFix/>
          </a:blip>
          <a:stretch>
            <a:fillRect/>
          </a:stretch>
        </p:blipFill>
        <p:spPr>
          <a:xfrm>
            <a:off x="152400" y="725100"/>
            <a:ext cx="6087526" cy="44184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KNN(K-Nearest Neighbour)</a:t>
            </a:r>
            <a:endParaRPr/>
          </a:p>
        </p:txBody>
      </p:sp>
      <p:sp>
        <p:nvSpPr>
          <p:cNvPr id="320" name="Google Shape;320;p20"/>
          <p:cNvSpPr txBox="1"/>
          <p:nvPr>
            <p:ph idx="1" type="body"/>
          </p:nvPr>
        </p:nvSpPr>
        <p:spPr>
          <a:xfrm>
            <a:off x="0" y="1612375"/>
            <a:ext cx="8832300" cy="31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K Nearest Neighbor(KNN) algorithm is a very simple, easy to understand, versatile and one of the topmost machine learning algorithms. In k-NN classification, the output is a class membership. An object is classified by a plurality vote of its neighbours, with the object being assigned to the class most common among its k nearest neighbours </a:t>
            </a:r>
            <a:endParaRPr sz="1800"/>
          </a:p>
          <a:p>
            <a:pPr indent="0" lvl="0" marL="0" rtl="0" algn="l">
              <a:spcBef>
                <a:spcPts val="1600"/>
              </a:spcBef>
              <a:spcAft>
                <a:spcPts val="1600"/>
              </a:spcAft>
              <a:buNone/>
            </a:pPr>
            <a:r>
              <a:rPr lang="en" sz="1800"/>
              <a:t>In KNN, K is the number of nearest neighbours.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pic>
        <p:nvPicPr>
          <p:cNvPr id="325" name="Google Shape;325;p21"/>
          <p:cNvPicPr preferRelativeResize="0"/>
          <p:nvPr/>
        </p:nvPicPr>
        <p:blipFill>
          <a:blip r:embed="rId3">
            <a:alphaModFix/>
          </a:blip>
          <a:stretch>
            <a:fillRect/>
          </a:stretch>
        </p:blipFill>
        <p:spPr>
          <a:xfrm>
            <a:off x="152400" y="152400"/>
            <a:ext cx="6471655" cy="4838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