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443" r:id="rId7"/>
    <p:sldId id="48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98"/>
  </p:normalViewPr>
  <p:slideViewPr>
    <p:cSldViewPr>
      <p:cViewPr varScale="1">
        <p:scale>
          <a:sx n="79" d="100"/>
          <a:sy n="79" d="100"/>
        </p:scale>
        <p:origin x="15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79B8-2951-7F46-954E-E7D6255477FE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1AA2-8811-5D48-9D83-E1695D55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FFC82FF-0376-AD44-BA11-77C96317E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51C9A86-FE8D-4740-A8A0-B8BCA2956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the boxes bigger – we need to test the boxes with projector in the lab as well as in A4 conference room.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need to insert d and s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02E80-CFFC-1E43-83A3-9CEB594367E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7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228600"/>
            <a:ext cx="11582400" cy="1066800"/>
          </a:xfrm>
          <a:custGeom>
            <a:avLst/>
            <a:gdLst/>
            <a:ahLst/>
            <a:cxnLst/>
            <a:rect l="l" t="t" r="r" b="b"/>
            <a:pathLst>
              <a:path w="11582400" h="1066800">
                <a:moveTo>
                  <a:pt x="11582400" y="0"/>
                </a:moveTo>
                <a:lnTo>
                  <a:pt x="0" y="0"/>
                </a:lnTo>
                <a:lnTo>
                  <a:pt x="0" y="1066800"/>
                </a:lnTo>
                <a:lnTo>
                  <a:pt x="11582400" y="1066800"/>
                </a:lnTo>
                <a:lnTo>
                  <a:pt x="11582400" y="0"/>
                </a:lnTo>
                <a:close/>
              </a:path>
            </a:pathLst>
          </a:custGeom>
          <a:solidFill>
            <a:srgbClr val="3A2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228600"/>
            <a:ext cx="11582400" cy="1066800"/>
          </a:xfrm>
          <a:custGeom>
            <a:avLst/>
            <a:gdLst/>
            <a:ahLst/>
            <a:cxnLst/>
            <a:rect l="l" t="t" r="r" b="b"/>
            <a:pathLst>
              <a:path w="11582400" h="1066800">
                <a:moveTo>
                  <a:pt x="0" y="1066800"/>
                </a:moveTo>
                <a:lnTo>
                  <a:pt x="11582400" y="1066800"/>
                </a:lnTo>
                <a:lnTo>
                  <a:pt x="11582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1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00" y="1295400"/>
            <a:ext cx="11582400" cy="228600"/>
          </a:xfrm>
          <a:custGeom>
            <a:avLst/>
            <a:gdLst/>
            <a:ahLst/>
            <a:cxnLst/>
            <a:rect l="l" t="t" r="r" b="b"/>
            <a:pathLst>
              <a:path w="11582400" h="228600">
                <a:moveTo>
                  <a:pt x="11582400" y="0"/>
                </a:moveTo>
                <a:lnTo>
                  <a:pt x="0" y="0"/>
                </a:lnTo>
                <a:lnTo>
                  <a:pt x="0" y="228600"/>
                </a:lnTo>
                <a:lnTo>
                  <a:pt x="11582400" y="228600"/>
                </a:lnTo>
                <a:lnTo>
                  <a:pt x="1158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800" y="1295400"/>
            <a:ext cx="11582400" cy="228600"/>
          </a:xfrm>
          <a:custGeom>
            <a:avLst/>
            <a:gdLst/>
            <a:ahLst/>
            <a:cxnLst/>
            <a:rect l="l" t="t" r="r" b="b"/>
            <a:pathLst>
              <a:path w="11582400" h="228600">
                <a:moveTo>
                  <a:pt x="0" y="228600"/>
                </a:moveTo>
                <a:lnTo>
                  <a:pt x="11582400" y="228600"/>
                </a:lnTo>
                <a:lnTo>
                  <a:pt x="11582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578" y="1700911"/>
            <a:ext cx="11216843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5390" y="6465214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227" y="224027"/>
            <a:ext cx="11591925" cy="1304925"/>
            <a:chOff x="300227" y="224027"/>
            <a:chExt cx="11591925" cy="1304925"/>
          </a:xfrm>
        </p:grpSpPr>
        <p:sp>
          <p:nvSpPr>
            <p:cNvPr id="3" name="object 3"/>
            <p:cNvSpPr/>
            <p:nvPr/>
          </p:nvSpPr>
          <p:spPr>
            <a:xfrm>
              <a:off x="304799" y="228599"/>
              <a:ext cx="11582400" cy="1066800"/>
            </a:xfrm>
            <a:custGeom>
              <a:avLst/>
              <a:gdLst/>
              <a:ahLst/>
              <a:cxnLst/>
              <a:rect l="l" t="t" r="r" b="b"/>
              <a:pathLst>
                <a:path w="11582400" h="1066800">
                  <a:moveTo>
                    <a:pt x="0" y="1066800"/>
                  </a:moveTo>
                  <a:lnTo>
                    <a:pt x="11582400" y="1066800"/>
                  </a:lnTo>
                  <a:lnTo>
                    <a:pt x="115824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99" y="1295400"/>
              <a:ext cx="11582400" cy="228600"/>
            </a:xfrm>
            <a:custGeom>
              <a:avLst/>
              <a:gdLst/>
              <a:ahLst/>
              <a:cxnLst/>
              <a:rect l="l" t="t" r="r" b="b"/>
              <a:pathLst>
                <a:path w="11582400" h="228600">
                  <a:moveTo>
                    <a:pt x="0" y="228600"/>
                  </a:moveTo>
                  <a:lnTo>
                    <a:pt x="11582400" y="228600"/>
                  </a:lnTo>
                  <a:lnTo>
                    <a:pt x="11582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00227" y="224027"/>
            <a:ext cx="11591925" cy="3133725"/>
            <a:chOff x="300227" y="224027"/>
            <a:chExt cx="11591925" cy="3133725"/>
          </a:xfrm>
        </p:grpSpPr>
        <p:sp>
          <p:nvSpPr>
            <p:cNvPr id="6" name="object 6"/>
            <p:cNvSpPr/>
            <p:nvPr/>
          </p:nvSpPr>
          <p:spPr>
            <a:xfrm>
              <a:off x="304799" y="2819400"/>
              <a:ext cx="11582400" cy="533400"/>
            </a:xfrm>
            <a:custGeom>
              <a:avLst/>
              <a:gdLst/>
              <a:ahLst/>
              <a:cxnLst/>
              <a:rect l="l" t="t" r="r" b="b"/>
              <a:pathLst>
                <a:path w="11582400" h="533400">
                  <a:moveTo>
                    <a:pt x="0" y="533400"/>
                  </a:moveTo>
                  <a:lnTo>
                    <a:pt x="11582400" y="533400"/>
                  </a:lnTo>
                  <a:lnTo>
                    <a:pt x="1158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799" y="2743200"/>
              <a:ext cx="11582400" cy="609600"/>
            </a:xfrm>
            <a:custGeom>
              <a:avLst/>
              <a:gdLst/>
              <a:ahLst/>
              <a:cxnLst/>
              <a:rect l="l" t="t" r="r" b="b"/>
              <a:pathLst>
                <a:path w="11582400" h="609600">
                  <a:moveTo>
                    <a:pt x="0" y="609600"/>
                  </a:moveTo>
                  <a:lnTo>
                    <a:pt x="11582400" y="609600"/>
                  </a:lnTo>
                  <a:lnTo>
                    <a:pt x="1158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799" y="228599"/>
              <a:ext cx="11582400" cy="2590800"/>
            </a:xfrm>
            <a:custGeom>
              <a:avLst/>
              <a:gdLst/>
              <a:ahLst/>
              <a:cxnLst/>
              <a:rect l="l" t="t" r="r" b="b"/>
              <a:pathLst>
                <a:path w="11582400" h="2590800">
                  <a:moveTo>
                    <a:pt x="115824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1582400" y="2590800"/>
                  </a:lnTo>
                  <a:lnTo>
                    <a:pt x="11582400" y="0"/>
                  </a:lnTo>
                  <a:close/>
                </a:path>
              </a:pathLst>
            </a:custGeom>
            <a:solidFill>
              <a:srgbClr val="3A2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799" y="228599"/>
              <a:ext cx="11582400" cy="2590800"/>
            </a:xfrm>
            <a:custGeom>
              <a:avLst/>
              <a:gdLst/>
              <a:ahLst/>
              <a:cxnLst/>
              <a:rect l="l" t="t" r="r" b="b"/>
              <a:pathLst>
                <a:path w="11582400" h="2590800">
                  <a:moveTo>
                    <a:pt x="0" y="2590800"/>
                  </a:moveTo>
                  <a:lnTo>
                    <a:pt x="11582400" y="2590800"/>
                  </a:lnTo>
                  <a:lnTo>
                    <a:pt x="115824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1582400" cy="2169825"/>
          </a:xfrm>
          <a:prstGeom prst="rect">
            <a:avLst/>
          </a:prstGeom>
          <a:ln w="9144">
            <a:solidFill>
              <a:srgbClr val="00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4982845" marR="769620" indent="-299974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WINTER SCHOOL ON COGNITIVE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MODELING  (WSCM) -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20</a:t>
            </a:r>
            <a:r>
              <a:rPr lang="en-US" sz="3200" b="1" spc="-10" dirty="0">
                <a:latin typeface="Arial"/>
                <a:cs typeface="Arial"/>
              </a:rPr>
              <a:t>20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5457" y="3443604"/>
            <a:ext cx="617918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2400" b="1" spc="-5" dirty="0">
                <a:latin typeface="Arial"/>
                <a:cs typeface="Arial"/>
              </a:rPr>
              <a:t>15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lang="en-US" sz="2400" b="1" spc="-5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2/20</a:t>
            </a:r>
            <a:r>
              <a:rPr lang="en-US" sz="2400" b="1" spc="-5" dirty="0">
                <a:latin typeface="Arial"/>
                <a:cs typeface="Arial"/>
              </a:rPr>
              <a:t>20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17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lang="en-US" sz="2400" b="1" spc="-5" dirty="0">
                <a:latin typeface="Arial"/>
                <a:cs typeface="Arial"/>
              </a:rPr>
              <a:t>12</a:t>
            </a:r>
            <a:r>
              <a:rPr sz="2400" b="1" spc="-5" dirty="0">
                <a:latin typeface="Arial"/>
                <a:cs typeface="Arial"/>
              </a:rPr>
              <a:t>/20</a:t>
            </a:r>
            <a:r>
              <a:rPr lang="en-US" sz="2400" b="1" spc="-5" dirty="0"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Indian Institute of </a:t>
            </a:r>
            <a:r>
              <a:rPr sz="2400" b="1" spc="-20" dirty="0">
                <a:latin typeface="Arial"/>
                <a:cs typeface="Arial"/>
              </a:rPr>
              <a:t>Technology </a:t>
            </a:r>
            <a:r>
              <a:rPr sz="2400" b="1" dirty="0">
                <a:latin typeface="Arial"/>
                <a:cs typeface="Arial"/>
              </a:rPr>
              <a:t>Mandi,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C33396-1CCD-D74C-B5A7-65DA7CDD9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39343"/>
            <a:ext cx="8191500" cy="156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431EC8-93D6-1046-B042-D3C73B222709}"/>
              </a:ext>
            </a:extLst>
          </p:cNvPr>
          <p:cNvSpPr txBox="1"/>
          <p:nvPr/>
        </p:nvSpPr>
        <p:spPr>
          <a:xfrm>
            <a:off x="10134600" y="4347844"/>
            <a:ext cx="381000" cy="452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77825" algn="l"/>
                <a:tab pos="378460" algn="l"/>
              </a:tabLst>
            </a:pPr>
            <a:r>
              <a:rPr spc="-165" dirty="0"/>
              <a:t>To </a:t>
            </a:r>
            <a:r>
              <a:rPr dirty="0"/>
              <a:t>provide you </a:t>
            </a:r>
            <a:r>
              <a:rPr spc="-5" dirty="0"/>
              <a:t>a forum to </a:t>
            </a:r>
            <a:r>
              <a:rPr dirty="0"/>
              <a:t>train you </a:t>
            </a:r>
            <a:r>
              <a:rPr spc="-5" dirty="0"/>
              <a:t>on the </a:t>
            </a:r>
            <a:r>
              <a:rPr dirty="0"/>
              <a:t>best </a:t>
            </a:r>
            <a:r>
              <a:rPr spc="-5" dirty="0"/>
              <a:t>practices in the </a:t>
            </a:r>
            <a:r>
              <a:rPr dirty="0"/>
              <a:t>area  of </a:t>
            </a:r>
            <a:r>
              <a:rPr spc="-5" dirty="0"/>
              <a:t>cognitive</a:t>
            </a:r>
            <a:r>
              <a:rPr spc="5" dirty="0"/>
              <a:t> </a:t>
            </a:r>
            <a:r>
              <a:rPr spc="-5" dirty="0"/>
              <a:t>modeling</a:t>
            </a:r>
          </a:p>
          <a:p>
            <a:pPr marL="378460" marR="571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77825" algn="l"/>
                <a:tab pos="378460" algn="l"/>
                <a:tab pos="1757680" algn="l"/>
                <a:tab pos="2520950" algn="l"/>
                <a:tab pos="3008630" algn="l"/>
                <a:tab pos="3694429" algn="l"/>
                <a:tab pos="4658360" algn="l"/>
                <a:tab pos="5146040" algn="l"/>
                <a:tab pos="5831840" algn="l"/>
                <a:tab pos="6438265" algn="l"/>
                <a:tab pos="7778115" algn="l"/>
                <a:tab pos="8246109" algn="l"/>
                <a:tab pos="9268460" algn="l"/>
                <a:tab pos="10053320" algn="l"/>
              </a:tabLst>
            </a:pPr>
            <a:r>
              <a:rPr spc="-5" dirty="0"/>
              <a:t>Expo</a:t>
            </a:r>
            <a:r>
              <a:rPr dirty="0"/>
              <a:t>s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you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art</a:t>
            </a:r>
            <a:r>
              <a:rPr dirty="0"/>
              <a:t>	</a:t>
            </a:r>
            <a:r>
              <a:rPr spc="-5" dirty="0"/>
              <a:t>mod</a:t>
            </a:r>
            <a:r>
              <a:rPr spc="10" dirty="0"/>
              <a:t>e</a:t>
            </a:r>
            <a:r>
              <a:rPr spc="-5" dirty="0"/>
              <a:t>ls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5" dirty="0"/>
              <a:t>ba</a:t>
            </a:r>
            <a:r>
              <a:rPr spc="5" dirty="0"/>
              <a:t>s</a:t>
            </a:r>
            <a:r>
              <a:rPr spc="-5" dirty="0"/>
              <a:t>ic</a:t>
            </a:r>
            <a:r>
              <a:rPr dirty="0"/>
              <a:t>	</a:t>
            </a:r>
            <a:r>
              <a:rPr spc="-5" dirty="0"/>
              <a:t>and</a:t>
            </a:r>
            <a:r>
              <a:rPr dirty="0"/>
              <a:t>	</a:t>
            </a:r>
            <a:r>
              <a:rPr spc="-5" dirty="0"/>
              <a:t>ap</a:t>
            </a:r>
            <a:r>
              <a:rPr dirty="0"/>
              <a:t>p</a:t>
            </a:r>
            <a:r>
              <a:rPr spc="-5" dirty="0"/>
              <a:t>l</a:t>
            </a:r>
            <a:r>
              <a:rPr spc="5" dirty="0"/>
              <a:t>i</a:t>
            </a:r>
            <a:r>
              <a:rPr spc="-5" dirty="0"/>
              <a:t>ed  domains</a:t>
            </a:r>
          </a:p>
          <a:p>
            <a:pPr marL="37846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77825" algn="l"/>
                <a:tab pos="378460" algn="l"/>
                <a:tab pos="1781810" algn="l"/>
                <a:tab pos="2550160" algn="l"/>
                <a:tab pos="4766310" algn="l"/>
                <a:tab pos="6922770" algn="l"/>
                <a:tab pos="7473315" algn="l"/>
                <a:tab pos="8241030" algn="l"/>
                <a:tab pos="9229090" algn="l"/>
                <a:tab pos="9799320" algn="l"/>
              </a:tabLst>
            </a:pPr>
            <a:r>
              <a:rPr spc="-5" dirty="0"/>
              <a:t>In</a:t>
            </a:r>
            <a:r>
              <a:rPr spc="5" dirty="0"/>
              <a:t>v</a:t>
            </a:r>
            <a:r>
              <a:rPr spc="-5" dirty="0"/>
              <a:t>o</a:t>
            </a:r>
            <a:r>
              <a:rPr dirty="0"/>
              <a:t>l</a:t>
            </a:r>
            <a:r>
              <a:rPr spc="-5" dirty="0"/>
              <a:t>ve</a:t>
            </a:r>
            <a:r>
              <a:rPr dirty="0"/>
              <a:t>	</a:t>
            </a:r>
            <a:r>
              <a:rPr spc="-15" dirty="0"/>
              <a:t>t</a:t>
            </a:r>
            <a:r>
              <a:rPr spc="-5" dirty="0"/>
              <a:t>op</a:t>
            </a:r>
            <a:r>
              <a:rPr dirty="0"/>
              <a:t>	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te</a:t>
            </a:r>
            <a:r>
              <a:rPr spc="5" dirty="0"/>
              <a:t>r</a:t>
            </a:r>
            <a:r>
              <a:rPr spc="-5" dirty="0"/>
              <a:t>n</a:t>
            </a:r>
            <a:r>
              <a:rPr dirty="0"/>
              <a:t>a</a:t>
            </a:r>
            <a:r>
              <a:rPr spc="-5" dirty="0"/>
              <a:t>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c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15" dirty="0"/>
              <a:t>t</a:t>
            </a:r>
            <a:r>
              <a:rPr spc="-5" dirty="0"/>
              <a:t>he</a:t>
            </a:r>
            <a:r>
              <a:rPr dirty="0"/>
              <a:t>	are</a:t>
            </a:r>
            <a:r>
              <a:rPr spc="-5" dirty="0"/>
              <a:t>a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gniti</a:t>
            </a:r>
            <a:r>
              <a:rPr spc="5" dirty="0"/>
              <a:t>v</a:t>
            </a:r>
            <a:r>
              <a:rPr spc="-5" dirty="0"/>
              <a:t>e  </a:t>
            </a:r>
            <a:r>
              <a:rPr dirty="0"/>
              <a:t>modeling </a:t>
            </a:r>
            <a:r>
              <a:rPr spc="-5" dirty="0"/>
              <a:t>to present </a:t>
            </a:r>
            <a:r>
              <a:rPr dirty="0"/>
              <a:t>their </a:t>
            </a:r>
            <a:r>
              <a:rPr spc="-5" dirty="0"/>
              <a:t>work as part of the winter</a:t>
            </a:r>
            <a:r>
              <a:rPr spc="114" dirty="0"/>
              <a:t> </a:t>
            </a:r>
            <a:r>
              <a:rPr spc="-5" dirty="0"/>
              <a:t>school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1582400" cy="1066800"/>
          </a:xfrm>
          <a:prstGeom prst="rect">
            <a:avLst/>
          </a:prstGeom>
          <a:solidFill>
            <a:srgbClr val="3A2FCE"/>
          </a:solidFill>
          <a:ln w="9144">
            <a:solidFill>
              <a:srgbClr val="0033C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spc="-5" dirty="0"/>
              <a:t>Objectives </a:t>
            </a:r>
            <a:r>
              <a:rPr sz="3300" dirty="0"/>
              <a:t>of the Winter</a:t>
            </a:r>
            <a:r>
              <a:rPr sz="3300" spc="-5" dirty="0"/>
              <a:t> School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1582400" cy="1066800"/>
          </a:xfrm>
          <a:prstGeom prst="rect">
            <a:avLst/>
          </a:prstGeom>
          <a:solidFill>
            <a:srgbClr val="3A2FCE"/>
          </a:solidFill>
          <a:ln w="9144">
            <a:solidFill>
              <a:srgbClr val="0033C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spc="-5" dirty="0"/>
              <a:t>Cognitive</a:t>
            </a:r>
            <a:r>
              <a:rPr sz="3300" spc="5" dirty="0"/>
              <a:t> </a:t>
            </a:r>
            <a:r>
              <a:rPr sz="3300" spc="-5" dirty="0"/>
              <a:t>Modeling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2648711" y="2502154"/>
            <a:ext cx="7104888" cy="386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2241" y="3070352"/>
            <a:ext cx="81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Dec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sion  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539" y="3669538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Participant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2401" y="3064002"/>
            <a:ext cx="892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Cog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44760" y="5055044"/>
            <a:ext cx="1537970" cy="528955"/>
            <a:chOff x="3544760" y="5055044"/>
            <a:chExt cx="1537970" cy="528955"/>
          </a:xfrm>
        </p:grpSpPr>
        <p:sp>
          <p:nvSpPr>
            <p:cNvPr id="8" name="object 8"/>
            <p:cNvSpPr/>
            <p:nvPr/>
          </p:nvSpPr>
          <p:spPr>
            <a:xfrm>
              <a:off x="3557777" y="5068062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5" h="502920">
                  <a:moveTo>
                    <a:pt x="1427988" y="0"/>
                  </a:moveTo>
                  <a:lnTo>
                    <a:pt x="83820" y="0"/>
                  </a:lnTo>
                  <a:lnTo>
                    <a:pt x="51220" y="6578"/>
                  </a:lnTo>
                  <a:lnTo>
                    <a:pt x="24574" y="24526"/>
                  </a:lnTo>
                  <a:lnTo>
                    <a:pt x="6596" y="51167"/>
                  </a:lnTo>
                  <a:lnTo>
                    <a:pt x="0" y="83819"/>
                  </a:lnTo>
                  <a:lnTo>
                    <a:pt x="0" y="419100"/>
                  </a:lnTo>
                  <a:lnTo>
                    <a:pt x="6596" y="451699"/>
                  </a:lnTo>
                  <a:lnTo>
                    <a:pt x="24574" y="478345"/>
                  </a:lnTo>
                  <a:lnTo>
                    <a:pt x="51220" y="496323"/>
                  </a:lnTo>
                  <a:lnTo>
                    <a:pt x="83820" y="502919"/>
                  </a:lnTo>
                  <a:lnTo>
                    <a:pt x="1427988" y="502919"/>
                  </a:lnTo>
                  <a:lnTo>
                    <a:pt x="1460587" y="496323"/>
                  </a:lnTo>
                  <a:lnTo>
                    <a:pt x="1487233" y="478345"/>
                  </a:lnTo>
                  <a:lnTo>
                    <a:pt x="1505211" y="451699"/>
                  </a:lnTo>
                  <a:lnTo>
                    <a:pt x="1511808" y="419100"/>
                  </a:lnTo>
                  <a:lnTo>
                    <a:pt x="1511808" y="83819"/>
                  </a:lnTo>
                  <a:lnTo>
                    <a:pt x="1505211" y="51167"/>
                  </a:lnTo>
                  <a:lnTo>
                    <a:pt x="1487233" y="24526"/>
                  </a:lnTo>
                  <a:lnTo>
                    <a:pt x="1460587" y="6578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7777" y="5068062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5" h="502920">
                  <a:moveTo>
                    <a:pt x="0" y="83819"/>
                  </a:moveTo>
                  <a:lnTo>
                    <a:pt x="6596" y="51167"/>
                  </a:lnTo>
                  <a:lnTo>
                    <a:pt x="24574" y="24526"/>
                  </a:lnTo>
                  <a:lnTo>
                    <a:pt x="51220" y="6578"/>
                  </a:lnTo>
                  <a:lnTo>
                    <a:pt x="83820" y="0"/>
                  </a:lnTo>
                  <a:lnTo>
                    <a:pt x="1427988" y="0"/>
                  </a:lnTo>
                  <a:lnTo>
                    <a:pt x="1460587" y="6578"/>
                  </a:lnTo>
                  <a:lnTo>
                    <a:pt x="1487233" y="24526"/>
                  </a:lnTo>
                  <a:lnTo>
                    <a:pt x="1505211" y="51167"/>
                  </a:lnTo>
                  <a:lnTo>
                    <a:pt x="1511808" y="83819"/>
                  </a:lnTo>
                  <a:lnTo>
                    <a:pt x="1511808" y="419100"/>
                  </a:lnTo>
                  <a:lnTo>
                    <a:pt x="1505211" y="451699"/>
                  </a:lnTo>
                  <a:lnTo>
                    <a:pt x="1487233" y="478345"/>
                  </a:lnTo>
                  <a:lnTo>
                    <a:pt x="1460587" y="496323"/>
                  </a:lnTo>
                  <a:lnTo>
                    <a:pt x="1427988" y="502919"/>
                  </a:lnTo>
                  <a:lnTo>
                    <a:pt x="83820" y="502919"/>
                  </a:lnTo>
                  <a:lnTo>
                    <a:pt x="51220" y="496323"/>
                  </a:lnTo>
                  <a:lnTo>
                    <a:pt x="24574" y="478345"/>
                  </a:lnTo>
                  <a:lnTo>
                    <a:pt x="6596" y="451699"/>
                  </a:lnTo>
                  <a:lnTo>
                    <a:pt x="0" y="419100"/>
                  </a:lnTo>
                  <a:lnTo>
                    <a:pt x="0" y="8381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21353" y="5155183"/>
            <a:ext cx="118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Human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110" y="5085969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5808" y="5560695"/>
            <a:ext cx="908050" cy="706120"/>
          </a:xfrm>
          <a:custGeom>
            <a:avLst/>
            <a:gdLst/>
            <a:ahLst/>
            <a:cxnLst/>
            <a:rect l="l" t="t" r="r" b="b"/>
            <a:pathLst>
              <a:path w="908050" h="706120">
                <a:moveTo>
                  <a:pt x="797587" y="636663"/>
                </a:moveTo>
                <a:lnTo>
                  <a:pt x="765937" y="677671"/>
                </a:lnTo>
                <a:lnTo>
                  <a:pt x="907922" y="705611"/>
                </a:lnTo>
                <a:lnTo>
                  <a:pt x="878516" y="644588"/>
                </a:lnTo>
                <a:lnTo>
                  <a:pt x="807846" y="644588"/>
                </a:lnTo>
                <a:lnTo>
                  <a:pt x="797587" y="636663"/>
                </a:lnTo>
                <a:close/>
              </a:path>
              <a:path w="908050" h="706120">
                <a:moveTo>
                  <a:pt x="813381" y="616200"/>
                </a:moveTo>
                <a:lnTo>
                  <a:pt x="797587" y="636663"/>
                </a:lnTo>
                <a:lnTo>
                  <a:pt x="807846" y="644588"/>
                </a:lnTo>
                <a:lnTo>
                  <a:pt x="823594" y="624090"/>
                </a:lnTo>
                <a:lnTo>
                  <a:pt x="813381" y="616200"/>
                </a:lnTo>
                <a:close/>
              </a:path>
              <a:path w="908050" h="706120">
                <a:moveTo>
                  <a:pt x="845057" y="575157"/>
                </a:moveTo>
                <a:lnTo>
                  <a:pt x="813381" y="616200"/>
                </a:lnTo>
                <a:lnTo>
                  <a:pt x="823594" y="624090"/>
                </a:lnTo>
                <a:lnTo>
                  <a:pt x="807846" y="644588"/>
                </a:lnTo>
                <a:lnTo>
                  <a:pt x="878516" y="644588"/>
                </a:lnTo>
                <a:lnTo>
                  <a:pt x="845057" y="575157"/>
                </a:lnTo>
                <a:close/>
              </a:path>
              <a:path w="908050" h="706120">
                <a:moveTo>
                  <a:pt x="15747" y="0"/>
                </a:moveTo>
                <a:lnTo>
                  <a:pt x="0" y="20573"/>
                </a:lnTo>
                <a:lnTo>
                  <a:pt x="797587" y="636663"/>
                </a:lnTo>
                <a:lnTo>
                  <a:pt x="813381" y="616200"/>
                </a:lnTo>
                <a:lnTo>
                  <a:pt x="15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88970" y="1746908"/>
            <a:ext cx="1606550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b="1" spc="-10" dirty="0">
                <a:latin typeface="Carlito"/>
                <a:cs typeface="Carlito"/>
              </a:rPr>
              <a:t>Experimentation</a:t>
            </a:r>
            <a:endParaRPr sz="1800">
              <a:latin typeface="Carlito"/>
              <a:cs typeface="Carlito"/>
            </a:endParaRPr>
          </a:p>
          <a:p>
            <a:pPr marL="531495">
              <a:lnSpc>
                <a:spcPct val="100000"/>
              </a:lnSpc>
              <a:spcBef>
                <a:spcPts val="590"/>
              </a:spcBef>
            </a:pPr>
            <a:r>
              <a:rPr sz="1800" spc="-10" dirty="0">
                <a:latin typeface="Carlito"/>
                <a:cs typeface="Carlito"/>
              </a:rPr>
              <a:t>Decisions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5846" y="4235322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back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7928" y="4261815"/>
            <a:ext cx="90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ee</a:t>
            </a:r>
            <a:r>
              <a:rPr sz="1800" spc="5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back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5928" y="1744979"/>
            <a:ext cx="2390775" cy="7689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latin typeface="Carlito"/>
                <a:cs typeface="Carlito"/>
              </a:rPr>
              <a:t>Computational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Modeling</a:t>
            </a:r>
            <a:endParaRPr sz="1800">
              <a:latin typeface="Carlito"/>
              <a:cs typeface="Carlito"/>
            </a:endParaRPr>
          </a:p>
          <a:p>
            <a:pPr marL="498475">
              <a:lnSpc>
                <a:spcPct val="100000"/>
              </a:lnSpc>
              <a:spcBef>
                <a:spcPts val="765"/>
              </a:spcBef>
            </a:pPr>
            <a:r>
              <a:rPr sz="1800" spc="-10" dirty="0">
                <a:latin typeface="Carlito"/>
                <a:cs typeface="Carlito"/>
              </a:rPr>
              <a:t>Decisions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9611" y="2974848"/>
            <a:ext cx="4445635" cy="3560445"/>
            <a:chOff x="2229611" y="2974848"/>
            <a:chExt cx="4445635" cy="3560445"/>
          </a:xfrm>
        </p:grpSpPr>
        <p:sp>
          <p:nvSpPr>
            <p:cNvPr id="18" name="object 18"/>
            <p:cNvSpPr/>
            <p:nvPr/>
          </p:nvSpPr>
          <p:spPr>
            <a:xfrm>
              <a:off x="2229611" y="2974848"/>
              <a:ext cx="864108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4366" y="6012942"/>
              <a:ext cx="1447800" cy="509270"/>
            </a:xfrm>
            <a:custGeom>
              <a:avLst/>
              <a:gdLst/>
              <a:ahLst/>
              <a:cxnLst/>
              <a:rect l="l" t="t" r="r" b="b"/>
              <a:pathLst>
                <a:path w="1447800" h="509270">
                  <a:moveTo>
                    <a:pt x="1362964" y="0"/>
                  </a:moveTo>
                  <a:lnTo>
                    <a:pt x="84836" y="0"/>
                  </a:lnTo>
                  <a:lnTo>
                    <a:pt x="51810" y="6667"/>
                  </a:lnTo>
                  <a:lnTo>
                    <a:pt x="24844" y="24849"/>
                  </a:lnTo>
                  <a:lnTo>
                    <a:pt x="6665" y="51815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5" y="457200"/>
                  </a:lnTo>
                  <a:lnTo>
                    <a:pt x="24844" y="484166"/>
                  </a:lnTo>
                  <a:lnTo>
                    <a:pt x="51810" y="502348"/>
                  </a:lnTo>
                  <a:lnTo>
                    <a:pt x="84836" y="509016"/>
                  </a:lnTo>
                  <a:lnTo>
                    <a:pt x="1362964" y="509016"/>
                  </a:lnTo>
                  <a:lnTo>
                    <a:pt x="1395989" y="502348"/>
                  </a:lnTo>
                  <a:lnTo>
                    <a:pt x="1422955" y="484166"/>
                  </a:lnTo>
                  <a:lnTo>
                    <a:pt x="1441134" y="457200"/>
                  </a:lnTo>
                  <a:lnTo>
                    <a:pt x="1447800" y="424180"/>
                  </a:lnTo>
                  <a:lnTo>
                    <a:pt x="1447800" y="84836"/>
                  </a:lnTo>
                  <a:lnTo>
                    <a:pt x="1441134" y="51815"/>
                  </a:lnTo>
                  <a:lnTo>
                    <a:pt x="1422955" y="24849"/>
                  </a:lnTo>
                  <a:lnTo>
                    <a:pt x="1395989" y="6667"/>
                  </a:lnTo>
                  <a:lnTo>
                    <a:pt x="136296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4366" y="6012942"/>
              <a:ext cx="1447800" cy="509270"/>
            </a:xfrm>
            <a:custGeom>
              <a:avLst/>
              <a:gdLst/>
              <a:ahLst/>
              <a:cxnLst/>
              <a:rect l="l" t="t" r="r" b="b"/>
              <a:pathLst>
                <a:path w="1447800" h="509270">
                  <a:moveTo>
                    <a:pt x="0" y="84836"/>
                  </a:moveTo>
                  <a:lnTo>
                    <a:pt x="6665" y="51815"/>
                  </a:lnTo>
                  <a:lnTo>
                    <a:pt x="24844" y="24849"/>
                  </a:lnTo>
                  <a:lnTo>
                    <a:pt x="51810" y="6667"/>
                  </a:lnTo>
                  <a:lnTo>
                    <a:pt x="84836" y="0"/>
                  </a:lnTo>
                  <a:lnTo>
                    <a:pt x="1362964" y="0"/>
                  </a:lnTo>
                  <a:lnTo>
                    <a:pt x="1395989" y="6667"/>
                  </a:lnTo>
                  <a:lnTo>
                    <a:pt x="1422955" y="24849"/>
                  </a:lnTo>
                  <a:lnTo>
                    <a:pt x="1441134" y="51815"/>
                  </a:lnTo>
                  <a:lnTo>
                    <a:pt x="1447800" y="84836"/>
                  </a:lnTo>
                  <a:lnTo>
                    <a:pt x="1447800" y="424180"/>
                  </a:lnTo>
                  <a:lnTo>
                    <a:pt x="1441134" y="457200"/>
                  </a:lnTo>
                  <a:lnTo>
                    <a:pt x="1422955" y="484166"/>
                  </a:lnTo>
                  <a:lnTo>
                    <a:pt x="1395989" y="502348"/>
                  </a:lnTo>
                  <a:lnTo>
                    <a:pt x="1362964" y="509016"/>
                  </a:lnTo>
                  <a:lnTo>
                    <a:pt x="84836" y="509016"/>
                  </a:lnTo>
                  <a:lnTo>
                    <a:pt x="51810" y="502348"/>
                  </a:lnTo>
                  <a:lnTo>
                    <a:pt x="24844" y="484166"/>
                  </a:lnTo>
                  <a:lnTo>
                    <a:pt x="6665" y="457200"/>
                  </a:lnTo>
                  <a:lnTo>
                    <a:pt x="0" y="424180"/>
                  </a:lnTo>
                  <a:lnTo>
                    <a:pt x="0" y="8483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66765" y="6103111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Comp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1989" y="3929634"/>
            <a:ext cx="7239000" cy="2472690"/>
            <a:chOff x="2451989" y="3929634"/>
            <a:chExt cx="7239000" cy="2472690"/>
          </a:xfrm>
        </p:grpSpPr>
        <p:sp>
          <p:nvSpPr>
            <p:cNvPr id="23" name="object 23"/>
            <p:cNvSpPr/>
            <p:nvPr/>
          </p:nvSpPr>
          <p:spPr>
            <a:xfrm>
              <a:off x="7987665" y="5159222"/>
              <a:ext cx="1702815" cy="11966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1989" y="3929634"/>
              <a:ext cx="2587879" cy="2472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43444" y="4492752"/>
              <a:ext cx="76200" cy="482600"/>
            </a:xfrm>
            <a:custGeom>
              <a:avLst/>
              <a:gdLst/>
              <a:ahLst/>
              <a:cxnLst/>
              <a:rect l="l" t="t" r="r" b="b"/>
              <a:pathLst>
                <a:path w="76200" h="482600">
                  <a:moveTo>
                    <a:pt x="31750" y="406400"/>
                  </a:moveTo>
                  <a:lnTo>
                    <a:pt x="0" y="406400"/>
                  </a:lnTo>
                  <a:lnTo>
                    <a:pt x="38100" y="482600"/>
                  </a:lnTo>
                  <a:lnTo>
                    <a:pt x="69850" y="419100"/>
                  </a:lnTo>
                  <a:lnTo>
                    <a:pt x="31750" y="419100"/>
                  </a:lnTo>
                  <a:lnTo>
                    <a:pt x="31750" y="406400"/>
                  </a:lnTo>
                  <a:close/>
                </a:path>
                <a:path w="76200" h="482600">
                  <a:moveTo>
                    <a:pt x="44450" y="0"/>
                  </a:moveTo>
                  <a:lnTo>
                    <a:pt x="31750" y="0"/>
                  </a:lnTo>
                  <a:lnTo>
                    <a:pt x="31750" y="419100"/>
                  </a:lnTo>
                  <a:lnTo>
                    <a:pt x="44450" y="419100"/>
                  </a:lnTo>
                  <a:lnTo>
                    <a:pt x="44450" y="0"/>
                  </a:lnTo>
                  <a:close/>
                </a:path>
                <a:path w="76200" h="482600">
                  <a:moveTo>
                    <a:pt x="76200" y="406400"/>
                  </a:moveTo>
                  <a:lnTo>
                    <a:pt x="44450" y="406400"/>
                  </a:lnTo>
                  <a:lnTo>
                    <a:pt x="44450" y="419100"/>
                  </a:lnTo>
                  <a:lnTo>
                    <a:pt x="69850" y="419100"/>
                  </a:lnTo>
                  <a:lnTo>
                    <a:pt x="7620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06761" y="2915538"/>
            <a:ext cx="13404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-ACT-R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-Nengo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rlito"/>
                <a:cs typeface="Carlito"/>
              </a:rPr>
              <a:t>-PyIBL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rlito"/>
                <a:cs typeface="Carlito"/>
              </a:rPr>
              <a:t>-Diffusion</a:t>
            </a:r>
            <a:r>
              <a:rPr sz="1400" b="1" spc="-10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1582400" cy="1066800"/>
          </a:xfrm>
          <a:prstGeom prst="rect">
            <a:avLst/>
          </a:prstGeom>
          <a:solidFill>
            <a:srgbClr val="3A2FCE"/>
          </a:solidFill>
          <a:ln w="9144">
            <a:solidFill>
              <a:srgbClr val="0033CC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pc="-5" dirty="0"/>
              <a:t>Speakers</a:t>
            </a:r>
          </a:p>
        </p:txBody>
      </p:sp>
      <p:sp>
        <p:nvSpPr>
          <p:cNvPr id="4" name="object 4"/>
          <p:cNvSpPr/>
          <p:nvPr/>
        </p:nvSpPr>
        <p:spPr>
          <a:xfrm>
            <a:off x="1604772" y="1756410"/>
            <a:ext cx="1959864" cy="1969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0564" y="1775460"/>
            <a:ext cx="1959864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8418" y="1787355"/>
            <a:ext cx="1959864" cy="1964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7224" y="4057946"/>
            <a:ext cx="2272283" cy="2337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2626" y="1693788"/>
            <a:ext cx="2177795" cy="2157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1450" y="4073186"/>
            <a:ext cx="2272283" cy="2337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5676" y="4088426"/>
            <a:ext cx="2467355" cy="2307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5" name="Picture 14" descr="A person sitting on a table&#10;&#10;Description automatically generated">
            <a:extLst>
              <a:ext uri="{FF2B5EF4-FFF2-40B4-BE49-F238E27FC236}">
                <a16:creationId xmlns:a16="http://schemas.microsoft.com/office/drawing/2014/main" id="{30FB590D-6A43-E84F-8B0B-E43F914F5F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6" y="3987030"/>
            <a:ext cx="2013068" cy="2561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5C0A-C49E-A349-ADC5-3F210D7D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875002"/>
            <a:ext cx="11582400" cy="553998"/>
          </a:xfrm>
        </p:spPr>
        <p:txBody>
          <a:bodyPr/>
          <a:lstStyle/>
          <a:p>
            <a:pPr algn="ctr">
              <a:tabLst>
                <a:tab pos="2165350" algn="l"/>
              </a:tabLst>
            </a:pPr>
            <a:r>
              <a:rPr lang="en-US" dirty="0">
                <a:solidFill>
                  <a:schemeClr val="tx1"/>
                </a:solidFill>
              </a:rPr>
              <a:t>WSCM 2020 @ https://</a:t>
            </a:r>
            <a:r>
              <a:rPr lang="en-US" dirty="0" err="1">
                <a:solidFill>
                  <a:schemeClr val="tx1"/>
                </a:solidFill>
              </a:rPr>
              <a:t>meet.google.com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ywt-rxmj-dtk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24EA9BD-5870-E04D-98C6-AA85870852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33400" y="0"/>
            <a:ext cx="113538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we make decisions? Instance-based Learning Theory 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(Dutt &amp; Gonzalez, 2012; Dutt &amp; Kaur, 2013; Gonzalez &amp; Dutt, 2011; 2012, Sharma &amp; Dutt, 2017)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2213745E-1616-E14A-961C-829EAADA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597025"/>
            <a:ext cx="76200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2AC809-DF33-094D-A81A-237072C1BA56}"/>
              </a:ext>
            </a:extLst>
          </p:cNvPr>
          <p:cNvSpPr/>
          <p:nvPr/>
        </p:nvSpPr>
        <p:spPr>
          <a:xfrm>
            <a:off x="2338388" y="3594100"/>
            <a:ext cx="18288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AE6B4-AEC6-8744-A044-E4DCBBBBD089}"/>
              </a:ext>
            </a:extLst>
          </p:cNvPr>
          <p:cNvSpPr txBox="1"/>
          <p:nvPr/>
        </p:nvSpPr>
        <p:spPr>
          <a:xfrm>
            <a:off x="2262188" y="2947989"/>
            <a:ext cx="1828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cs typeface="Arial" charset="0"/>
              </a:rPr>
              <a:t>A Decision Task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F8D506-EC5B-3745-A040-2CDD9B776DDD}"/>
              </a:ext>
            </a:extLst>
          </p:cNvPr>
          <p:cNvSpPr/>
          <p:nvPr/>
        </p:nvSpPr>
        <p:spPr>
          <a:xfrm>
            <a:off x="5691188" y="1597025"/>
            <a:ext cx="3810000" cy="5060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F28635-478E-4B4B-946B-55186852372A}"/>
              </a:ext>
            </a:extLst>
          </p:cNvPr>
          <p:cNvSpPr txBox="1"/>
          <p:nvPr/>
        </p:nvSpPr>
        <p:spPr>
          <a:xfrm>
            <a:off x="5500688" y="1762125"/>
            <a:ext cx="419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Arial" charset="0"/>
              </a:rPr>
              <a:t>A Simulated Decision Maker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802989-EF90-D24B-A167-B9D461BE1746}"/>
              </a:ext>
            </a:extLst>
          </p:cNvPr>
          <p:cNvCxnSpPr/>
          <p:nvPr/>
        </p:nvCxnSpPr>
        <p:spPr>
          <a:xfrm>
            <a:off x="4471988" y="41275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3D9D0B-5071-7949-83C6-D61127F319B0}"/>
              </a:ext>
            </a:extLst>
          </p:cNvPr>
          <p:cNvSpPr txBox="1"/>
          <p:nvPr/>
        </p:nvSpPr>
        <p:spPr>
          <a:xfrm>
            <a:off x="3922713" y="3451226"/>
            <a:ext cx="19367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cs typeface="Arial" charset="0"/>
              </a:rPr>
              <a:t>Exchange of Information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6FA23-7B84-0B46-955B-EEF69D9B6D5D}"/>
              </a:ext>
            </a:extLst>
          </p:cNvPr>
          <p:cNvSpPr/>
          <p:nvPr/>
        </p:nvSpPr>
        <p:spPr>
          <a:xfrm>
            <a:off x="4167188" y="2857500"/>
            <a:ext cx="7239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5427AB-B0C2-6245-BDD0-8FCBAB100EF1}"/>
              </a:ext>
            </a:extLst>
          </p:cNvPr>
          <p:cNvSpPr/>
          <p:nvPr/>
        </p:nvSpPr>
        <p:spPr>
          <a:xfrm>
            <a:off x="5859463" y="2097088"/>
            <a:ext cx="143351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0A55A2-41C6-BC4D-9399-859E94F5C13D}"/>
              </a:ext>
            </a:extLst>
          </p:cNvPr>
          <p:cNvSpPr/>
          <p:nvPr/>
        </p:nvSpPr>
        <p:spPr>
          <a:xfrm>
            <a:off x="8207376" y="4037014"/>
            <a:ext cx="1128713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B0F2B9-4D8A-A248-8F04-F8E38B62E08E}"/>
              </a:ext>
            </a:extLst>
          </p:cNvPr>
          <p:cNvCxnSpPr/>
          <p:nvPr/>
        </p:nvCxnSpPr>
        <p:spPr>
          <a:xfrm flipH="1" flipV="1">
            <a:off x="7292975" y="2630488"/>
            <a:ext cx="1295400" cy="12938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4CEA20-6E88-C541-A1EF-D8D31AF24304}"/>
              </a:ext>
            </a:extLst>
          </p:cNvPr>
          <p:cNvSpPr/>
          <p:nvPr/>
        </p:nvSpPr>
        <p:spPr>
          <a:xfrm>
            <a:off x="5876925" y="3240088"/>
            <a:ext cx="141605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E0BB2-81FA-4145-B101-8F97971FBADF}"/>
              </a:ext>
            </a:extLst>
          </p:cNvPr>
          <p:cNvSpPr/>
          <p:nvPr/>
        </p:nvSpPr>
        <p:spPr>
          <a:xfrm>
            <a:off x="5876925" y="3860800"/>
            <a:ext cx="1416050" cy="546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5C77F3-D3AD-4E40-8D3B-7BAF88871383}"/>
              </a:ext>
            </a:extLst>
          </p:cNvPr>
          <p:cNvSpPr/>
          <p:nvPr/>
        </p:nvSpPr>
        <p:spPr>
          <a:xfrm>
            <a:off x="4529138" y="4394200"/>
            <a:ext cx="7239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BD1DC0-BBCF-8D49-992D-844CD2699FE7}"/>
              </a:ext>
            </a:extLst>
          </p:cNvPr>
          <p:cNvSpPr/>
          <p:nvPr/>
        </p:nvSpPr>
        <p:spPr>
          <a:xfrm>
            <a:off x="4090989" y="4927600"/>
            <a:ext cx="992187" cy="623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4E914A-B6B5-7645-99E9-13C292C4FF9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369176" y="4776788"/>
            <a:ext cx="1401763" cy="13398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B275D59-60AA-EF46-A57B-4C900D40C9EB}"/>
              </a:ext>
            </a:extLst>
          </p:cNvPr>
          <p:cNvSpPr/>
          <p:nvPr/>
        </p:nvSpPr>
        <p:spPr>
          <a:xfrm>
            <a:off x="5876925" y="5005388"/>
            <a:ext cx="1416050" cy="546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467E36-EC4D-C440-B756-034E8FEFD756}"/>
              </a:ext>
            </a:extLst>
          </p:cNvPr>
          <p:cNvSpPr/>
          <p:nvPr/>
        </p:nvSpPr>
        <p:spPr>
          <a:xfrm>
            <a:off x="5876925" y="5843588"/>
            <a:ext cx="1416050" cy="546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789C9-C856-DD42-8B12-5A4062B061AD}"/>
              </a:ext>
            </a:extLst>
          </p:cNvPr>
          <p:cNvSpPr/>
          <p:nvPr/>
        </p:nvSpPr>
        <p:spPr>
          <a:xfrm>
            <a:off x="8393114" y="1746251"/>
            <a:ext cx="390525" cy="100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E4A84-0DAA-C24B-BC8F-52AA839714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620" y="4801799"/>
            <a:ext cx="2178049" cy="6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E60919-E9B0-ED4E-B542-E79B818CE93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93" y="3358804"/>
            <a:ext cx="1482723" cy="60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94604C-7D22-444B-BC5F-C7A83DD6438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371977"/>
            <a:ext cx="1350963" cy="59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9D41722B-6AD2-6B44-8020-61C0169F361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21" y="5076827"/>
            <a:ext cx="1887353" cy="67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5F1995-D505-F34C-A988-A33DD13C0B3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2" y="5594351"/>
            <a:ext cx="1535113" cy="62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62C552-8255-8547-9ACF-70CC120FF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70" y="4498430"/>
            <a:ext cx="1773237" cy="2466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15AD3C18-B581-B748-B22E-50FEA7274660}" type="slidenum">
              <a:rPr lang="en-US" altLang="en-US" smtClean="0"/>
              <a:pPr/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2" grpId="0"/>
      <p:bldP spid="33" grpId="0" animBg="1"/>
      <p:bldP spid="33" grpId="1" animBg="1"/>
      <p:bldP spid="34" grpId="0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 animBg="1"/>
      <p:bldP spid="46" grpId="1" animBg="1"/>
      <p:bldP spid="46" grpId="2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6E1A-8C0B-D740-AA25-2B0820A6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300" y="461338"/>
            <a:ext cx="7764005" cy="646331"/>
          </a:xfrm>
        </p:spPr>
        <p:txBody>
          <a:bodyPr/>
          <a:lstStyle/>
          <a:p>
            <a:pPr algn="ctr"/>
            <a:r>
              <a:rPr lang="en-US" sz="2800" dirty="0"/>
              <a:t>Decision-making in Bandit Problems</a:t>
            </a:r>
            <a:br>
              <a:rPr lang="en-US" sz="2800" dirty="0"/>
            </a:br>
            <a:r>
              <a:rPr lang="en-US" sz="1400" dirty="0"/>
              <a:t>(in collaboration with University of Groningen, Netherlands)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FB85-FCEC-754C-A706-0CA47059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08610"/>
            <a:ext cx="11582400" cy="76167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Contribution: </a:t>
            </a:r>
            <a:r>
              <a:rPr lang="en-US" sz="2200" dirty="0">
                <a:solidFill>
                  <a:schemeClr val="tx1"/>
                </a:solidFill>
              </a:rPr>
              <a:t>To explain people’s choices in experience via aggregate and hierarchical models at the individual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594" y="2941554"/>
            <a:ext cx="1353734" cy="685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32, 0.1</a:t>
            </a:r>
          </a:p>
          <a:p>
            <a:pPr algn="ctr"/>
            <a:r>
              <a:rPr lang="en-US" dirty="0"/>
              <a:t>0, 0.9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5831" y="2943329"/>
            <a:ext cx="1353734" cy="70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3, 1.0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44252" y="367019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9452" y="38225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20201" y="4267200"/>
            <a:ext cx="12811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    80%</a:t>
            </a:r>
          </a:p>
        </p:txBody>
      </p:sp>
      <p:sp>
        <p:nvSpPr>
          <p:cNvPr id="58" name="Oval 57"/>
          <p:cNvSpPr/>
          <p:nvPr/>
        </p:nvSpPr>
        <p:spPr>
          <a:xfrm>
            <a:off x="723332" y="4337161"/>
            <a:ext cx="2819400" cy="2438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Aggregate Models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Instance-based learning (IBL) model, Natural mean heuristic (NMH) model, Cumulative prospect theory (CPT)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Models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Best Estimate and Simulation Technique (BEAST) model Ensemble model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3737173" y="5417947"/>
            <a:ext cx="3615362" cy="394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44654" y="509280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 individual decisions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97" y="2581676"/>
            <a:ext cx="4033573" cy="41804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87526" y="38572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4785" y="474564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d=5.39, 𝝈=0.04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995" y="25837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36230" y="19251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Experience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196744" y="3988215"/>
            <a:ext cx="223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43400" y="3962400"/>
            <a:ext cx="2000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6346" y="3777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15AD3C18-B581-B748-B22E-50FEA727466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E6D1C0-CEFF-4673-9825-4B4EC67AD16D}"/>
              </a:ext>
            </a:extLst>
          </p:cNvPr>
          <p:cNvSpPr/>
          <p:nvPr/>
        </p:nvSpPr>
        <p:spPr>
          <a:xfrm>
            <a:off x="9803539" y="2289211"/>
            <a:ext cx="2339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(Sharma &amp; Dutt, 2017)</a:t>
            </a:r>
            <a:endParaRPr lang="en-IN" sz="1600" dirty="0"/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C92729D1-CAE1-4887-BACC-60B723273ED4}"/>
              </a:ext>
            </a:extLst>
          </p:cNvPr>
          <p:cNvSpPr txBox="1">
            <a:spLocks/>
          </p:cNvSpPr>
          <p:nvPr/>
        </p:nvSpPr>
        <p:spPr>
          <a:xfrm>
            <a:off x="8890000" y="65087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15AD3C18-B581-B748-B22E-50FEA7274660}" type="slidenum">
              <a:rPr lang="en-US" altLang="en-US" smtClean="0">
                <a:solidFill>
                  <a:schemeClr val="tx1"/>
                </a:solidFill>
              </a:rPr>
              <a:pPr/>
              <a:t>7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220562-2AE2-4201-910C-2B85707938FD}"/>
              </a:ext>
            </a:extLst>
          </p:cNvPr>
          <p:cNvSpPr/>
          <p:nvPr/>
        </p:nvSpPr>
        <p:spPr>
          <a:xfrm>
            <a:off x="2507554" y="4048644"/>
            <a:ext cx="3189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(Sharma, Debnath, &amp; Dutt, 2018)</a:t>
            </a:r>
            <a:endParaRPr lang="en-IN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15546" y="2027154"/>
            <a:ext cx="2711297" cy="1828800"/>
            <a:chOff x="0" y="0"/>
            <a:chExt cx="2510118" cy="1828800"/>
          </a:xfrm>
        </p:grpSpPr>
        <p:grpSp>
          <p:nvGrpSpPr>
            <p:cNvPr id="33" name="Group 32"/>
            <p:cNvGrpSpPr/>
            <p:nvPr/>
          </p:nvGrpSpPr>
          <p:grpSpPr>
            <a:xfrm>
              <a:off x="1138518" y="0"/>
              <a:ext cx="911860" cy="452755"/>
              <a:chOff x="0" y="0"/>
              <a:chExt cx="9144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0" y="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6541" y="107576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73741" y="107576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 b="1">
                    <a:effectLst/>
                    <a:ea typeface="Calibri" charset="0"/>
                    <a:cs typeface="Times New Roman" charset="0"/>
                  </a:rPr>
                  <a:t>3</a:t>
                </a:r>
                <a:endParaRPr lang="en-US" sz="1200">
                  <a:effectLst/>
                  <a:ea typeface="Calibri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255059" y="340658"/>
              <a:ext cx="913765" cy="454660"/>
              <a:chOff x="0" y="0"/>
              <a:chExt cx="914400" cy="4572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0" y="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6541" y="107576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 b="1">
                    <a:effectLst/>
                    <a:ea typeface="Calibri" charset="0"/>
                    <a:cs typeface="Times New Roman" charset="0"/>
                  </a:rPr>
                  <a:t>0</a:t>
                </a:r>
                <a:endParaRPr lang="en-US" sz="1200">
                  <a:effectLst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3741" y="107576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 b="1">
                    <a:effectLst/>
                    <a:ea typeface="Calibri" charset="0"/>
                    <a:cs typeface="Times New Roman" charset="0"/>
                  </a:rPr>
                  <a:t> </a:t>
                </a:r>
                <a:endParaRPr lang="en-US" sz="1200">
                  <a:effectLst/>
                  <a:ea typeface="Calibri" charset="0"/>
                  <a:cs typeface="Times New Roman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71600" y="681317"/>
              <a:ext cx="913130" cy="457200"/>
              <a:chOff x="0" y="0"/>
              <a:chExt cx="914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6541" y="107576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US" sz="1000" b="1" dirty="0">
                  <a:effectLst/>
                  <a:ea typeface="Calibri" charset="0"/>
                  <a:cs typeface="Times New Roman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000" b="1" dirty="0">
                    <a:effectLst/>
                    <a:ea typeface="Calibri" charset="0"/>
                    <a:cs typeface="Times New Roman" charset="0"/>
                  </a:rPr>
                  <a:t>0 </a:t>
                </a:r>
                <a:endParaRPr lang="en-US" sz="1200" dirty="0">
                  <a:effectLst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55481" y="107576"/>
                <a:ext cx="343377" cy="23798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US" sz="1200" dirty="0">
                  <a:effectLst/>
                  <a:ea typeface="Calibri" charset="0"/>
                  <a:cs typeface="Times New Roman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479177" y="1030941"/>
              <a:ext cx="1030941" cy="797859"/>
              <a:chOff x="0" y="0"/>
              <a:chExt cx="1030941" cy="79785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0" y="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 b="1">
                    <a:effectLst/>
                    <a:ea typeface="Calibri" charset="0"/>
                    <a:cs typeface="Times New Roman" charset="0"/>
                  </a:rPr>
                  <a:t>Your choice</a:t>
                </a:r>
                <a:endParaRPr lang="en-US" sz="1200">
                  <a:effectLst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6541" y="340659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3082" y="448235"/>
                <a:ext cx="227965" cy="2263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0282" y="448235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0" y="0"/>
              <a:ext cx="685800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0659" y="0"/>
              <a:ext cx="571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97859" y="1362635"/>
              <a:ext cx="571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4400" y="1819835"/>
              <a:ext cx="571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 Box 28"/>
            <p:cNvSpPr txBox="1"/>
            <p:nvPr/>
          </p:nvSpPr>
          <p:spPr>
            <a:xfrm>
              <a:off x="224118" y="107576"/>
              <a:ext cx="916305" cy="228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effectLst/>
                  <a:ea typeface="Calibri" charset="0"/>
                  <a:cs typeface="Times New Roman" charset="0"/>
                </a:rPr>
                <a:t>Sampling phase</a:t>
              </a:r>
              <a:endParaRPr lang="en-US" sz="120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43" name="Text Box 29"/>
            <p:cNvSpPr txBox="1"/>
            <p:nvPr/>
          </p:nvSpPr>
          <p:spPr>
            <a:xfrm>
              <a:off x="681318" y="1479176"/>
              <a:ext cx="916305" cy="228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effectLst/>
                  <a:ea typeface="Calibri" charset="0"/>
                  <a:cs typeface="Times New Roman" charset="0"/>
                </a:rPr>
                <a:t>Decision phase</a:t>
              </a:r>
              <a:endParaRPr lang="en-US" sz="1200">
                <a:effectLst/>
                <a:ea typeface="Calibri" charset="0"/>
                <a:cs typeface="Times New Roman" charset="0"/>
              </a:endParaRPr>
            </a:p>
          </p:txBody>
        </p:sp>
      </p:grpSp>
      <p:cxnSp>
        <p:nvCxnSpPr>
          <p:cNvPr id="11" name="Straight Arrow Connector 10"/>
          <p:cNvCxnSpPr>
            <a:stCxn id="49" idx="2"/>
          </p:cNvCxnSpPr>
          <p:nvPr/>
        </p:nvCxnSpPr>
        <p:spPr>
          <a:xfrm flipH="1">
            <a:off x="6675511" y="3732708"/>
            <a:ext cx="0" cy="21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362</Words>
  <Application>Microsoft Macintosh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Carlito</vt:lpstr>
      <vt:lpstr>Times New Roman</vt:lpstr>
      <vt:lpstr>Office Theme</vt:lpstr>
      <vt:lpstr>  WINTER SCHOOL ON COGNITIVE MODELING  (WSCM) - 2020</vt:lpstr>
      <vt:lpstr> Objectives of the Winter School</vt:lpstr>
      <vt:lpstr> Cognitive Modeling</vt:lpstr>
      <vt:lpstr>Speakers</vt:lpstr>
      <vt:lpstr>WSCM 2020 @ https://meet.google.com/ywt-rxmj-dtk </vt:lpstr>
      <vt:lpstr> How do we make decisions? Instance-based Learning Theory  (Dutt &amp; Gonzalez, 2012; Dutt &amp; Kaur, 2013; Gonzalez &amp; Dutt, 2011; 2012, Sharma &amp; Dutt, 2017)</vt:lpstr>
      <vt:lpstr>Decision-making in Bandit Problems (in collaboration with University of Groningen, Netherlands)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Varun Dutt</cp:lastModifiedBy>
  <cp:revision>5</cp:revision>
  <dcterms:created xsi:type="dcterms:W3CDTF">2020-12-13T16:57:50Z</dcterms:created>
  <dcterms:modified xsi:type="dcterms:W3CDTF">2020-12-13T17:21:16Z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2020-12-13T00:00:00Z</vt:filetime>
  </property>
</Properties>
</file>