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Titillium Web"/>
      <p:regular r:id="rId41"/>
      <p:bold r:id="rId42"/>
      <p:italic r:id="rId43"/>
      <p:boldItalic r:id="rId44"/>
    </p:embeddedFont>
    <p:embeddedFont>
      <p:font typeface="Titillium Web ExtraLight"/>
      <p:regular r:id="rId45"/>
      <p:bold r:id="rId46"/>
      <p:italic r:id="rId47"/>
      <p:boldItalic r:id="rId48"/>
    </p:embeddedFont>
    <p:embeddedFont>
      <p:font typeface="Century Gothic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87C060-74A9-4ADE-B721-0E2A98010431}">
  <a:tblStyle styleId="{0B87C060-74A9-4ADE-B721-0E2A980104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42" Type="http://schemas.openxmlformats.org/officeDocument/2006/relationships/font" Target="fonts/TitilliumWeb-bold.fntdata"/><Relationship Id="rId41" Type="http://schemas.openxmlformats.org/officeDocument/2006/relationships/font" Target="fonts/TitilliumWeb-regular.fntdata"/><Relationship Id="rId44" Type="http://schemas.openxmlformats.org/officeDocument/2006/relationships/font" Target="fonts/TitilliumWeb-boldItalic.fntdata"/><Relationship Id="rId43" Type="http://schemas.openxmlformats.org/officeDocument/2006/relationships/font" Target="fonts/TitilliumWeb-italic.fntdata"/><Relationship Id="rId46" Type="http://schemas.openxmlformats.org/officeDocument/2006/relationships/font" Target="fonts/TitilliumWebExtraLight-bold.fntdata"/><Relationship Id="rId45" Type="http://schemas.openxmlformats.org/officeDocument/2006/relationships/font" Target="fonts/TitilliumWebExtra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itilliumWebExtraLight-boldItalic.fntdata"/><Relationship Id="rId47" Type="http://schemas.openxmlformats.org/officeDocument/2006/relationships/font" Target="fonts/TitilliumWebExtraLight-italic.fntdata"/><Relationship Id="rId4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Nunito-regular.fntdata"/><Relationship Id="rId36" Type="http://schemas.openxmlformats.org/officeDocument/2006/relationships/slide" Target="slides/slide31.xml"/><Relationship Id="rId39" Type="http://schemas.openxmlformats.org/officeDocument/2006/relationships/font" Target="fonts/Nunito-italic.fntdata"/><Relationship Id="rId38" Type="http://schemas.openxmlformats.org/officeDocument/2006/relationships/font" Target="fonts/Nuni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italic.fntdata"/><Relationship Id="rId50" Type="http://schemas.openxmlformats.org/officeDocument/2006/relationships/font" Target="fonts/CenturyGothic-bold.fntdata"/><Relationship Id="rId52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Shape 8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Shape 9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Shape 9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Shape 9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Shape 10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Shape 66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Shape 671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Shape 705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Shape 44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Shape 549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Shape 550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Shape 65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Shape 66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38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1.nyc.gov/assets/finance/downloads/pdf/07pdf/glossary_rsf071607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ctrTitle"/>
          </p:nvPr>
        </p:nvSpPr>
        <p:spPr>
          <a:xfrm>
            <a:off x="1115200" y="1271825"/>
            <a:ext cx="5986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NYC Property Sales Price Prediction</a:t>
            </a:r>
            <a:endParaRPr sz="3800"/>
          </a:p>
        </p:txBody>
      </p:sp>
      <p:sp>
        <p:nvSpPr>
          <p:cNvPr id="780" name="Shape 780"/>
          <p:cNvSpPr txBox="1"/>
          <p:nvPr/>
        </p:nvSpPr>
        <p:spPr>
          <a:xfrm>
            <a:off x="1100600" y="3589050"/>
            <a:ext cx="491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 9: Niranjana Balakrishnan, Dier Gao, 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        Prateek Choukse, Yi Xiong, Badar Almarri                            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/>
          <p:nvPr>
            <p:ph idx="1" type="subTitle"/>
          </p:nvPr>
        </p:nvSpPr>
        <p:spPr>
          <a:xfrm>
            <a:off x="696470" y="136036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342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</a:pPr>
            <a:r>
              <a:rPr lang="e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reduction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42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</a:pPr>
            <a:r>
              <a:rPr lang="e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cleaning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429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</a:pPr>
            <a:r>
              <a:rPr lang="e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transformation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7" name="Shape 837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Preprocessing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type="title"/>
          </p:nvPr>
        </p:nvSpPr>
        <p:spPr>
          <a:xfrm>
            <a:off x="554550" y="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</a:t>
            </a:r>
            <a:r>
              <a:rPr lang="en" sz="3400">
                <a:solidFill>
                  <a:schemeClr val="lt1"/>
                </a:solidFill>
              </a:rPr>
              <a:t>Preprocessing</a:t>
            </a:r>
            <a:r>
              <a:rPr lang="en" sz="3400"/>
              <a:t> Cont.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843" name="Shape 843"/>
          <p:cNvSpPr txBox="1"/>
          <p:nvPr>
            <p:ph idx="4294967295" type="body"/>
          </p:nvPr>
        </p:nvSpPr>
        <p:spPr>
          <a:xfrm>
            <a:off x="729000" y="857399"/>
            <a:ext cx="76860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Data reduction</a:t>
            </a:r>
            <a:endParaRPr/>
          </a:p>
          <a:p>
            <a:pPr indent="-34290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Delete variables with </a:t>
            </a:r>
            <a:r>
              <a:rPr lang="en" sz="1800"/>
              <a:t>too many categories.</a:t>
            </a:r>
            <a:endParaRPr sz="1800"/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'NEIGHBORHOOD': 254 categories. 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‘ADDRESS': </a:t>
            </a:r>
            <a:r>
              <a:rPr lang="en" sz="1400">
                <a:solidFill>
                  <a:srgbClr val="FFFFFF"/>
                </a:solidFill>
              </a:rPr>
              <a:t>67563 categories.</a:t>
            </a:r>
            <a:endParaRPr sz="2000"/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Delete variables with redundant information</a:t>
            </a:r>
            <a:endParaRPr sz="1800"/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‘TOTAL UNITS’: </a:t>
            </a:r>
            <a:r>
              <a:rPr lang="en" sz="1400">
                <a:solidFill>
                  <a:schemeClr val="lt1"/>
                </a:solidFill>
              </a:rPr>
              <a:t>‘TOTAL UNITS’ = </a:t>
            </a:r>
            <a:r>
              <a:rPr lang="en" sz="1400"/>
              <a:t> </a:t>
            </a:r>
            <a:r>
              <a:rPr lang="en" sz="1400">
                <a:solidFill>
                  <a:srgbClr val="FFFFFF"/>
                </a:solidFill>
              </a:rPr>
              <a:t>'RESIDENTIAL UNITS' + 'COMMERCIAL UNITS'.</a:t>
            </a:r>
            <a:endParaRPr sz="1400"/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Delete variables with higher than 70% missing values</a:t>
            </a:r>
            <a:endParaRPr sz="1400"/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'EASE-MENT'</a:t>
            </a:r>
            <a:endParaRPr sz="1400"/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'APARTMENT NUMBER'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4" name="Shape 8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125" y="4246851"/>
            <a:ext cx="6569618" cy="2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type="title"/>
          </p:nvPr>
        </p:nvSpPr>
        <p:spPr>
          <a:xfrm>
            <a:off x="554550" y="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</a:t>
            </a:r>
            <a:r>
              <a:rPr lang="en" sz="3400">
                <a:solidFill>
                  <a:schemeClr val="lt1"/>
                </a:solidFill>
              </a:rPr>
              <a:t>Preprocessing</a:t>
            </a:r>
            <a:r>
              <a:rPr lang="en" sz="3400"/>
              <a:t> Cont.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850" name="Shape 850"/>
          <p:cNvSpPr txBox="1"/>
          <p:nvPr>
            <p:ph idx="4294967295" type="body"/>
          </p:nvPr>
        </p:nvSpPr>
        <p:spPr>
          <a:xfrm>
            <a:off x="729000" y="857400"/>
            <a:ext cx="80520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Data cleaning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Deal with outliers</a:t>
            </a:r>
            <a:endParaRPr sz="1800"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Delete values where 'YEAR BUILT’ &lt; 1,750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Deal with missing values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Delete NA’s in 'BUILDING CLASS AT PRESENT', 'TAX CLASS AT PRESENT'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Deal with abnormal values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Delete values where 'SALE PRICE’ &lt; 10,000 (transfers between parties, not sales)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Delete values where 'GROSS SQUARE FEET’, ‘LAND SQUARE FEET’, 'ZIP CODE' equal  0 or ‘ - ’</a:t>
            </a:r>
            <a:endParaRPr sz="14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1" name="Shape 8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100" y="1146700"/>
            <a:ext cx="2576025" cy="14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Shape 8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950" y="2032800"/>
            <a:ext cx="3221950" cy="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Shape 8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950" y="2859700"/>
            <a:ext cx="6537150" cy="2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950" y="3946950"/>
            <a:ext cx="5793025" cy="8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554550" y="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</a:t>
            </a:r>
            <a:r>
              <a:rPr lang="en" sz="3400">
                <a:solidFill>
                  <a:schemeClr val="lt1"/>
                </a:solidFill>
              </a:rPr>
              <a:t>Preprocessing</a:t>
            </a:r>
            <a:r>
              <a:rPr lang="en" sz="3400"/>
              <a:t> Cont.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860" name="Shape 860"/>
          <p:cNvSpPr txBox="1"/>
          <p:nvPr>
            <p:ph idx="4294967295" type="body"/>
          </p:nvPr>
        </p:nvSpPr>
        <p:spPr>
          <a:xfrm>
            <a:off x="729000" y="857399"/>
            <a:ext cx="76860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Data transformation</a:t>
            </a:r>
            <a:endParaRPr/>
          </a:p>
          <a:p>
            <a:pPr indent="-34290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Feature creation</a:t>
            </a:r>
            <a:endParaRPr sz="1800"/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Convert 'YEAR BUILT’ to 'BUILDING AGE’:  'BUILDING AGE’= 2017 -  ‘YEAR BUILT’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Convert 'SALE DATE' to 3 features:  'SALE YEAR', 'SALE MONTH' and 'SALE QUARTER'</a:t>
            </a:r>
            <a:endParaRPr sz="1400">
              <a:solidFill>
                <a:schemeClr val="lt1"/>
              </a:solidFill>
            </a:endParaRPr>
          </a:p>
          <a:p>
            <a:pPr indent="0" lvl="0" marL="0" rtl="0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Convert alphabetical rankings in 'BUILDING CLASS AT TIME OF SALE' and 'BUILDING CLASS AT PRESENT' to numerical rankings. (eg:  C2 to 108)</a:t>
            </a:r>
            <a:r>
              <a:rPr lang="en" sz="1100"/>
              <a:t> 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Shape 8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425" y="2187950"/>
            <a:ext cx="3469700" cy="2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Shape 8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363" y="2805450"/>
            <a:ext cx="5346376" cy="4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Shape 8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2425" y="3884625"/>
            <a:ext cx="5857925" cy="78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type="title"/>
          </p:nvPr>
        </p:nvSpPr>
        <p:spPr>
          <a:xfrm>
            <a:off x="554550" y="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</a:t>
            </a:r>
            <a:r>
              <a:rPr lang="en" sz="3400">
                <a:solidFill>
                  <a:schemeClr val="lt1"/>
                </a:solidFill>
              </a:rPr>
              <a:t>Preprocessing</a:t>
            </a:r>
            <a:r>
              <a:rPr lang="en" sz="3400"/>
              <a:t> Cont.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869" name="Shape 869"/>
          <p:cNvSpPr txBox="1"/>
          <p:nvPr>
            <p:ph idx="4294967295" type="body"/>
          </p:nvPr>
        </p:nvSpPr>
        <p:spPr>
          <a:xfrm>
            <a:off x="729005" y="8207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Data transformation Cont.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Feature creation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Create one-hot encoded dummy variables for </a:t>
            </a:r>
            <a:endParaRPr sz="14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        categorical variables. </a:t>
            </a:r>
            <a:endParaRPr sz="1400">
              <a:solidFill>
                <a:schemeClr val="lt1"/>
              </a:solidFill>
            </a:endParaRPr>
          </a:p>
          <a:p>
            <a:pPr indent="0" lvl="0" marL="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Normalization</a:t>
            </a:r>
            <a:endParaRPr sz="1800"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Transform skewed numerical variables using log() function </a:t>
            </a:r>
            <a:endParaRPr sz="1400">
              <a:solidFill>
                <a:schemeClr val="lt1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to reduce skewness</a:t>
            </a:r>
            <a:endParaRPr sz="1400">
              <a:solidFill>
                <a:schemeClr val="lt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Normalize all numerical features to [0, 1] with minmax normalizer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870" name="Shape 870"/>
          <p:cNvGrpSpPr/>
          <p:nvPr/>
        </p:nvGrpSpPr>
        <p:grpSpPr>
          <a:xfrm>
            <a:off x="6710118" y="2308059"/>
            <a:ext cx="2322543" cy="2648671"/>
            <a:chOff x="6661175" y="2076650"/>
            <a:chExt cx="2436575" cy="2776384"/>
          </a:xfrm>
        </p:grpSpPr>
        <p:pic>
          <p:nvPicPr>
            <p:cNvPr id="871" name="Shape 8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61175" y="2076650"/>
              <a:ext cx="2436575" cy="14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2" name="Shape 8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1175" y="3505450"/>
              <a:ext cx="2436575" cy="13475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3" name="Shape 8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2875" y="2308049"/>
            <a:ext cx="4911024" cy="3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Shape 8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2875" y="3629738"/>
            <a:ext cx="3486786" cy="3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Shape 8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2875" y="4371578"/>
            <a:ext cx="25622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Shape 8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5550" y="1345397"/>
            <a:ext cx="2774406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type="title"/>
          </p:nvPr>
        </p:nvSpPr>
        <p:spPr>
          <a:xfrm>
            <a:off x="178600" y="168825"/>
            <a:ext cx="4741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Data Preprocessing Cont.</a:t>
            </a:r>
            <a:endParaRPr sz="2400"/>
          </a:p>
        </p:txBody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78800" y="1228052"/>
            <a:ext cx="39852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Data Preprocessing Result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Number of total features: 72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Number of total data : 28372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Split the data into training (80%) and test (20%) sets.</a:t>
            </a:r>
            <a:endParaRPr sz="1800"/>
          </a:p>
        </p:txBody>
      </p:sp>
      <p:pic>
        <p:nvPicPr>
          <p:cNvPr id="883" name="Shape 883"/>
          <p:cNvPicPr preferRelativeResize="0"/>
          <p:nvPr/>
        </p:nvPicPr>
        <p:blipFill rotWithShape="1">
          <a:blip r:embed="rId3">
            <a:alphaModFix/>
          </a:blip>
          <a:srcRect b="1652" l="33084" r="23188" t="10435"/>
          <a:stretch/>
        </p:blipFill>
        <p:spPr>
          <a:xfrm>
            <a:off x="5546725" y="535925"/>
            <a:ext cx="3039851" cy="42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Shape 8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575" y="1102462"/>
            <a:ext cx="2533500" cy="161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Shape 8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78" y="3027525"/>
            <a:ext cx="2497046" cy="16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Shape 890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Modeling</a:t>
            </a:r>
            <a:endParaRPr sz="3600"/>
          </a:p>
        </p:txBody>
      </p:sp>
      <p:sp>
        <p:nvSpPr>
          <p:cNvPr id="891" name="Shape 891"/>
          <p:cNvSpPr txBox="1"/>
          <p:nvPr>
            <p:ph idx="1" type="subTitle"/>
          </p:nvPr>
        </p:nvSpPr>
        <p:spPr>
          <a:xfrm>
            <a:off x="4721850" y="2742250"/>
            <a:ext cx="25335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Nueral Net Work</a:t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2" name="Shape 8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75" y="1079225"/>
            <a:ext cx="2497050" cy="16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Shape 8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950" y="1102463"/>
            <a:ext cx="2497051" cy="16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Shape 8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0775" y="3027525"/>
            <a:ext cx="5316299" cy="16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Testing</a:t>
            </a:r>
            <a:endParaRPr/>
          </a:p>
        </p:txBody>
      </p:sp>
      <p:sp>
        <p:nvSpPr>
          <p:cNvPr id="900" name="Shape 900"/>
          <p:cNvSpPr txBox="1"/>
          <p:nvPr/>
        </p:nvSpPr>
        <p:spPr>
          <a:xfrm>
            <a:off x="645725" y="2026225"/>
            <a:ext cx="22488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      SALE PRICE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count        28372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mean        0.344961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std            0.075317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min           0.000000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25%          0.306943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50%          0.337310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75%          0.371739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max          1.000000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 txBox="1"/>
          <p:nvPr/>
        </p:nvSpPr>
        <p:spPr>
          <a:xfrm>
            <a:off x="2783300" y="2031775"/>
            <a:ext cx="13917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28372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0.340286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0.231512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0.000000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0.164644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0.301275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0.479971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1.000000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 txBox="1"/>
          <p:nvPr/>
        </p:nvSpPr>
        <p:spPr>
          <a:xfrm>
            <a:off x="5214325" y="2031775"/>
            <a:ext cx="19038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Month_May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28372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0.085648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0.279848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0.000000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0.000000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0.000000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0.000000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1.000000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402775" y="2003950"/>
            <a:ext cx="1246800" cy="229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 txBox="1"/>
          <p:nvPr/>
        </p:nvSpPr>
        <p:spPr>
          <a:xfrm>
            <a:off x="1703375" y="4319725"/>
            <a:ext cx="946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Target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5" name="Shape 905"/>
          <p:cNvSpPr txBox="1"/>
          <p:nvPr/>
        </p:nvSpPr>
        <p:spPr>
          <a:xfrm>
            <a:off x="3952250" y="2911300"/>
            <a:ext cx="1347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…</a:t>
            </a:r>
            <a:endParaRPr b="1" sz="3600">
              <a:solidFill>
                <a:schemeClr val="lt1"/>
              </a:solidFill>
            </a:endParaRPr>
          </a:p>
        </p:txBody>
      </p:sp>
      <p:pic>
        <p:nvPicPr>
          <p:cNvPr id="906" name="Shape 906"/>
          <p:cNvPicPr preferRelativeResize="0"/>
          <p:nvPr/>
        </p:nvPicPr>
        <p:blipFill rotWithShape="1">
          <a:blip r:embed="rId3">
            <a:alphaModFix/>
          </a:blip>
          <a:srcRect b="24953" l="0" r="0" t="0"/>
          <a:stretch/>
        </p:blipFill>
        <p:spPr>
          <a:xfrm>
            <a:off x="4927205" y="197225"/>
            <a:ext cx="4216796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Linear Regression</a:t>
            </a:r>
            <a:endParaRPr sz="3600"/>
          </a:p>
        </p:txBody>
      </p:sp>
      <p:pic>
        <p:nvPicPr>
          <p:cNvPr id="912" name="Shape 9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975" y="221825"/>
            <a:ext cx="2023975" cy="13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Shape 9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100" y="1130650"/>
            <a:ext cx="4842300" cy="32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2419325" y="4452625"/>
            <a:ext cx="1978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R-square = 0.51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MSE = 0.00270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6041275" y="2303825"/>
            <a:ext cx="2650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</a:t>
            </a:r>
            <a:r>
              <a:rPr lang="en" sz="1800">
                <a:solidFill>
                  <a:srgbClr val="FFFFFF"/>
                </a:solidFill>
              </a:rPr>
              <a:t> = a + bx + 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Shape 9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525" y="221827"/>
            <a:ext cx="2193276" cy="13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Shape 921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Support Vector Regression</a:t>
            </a:r>
            <a:endParaRPr sz="3600"/>
          </a:p>
        </p:txBody>
      </p:sp>
      <p:pic>
        <p:nvPicPr>
          <p:cNvPr id="922" name="Shape 9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225" y="1124625"/>
            <a:ext cx="4891975" cy="32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Shape 923"/>
          <p:cNvSpPr txBox="1"/>
          <p:nvPr/>
        </p:nvSpPr>
        <p:spPr>
          <a:xfrm>
            <a:off x="2419325" y="4452625"/>
            <a:ext cx="1978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R-square = 0.33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MSE = 0.003484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sz="1800">
                <a:solidFill>
                  <a:schemeClr val="lt1"/>
                </a:solidFill>
              </a:rPr>
              <a:t>Problem statement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sz="1800">
                <a:solidFill>
                  <a:schemeClr val="lt1"/>
                </a:solidFill>
              </a:rPr>
              <a:t>Motivation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sz="1800">
                <a:solidFill>
                  <a:schemeClr val="lt1"/>
                </a:solidFill>
              </a:rPr>
              <a:t>Literature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sz="1800">
                <a:solidFill>
                  <a:schemeClr val="lt1"/>
                </a:solidFill>
              </a:rPr>
              <a:t>Data Description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sz="1800">
                <a:solidFill>
                  <a:schemeClr val="lt1"/>
                </a:solidFill>
              </a:rPr>
              <a:t>Data exploration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sz="1800">
                <a:solidFill>
                  <a:schemeClr val="lt1"/>
                </a:solidFill>
              </a:rPr>
              <a:t>Data preprocessing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sz="1800">
                <a:solidFill>
                  <a:schemeClr val="lt1"/>
                </a:solidFill>
              </a:rPr>
              <a:t>Modeling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sz="1800">
                <a:solidFill>
                  <a:schemeClr val="lt1"/>
                </a:solidFill>
              </a:rPr>
              <a:t>Model comparison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sz="1800">
                <a:solidFill>
                  <a:schemeClr val="lt1"/>
                </a:solidFill>
              </a:rPr>
              <a:t>Business insights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Neural Network</a:t>
            </a:r>
            <a:endParaRPr sz="3600"/>
          </a:p>
        </p:txBody>
      </p:sp>
      <p:pic>
        <p:nvPicPr>
          <p:cNvPr id="929" name="Shape 9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325" y="221825"/>
            <a:ext cx="2122600" cy="1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Shape 9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000" y="1135525"/>
            <a:ext cx="4886624" cy="32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Shape 931"/>
          <p:cNvSpPr txBox="1"/>
          <p:nvPr/>
        </p:nvSpPr>
        <p:spPr>
          <a:xfrm>
            <a:off x="2419325" y="4452625"/>
            <a:ext cx="1978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R-square = 0.55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MSE = 0.002471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Shape 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200" y="221825"/>
            <a:ext cx="2190225" cy="14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</a:t>
            </a:r>
            <a:endParaRPr sz="3600"/>
          </a:p>
        </p:txBody>
      </p:sp>
      <p:pic>
        <p:nvPicPr>
          <p:cNvPr id="938" name="Shape 9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5" y="1079225"/>
            <a:ext cx="4728500" cy="31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Shape 939"/>
          <p:cNvSpPr txBox="1"/>
          <p:nvPr/>
        </p:nvSpPr>
        <p:spPr>
          <a:xfrm>
            <a:off x="2419325" y="4452625"/>
            <a:ext cx="1978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R-square = 0.67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MSE = 0.001823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Gradient Boosting</a:t>
            </a:r>
            <a:endParaRPr sz="3600"/>
          </a:p>
        </p:txBody>
      </p:sp>
      <p:pic>
        <p:nvPicPr>
          <p:cNvPr id="945" name="Shape 9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039" y="221825"/>
            <a:ext cx="274091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Shape 9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450" y="1079225"/>
            <a:ext cx="4802700" cy="3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/>
          <p:nvPr/>
        </p:nvSpPr>
        <p:spPr>
          <a:xfrm>
            <a:off x="2419325" y="4452625"/>
            <a:ext cx="1978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R-square = 0.64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MSE = 0.002471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Comparison</a:t>
            </a:r>
            <a:endParaRPr sz="3600"/>
          </a:p>
        </p:txBody>
      </p:sp>
      <p:graphicFrame>
        <p:nvGraphicFramePr>
          <p:cNvPr id="953" name="Shape 953"/>
          <p:cNvGraphicFramePr/>
          <p:nvPr/>
        </p:nvGraphicFramePr>
        <p:xfrm>
          <a:off x="841175" y="37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{0B87C060-74A9-4ADE-B721-0E2A98010431}</a:tableStyleId>
              </a:tblPr>
              <a:tblGrid>
                <a:gridCol w="1537200"/>
                <a:gridCol w="1537200"/>
                <a:gridCol w="1537200"/>
                <a:gridCol w="1537200"/>
                <a:gridCol w="1537200"/>
              </a:tblGrid>
              <a:tr h="33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Linear Reg.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SVR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Gradient Boosting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4" name="Shape 954"/>
          <p:cNvSpPr/>
          <p:nvPr/>
        </p:nvSpPr>
        <p:spPr>
          <a:xfrm>
            <a:off x="912925" y="2404750"/>
            <a:ext cx="1413900" cy="13359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2425400" y="3150550"/>
            <a:ext cx="1413900" cy="5901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6" name="Shape 956"/>
          <p:cNvSpPr/>
          <p:nvPr/>
        </p:nvSpPr>
        <p:spPr>
          <a:xfrm>
            <a:off x="3980675" y="2304550"/>
            <a:ext cx="1413900" cy="14361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5535950" y="1970550"/>
            <a:ext cx="1413900" cy="177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7091225" y="2093025"/>
            <a:ext cx="1413900" cy="16476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9" name="Shape 959"/>
          <p:cNvSpPr txBox="1"/>
          <p:nvPr/>
        </p:nvSpPr>
        <p:spPr>
          <a:xfrm>
            <a:off x="5744700" y="3362050"/>
            <a:ext cx="10938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Best MSE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960" name="Shape 960"/>
          <p:cNvSpPr txBox="1"/>
          <p:nvPr/>
        </p:nvSpPr>
        <p:spPr>
          <a:xfrm>
            <a:off x="312875" y="3776250"/>
            <a:ext cx="528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/>
        </p:nvSpPr>
        <p:spPr>
          <a:xfrm>
            <a:off x="2143500" y="4277650"/>
            <a:ext cx="4431000" cy="6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Best Features - Linear Regression</a:t>
            </a:r>
            <a:endParaRPr sz="3600"/>
          </a:p>
        </p:txBody>
      </p:sp>
      <p:pic>
        <p:nvPicPr>
          <p:cNvPr id="967" name="Shape 967"/>
          <p:cNvPicPr preferRelativeResize="0"/>
          <p:nvPr/>
        </p:nvPicPr>
        <p:blipFill rotWithShape="1">
          <a:blip r:embed="rId3">
            <a:alphaModFix/>
          </a:blip>
          <a:srcRect b="0" l="0" r="12080" t="0"/>
          <a:stretch/>
        </p:blipFill>
        <p:spPr>
          <a:xfrm>
            <a:off x="2143500" y="1079288"/>
            <a:ext cx="4430951" cy="33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 rot="-4767032">
            <a:off x="2455845" y="4248519"/>
            <a:ext cx="917610" cy="418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Gross Sq. ft.</a:t>
            </a:r>
            <a:endParaRPr b="1" sz="1000"/>
          </a:p>
        </p:txBody>
      </p:sp>
      <p:sp>
        <p:nvSpPr>
          <p:cNvPr id="969" name="Shape 969"/>
          <p:cNvSpPr txBox="1"/>
          <p:nvPr/>
        </p:nvSpPr>
        <p:spPr>
          <a:xfrm rot="-4539078">
            <a:off x="3064803" y="4410002"/>
            <a:ext cx="613746" cy="418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</p:txBody>
      </p:sp>
      <p:sp>
        <p:nvSpPr>
          <p:cNvPr id="970" name="Shape 970"/>
          <p:cNvSpPr txBox="1"/>
          <p:nvPr/>
        </p:nvSpPr>
        <p:spPr>
          <a:xfrm rot="-4692504">
            <a:off x="3339935" y="4329083"/>
            <a:ext cx="811832" cy="418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Zip Code</a:t>
            </a:r>
            <a:endParaRPr b="1" sz="1000"/>
          </a:p>
        </p:txBody>
      </p:sp>
      <p:sp>
        <p:nvSpPr>
          <p:cNvPr id="971" name="Shape 971"/>
          <p:cNvSpPr txBox="1"/>
          <p:nvPr/>
        </p:nvSpPr>
        <p:spPr>
          <a:xfrm rot="-4596847">
            <a:off x="3810846" y="4248499"/>
            <a:ext cx="602570" cy="418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Sq. ft</a:t>
            </a:r>
            <a:endParaRPr b="1" sz="1000"/>
          </a:p>
        </p:txBody>
      </p:sp>
      <p:sp>
        <p:nvSpPr>
          <p:cNvPr id="972" name="Shape 972"/>
          <p:cNvSpPr txBox="1"/>
          <p:nvPr/>
        </p:nvSpPr>
        <p:spPr>
          <a:xfrm rot="-4596847">
            <a:off x="4259421" y="4248499"/>
            <a:ext cx="602570" cy="418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Lot</a:t>
            </a:r>
            <a:endParaRPr b="1" sz="1000"/>
          </a:p>
        </p:txBody>
      </p:sp>
      <p:sp>
        <p:nvSpPr>
          <p:cNvPr id="973" name="Shape 973"/>
          <p:cNvSpPr txBox="1"/>
          <p:nvPr/>
        </p:nvSpPr>
        <p:spPr>
          <a:xfrm rot="-4596579">
            <a:off x="4536086" y="4329161"/>
            <a:ext cx="742279" cy="418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Building Age</a:t>
            </a:r>
            <a:endParaRPr b="1" sz="1000"/>
          </a:p>
        </p:txBody>
      </p:sp>
      <p:sp>
        <p:nvSpPr>
          <p:cNvPr id="974" name="Shape 974"/>
          <p:cNvSpPr txBox="1"/>
          <p:nvPr/>
        </p:nvSpPr>
        <p:spPr>
          <a:xfrm rot="-4597592">
            <a:off x="4900545" y="4248488"/>
            <a:ext cx="836586" cy="418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Other Hotels</a:t>
            </a:r>
            <a:endParaRPr b="1" sz="1000"/>
          </a:p>
        </p:txBody>
      </p:sp>
      <p:sp>
        <p:nvSpPr>
          <p:cNvPr id="975" name="Shape 975"/>
          <p:cNvSpPr txBox="1"/>
          <p:nvPr/>
        </p:nvSpPr>
        <p:spPr>
          <a:xfrm rot="-4598293">
            <a:off x="5273742" y="4329163"/>
            <a:ext cx="933366" cy="418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Coop - Elevator in</a:t>
            </a:r>
            <a:endParaRPr b="1" sz="1000"/>
          </a:p>
        </p:txBody>
      </p:sp>
      <p:sp>
        <p:nvSpPr>
          <p:cNvPr id="976" name="Shape 976"/>
          <p:cNvSpPr txBox="1"/>
          <p:nvPr/>
        </p:nvSpPr>
        <p:spPr>
          <a:xfrm rot="-4598387">
            <a:off x="5769750" y="4409964"/>
            <a:ext cx="912701" cy="418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Borough_2</a:t>
            </a:r>
            <a:endParaRPr b="1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Best Features - Random Forest</a:t>
            </a:r>
            <a:endParaRPr sz="3600"/>
          </a:p>
        </p:txBody>
      </p:sp>
      <p:pic>
        <p:nvPicPr>
          <p:cNvPr id="982" name="Shape 9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636" y="1162175"/>
            <a:ext cx="4269438" cy="3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/>
          <p:nvPr>
            <p:ph idx="1" type="subTitle"/>
          </p:nvPr>
        </p:nvSpPr>
        <p:spPr>
          <a:xfrm>
            <a:off x="685800" y="1079222"/>
            <a:ext cx="77724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influences property sale price?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Does the presence of commercial units in and around property increase the demand and cost of property?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8" name="Shape 988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Business Insight</a:t>
            </a:r>
            <a:endParaRPr sz="3600"/>
          </a:p>
        </p:txBody>
      </p:sp>
      <p:pic>
        <p:nvPicPr>
          <p:cNvPr id="989" name="Shape 9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25" y="2171875"/>
            <a:ext cx="3158150" cy="26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>
            <p:ph type="ctrTitle"/>
          </p:nvPr>
        </p:nvSpPr>
        <p:spPr>
          <a:xfrm>
            <a:off x="685800" y="170496"/>
            <a:ext cx="77724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are the peak transaction periods according to dataset?</a:t>
            </a:r>
            <a:endParaRPr/>
          </a:p>
        </p:txBody>
      </p:sp>
      <p:sp>
        <p:nvSpPr>
          <p:cNvPr id="995" name="Shape 995"/>
          <p:cNvSpPr txBox="1"/>
          <p:nvPr>
            <p:ph idx="1" type="subTitle"/>
          </p:nvPr>
        </p:nvSpPr>
        <p:spPr>
          <a:xfrm>
            <a:off x="3169600" y="2105625"/>
            <a:ext cx="8934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6" name="Shape 9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75" y="808975"/>
            <a:ext cx="4715074" cy="42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/>
          <p:nvPr>
            <p:ph type="ctrTitle"/>
          </p:nvPr>
        </p:nvSpPr>
        <p:spPr>
          <a:xfrm>
            <a:off x="533125" y="191696"/>
            <a:ext cx="77724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kind of property people are interested in buying?</a:t>
            </a:r>
            <a:endParaRPr/>
          </a:p>
        </p:txBody>
      </p:sp>
      <p:pic>
        <p:nvPicPr>
          <p:cNvPr id="1002" name="Shape 10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700" y="623575"/>
            <a:ext cx="2394625" cy="43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Shape 10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300" y="1313348"/>
            <a:ext cx="5275875" cy="24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/>
          <p:nvPr>
            <p:ph type="ctrTitle"/>
          </p:nvPr>
        </p:nvSpPr>
        <p:spPr>
          <a:xfrm>
            <a:off x="490700" y="117475"/>
            <a:ext cx="77724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are the most preferable locations in New york for property buying?</a:t>
            </a:r>
            <a:endParaRPr sz="1600"/>
          </a:p>
        </p:txBody>
      </p:sp>
      <p:sp>
        <p:nvSpPr>
          <p:cNvPr id="1009" name="Shape 1009"/>
          <p:cNvSpPr txBox="1"/>
          <p:nvPr>
            <p:ph idx="1" type="subTitle"/>
          </p:nvPr>
        </p:nvSpPr>
        <p:spPr>
          <a:xfrm>
            <a:off x="6660975" y="1765825"/>
            <a:ext cx="21414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Manhattan - 1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Bronx - 2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Brooklyn - 3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Queens - 4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Staten Island - 5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010" name="Shape 10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0" y="560050"/>
            <a:ext cx="6031649" cy="224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Shape 10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0" y="2840075"/>
            <a:ext cx="6031651" cy="22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idx="1" type="subTitle"/>
          </p:nvPr>
        </p:nvSpPr>
        <p:spPr>
          <a:xfrm>
            <a:off x="739675" y="846275"/>
            <a:ext cx="77724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Background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The  dataset is from the New York Department of Finance which contains all property sales among all tax classes over the period of 12 months.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Problem Statement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Around 84K New York property sales records in NYC real estate market with 18 predictor variables has been provided for the months between September 2016- August 2017. Our aim is to predict the sale price of future property sales.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2" name="Shape 792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Introduction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17" name="Shape 1017"/>
          <p:cNvSpPr txBox="1"/>
          <p:nvPr>
            <p:ph idx="1" type="body"/>
          </p:nvPr>
        </p:nvSpPr>
        <p:spPr>
          <a:xfrm>
            <a:off x="701202" y="1950675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/>
              <a:t>Any questions?</a:t>
            </a:r>
            <a:endParaRPr sz="2800"/>
          </a:p>
        </p:txBody>
      </p:sp>
      <p:pic>
        <p:nvPicPr>
          <p:cNvPr id="1018" name="Shape 1018"/>
          <p:cNvPicPr preferRelativeResize="0"/>
          <p:nvPr/>
        </p:nvPicPr>
        <p:blipFill rotWithShape="1">
          <a:blip r:embed="rId3">
            <a:alphaModFix/>
          </a:blip>
          <a:srcRect b="6947" l="29032" r="24357" t="-74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/>
          <p:nvPr/>
        </p:nvSpPr>
        <p:spPr>
          <a:xfrm>
            <a:off x="1384100" y="292900"/>
            <a:ext cx="56793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Appendix </a:t>
            </a:r>
            <a:endParaRPr sz="3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4" name="Shape 1024"/>
          <p:cNvSpPr txBox="1"/>
          <p:nvPr/>
        </p:nvSpPr>
        <p:spPr>
          <a:xfrm>
            <a:off x="1062625" y="1685925"/>
            <a:ext cx="58221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Glossary  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http://www1.nyc.gov/assets/finance/downloads/pdf/07pdf/glossary_rsf071607.pdf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idx="1" type="subTitle"/>
          </p:nvPr>
        </p:nvSpPr>
        <p:spPr>
          <a:xfrm>
            <a:off x="739675" y="1016200"/>
            <a:ext cx="77724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To identify potential property sale prices in a certain region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To design targeted market campaigns so that real estate agencies could save cost and increase profits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To recognize potential growth/new markets for companies to explore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To help real estate agencies to target suitable locations for the desired property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8" name="Shape 798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 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ctrTitle"/>
          </p:nvPr>
        </p:nvSpPr>
        <p:spPr>
          <a:xfrm>
            <a:off x="412545" y="284967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Literature</a:t>
            </a:r>
            <a:endParaRPr sz="3600"/>
          </a:p>
        </p:txBody>
      </p:sp>
      <p:sp>
        <p:nvSpPr>
          <p:cNvPr id="804" name="Shape 804"/>
          <p:cNvSpPr txBox="1"/>
          <p:nvPr>
            <p:ph idx="1" type="subTitle"/>
          </p:nvPr>
        </p:nvSpPr>
        <p:spPr>
          <a:xfrm>
            <a:off x="448275" y="1585096"/>
            <a:ext cx="77724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Normalization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Encoding Building Class to Numerical Rankings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New Models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</a:t>
            </a:r>
            <a:r>
              <a:rPr lang="en" sz="1400">
                <a:solidFill>
                  <a:srgbClr val="FFFFFF"/>
                </a:solidFill>
              </a:rPr>
              <a:t> Neural Networks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                  Gradient Boosting                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                  Support Vector Regression(SVR)</a:t>
            </a:r>
            <a:endParaRPr sz="14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Description</a:t>
            </a:r>
            <a:endParaRPr sz="3600"/>
          </a:p>
        </p:txBody>
      </p:sp>
      <p:sp>
        <p:nvSpPr>
          <p:cNvPr id="810" name="Shape 810"/>
          <p:cNvSpPr txBox="1"/>
          <p:nvPr/>
        </p:nvSpPr>
        <p:spPr>
          <a:xfrm>
            <a:off x="337450" y="1079225"/>
            <a:ext cx="6135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Number of Records</a:t>
            </a:r>
            <a:r>
              <a:rPr lang="en" sz="1200">
                <a:solidFill>
                  <a:srgbClr val="FFFFFF"/>
                </a:solidFill>
              </a:rPr>
              <a:t> : 84548  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Number</a:t>
            </a:r>
            <a:r>
              <a:rPr b="1" lang="en" sz="1200">
                <a:solidFill>
                  <a:srgbClr val="FFFFFF"/>
                </a:solidFill>
              </a:rPr>
              <a:t> of Predictors </a:t>
            </a:r>
            <a:r>
              <a:rPr lang="en" sz="1200">
                <a:solidFill>
                  <a:srgbClr val="FFFFFF"/>
                </a:solidFill>
              </a:rPr>
              <a:t>: 18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Target variable</a:t>
            </a:r>
            <a:r>
              <a:rPr lang="en" sz="1200">
                <a:solidFill>
                  <a:srgbClr val="FFFFFF"/>
                </a:solidFill>
              </a:rPr>
              <a:t>: SALE PRICE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Shape 8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498" y="1079225"/>
            <a:ext cx="5572703" cy="39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Description</a:t>
            </a:r>
            <a:endParaRPr sz="3600"/>
          </a:p>
        </p:txBody>
      </p:sp>
      <p:pic>
        <p:nvPicPr>
          <p:cNvPr id="817" name="Shape 8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38" y="1079225"/>
            <a:ext cx="6741924" cy="358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idx="1" type="subTitle"/>
          </p:nvPr>
        </p:nvSpPr>
        <p:spPr>
          <a:xfrm>
            <a:off x="739670" y="153226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23" name="Shape 823"/>
          <p:cNvSpPr txBox="1"/>
          <p:nvPr>
            <p:ph idx="4294967295" type="title"/>
          </p:nvPr>
        </p:nvSpPr>
        <p:spPr>
          <a:xfrm>
            <a:off x="739675" y="221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exploration</a:t>
            </a:r>
            <a:endParaRPr sz="3600"/>
          </a:p>
        </p:txBody>
      </p:sp>
      <p:pic>
        <p:nvPicPr>
          <p:cNvPr id="824" name="Shape 8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1164800"/>
            <a:ext cx="7609924" cy="393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title"/>
          </p:nvPr>
        </p:nvSpPr>
        <p:spPr>
          <a:xfrm>
            <a:off x="554550" y="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exploration </a:t>
            </a:r>
            <a:r>
              <a:rPr lang="en" sz="3400">
                <a:solidFill>
                  <a:srgbClr val="FF0000"/>
                </a:solidFill>
              </a:rPr>
              <a:t>Cont.</a:t>
            </a:r>
            <a:endParaRPr sz="3400">
              <a:solidFill>
                <a:srgbClr val="FF0000"/>
              </a:solidFill>
            </a:endParaRPr>
          </a:p>
        </p:txBody>
      </p:sp>
      <p:pic>
        <p:nvPicPr>
          <p:cNvPr id="830" name="Shape 8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5" y="1009800"/>
            <a:ext cx="4025000" cy="38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Shape 8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607" y="1009800"/>
            <a:ext cx="3759963" cy="38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