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02c4eab2a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02c4eab2a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46531251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46531251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4bbb7a47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4bbb7a4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4bbb7a4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4bbb7a4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4bbb7a47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4bbb7a4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4bbb7a47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4bbb7a47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515f367e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515f367e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46531251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46531251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46531251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46531251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46531251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46531251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515f367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515f367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02c4eab2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02c4eab2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Lato"/>
              <a:buChar char="●"/>
            </a:pPr>
            <a:r>
              <a:rPr lang="en-GB" sz="1000">
                <a:solidFill>
                  <a:schemeClr val="dk1"/>
                </a:solidFill>
                <a:latin typeface="Lato"/>
                <a:ea typeface="Lato"/>
                <a:cs typeface="Lato"/>
                <a:sym typeface="Lato"/>
              </a:rPr>
              <a:t>In the presence of high capacity electrodes, Lithiation and delithiation are one of the main factors responsible for the short life span of Lithium-based batteries. The SOC dependent mechanical properties of cathode materials as well as crack simulation will be estimated through molecular dynamics simulations using Large-scale Atomic/Molecular Massively Parallel Simulator (LAMMPS).</a:t>
            </a: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46531251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46531251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46531251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46531251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079017b2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079017b2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079017b2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079017b2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da156274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da156274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47ac33e9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47ac33e9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079017b2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079017b2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02c4eab2a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02c4eab2a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02c4eab2a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02c4eab2a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02c4eab2a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02c4eab2a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02c4eab2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02c4eab2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079017b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079017b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079017b2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079017b2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4653125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4653125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apple.com/in/" TargetMode="External"/><Relationship Id="rId4" Type="http://schemas.openxmlformats.org/officeDocument/2006/relationships/hyperlink" Target="https://batteryuniversity.com/article/bu-301a-types-of-battery-cell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Design aspects of Li-ion battery for electric vehicles</a:t>
            </a:r>
            <a:endParaRPr/>
          </a:p>
        </p:txBody>
      </p:sp>
      <p:sp>
        <p:nvSpPr>
          <p:cNvPr id="87" name="Google Shape;87;p13"/>
          <p:cNvSpPr txBox="1"/>
          <p:nvPr/>
        </p:nvSpPr>
        <p:spPr>
          <a:xfrm>
            <a:off x="882850" y="2794375"/>
            <a:ext cx="71625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a:latin typeface="Lato"/>
                <a:ea typeface="Lato"/>
                <a:cs typeface="Lato"/>
                <a:sym typeface="Lato"/>
              </a:rPr>
              <a:t>Under the Supervision of</a:t>
            </a:r>
            <a:endParaRPr i="1">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Dr. B. Pattabhi Ramaiah</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i="1" lang="en-GB">
                <a:latin typeface="Lato"/>
                <a:ea typeface="Lato"/>
                <a:cs typeface="Lato"/>
                <a:sym typeface="Lato"/>
              </a:rPr>
              <a:t>Submitted by</a:t>
            </a:r>
            <a:endParaRPr i="1">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Prateek Gandhi</a:t>
            </a:r>
            <a:endParaRPr>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MTech, Mechanical Systems Design</a:t>
            </a:r>
            <a:endParaRPr>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IIT Bhubaneswar</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p:txBody>
      </p:sp>
      <p:sp>
        <p:nvSpPr>
          <p:cNvPr id="88" name="Google Shape;88;p13"/>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a:t>
            </a:r>
            <a:r>
              <a:rPr lang="en-GB" sz="900">
                <a:solidFill>
                  <a:srgbClr val="434343"/>
                </a:solidFill>
                <a:latin typeface="Lato"/>
                <a:ea typeface="Lato"/>
                <a:cs typeface="Lato"/>
                <a:sym typeface="Lato"/>
              </a:rPr>
              <a:t>-12-2021</a:t>
            </a:r>
            <a:endParaRPr sz="900">
              <a:solidFill>
                <a:srgbClr val="434343"/>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Input script for LAMMPS</a:t>
            </a:r>
            <a:endParaRPr/>
          </a:p>
        </p:txBody>
      </p:sp>
      <p:sp>
        <p:nvSpPr>
          <p:cNvPr id="169" name="Google Shape;169;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accent1"/>
                </a:solidFill>
              </a:rPr>
              <a:t>‹#›</a:t>
            </a:fld>
            <a:endParaRPr>
              <a:solidFill>
                <a:schemeClr val="accent1"/>
              </a:solidFill>
            </a:endParaRPr>
          </a:p>
        </p:txBody>
      </p:sp>
      <p:sp>
        <p:nvSpPr>
          <p:cNvPr id="170" name="Google Shape;170;p22"/>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Lato"/>
                <a:ea typeface="Lato"/>
                <a:cs typeface="Lato"/>
                <a:sym typeface="Lato"/>
              </a:rPr>
              <a:t>02-12-2021</a:t>
            </a:r>
            <a:endParaRPr sz="900">
              <a:solidFill>
                <a:schemeClr val="lt1"/>
              </a:solidFill>
              <a:latin typeface="Lato"/>
              <a:ea typeface="Lato"/>
              <a:cs typeface="Lato"/>
              <a:sym typeface="Lato"/>
            </a:endParaRPr>
          </a:p>
        </p:txBody>
      </p:sp>
      <p:pic>
        <p:nvPicPr>
          <p:cNvPr id="171" name="Google Shape;171;p22"/>
          <p:cNvPicPr preferRelativeResize="0"/>
          <p:nvPr/>
        </p:nvPicPr>
        <p:blipFill rotWithShape="1">
          <a:blip r:embed="rId3">
            <a:alphaModFix/>
          </a:blip>
          <a:srcRect b="56460" l="2987" r="56423" t="3867"/>
          <a:stretch/>
        </p:blipFill>
        <p:spPr>
          <a:xfrm>
            <a:off x="889925" y="1853850"/>
            <a:ext cx="5396093" cy="2966549"/>
          </a:xfrm>
          <a:prstGeom prst="rect">
            <a:avLst/>
          </a:prstGeom>
          <a:noFill/>
          <a:ln>
            <a:noFill/>
          </a:ln>
        </p:spPr>
      </p:pic>
      <p:sp>
        <p:nvSpPr>
          <p:cNvPr id="172" name="Google Shape;172;p22"/>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
        <p:nvSpPr>
          <p:cNvPr id="173" name="Google Shape;173;p22"/>
          <p:cNvSpPr txBox="1"/>
          <p:nvPr/>
        </p:nvSpPr>
        <p:spPr>
          <a:xfrm>
            <a:off x="6373300" y="3029325"/>
            <a:ext cx="216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Image: LAMMPS input script.</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Input script for LAMMPS</a:t>
            </a:r>
            <a:endParaRPr/>
          </a:p>
        </p:txBody>
      </p:sp>
      <p:sp>
        <p:nvSpPr>
          <p:cNvPr id="179" name="Google Shape;179;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accent1"/>
                </a:solidFill>
              </a:rPr>
              <a:t>‹#›</a:t>
            </a:fld>
            <a:endParaRPr>
              <a:solidFill>
                <a:schemeClr val="accent1"/>
              </a:solidFill>
            </a:endParaRPr>
          </a:p>
        </p:txBody>
      </p:sp>
      <p:sp>
        <p:nvSpPr>
          <p:cNvPr id="180" name="Google Shape;180;p23"/>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Lato"/>
                <a:ea typeface="Lato"/>
                <a:cs typeface="Lato"/>
                <a:sym typeface="Lato"/>
              </a:rPr>
              <a:t>02-12-2021</a:t>
            </a:r>
            <a:endParaRPr sz="900">
              <a:solidFill>
                <a:schemeClr val="lt1"/>
              </a:solidFill>
              <a:latin typeface="Lato"/>
              <a:ea typeface="Lato"/>
              <a:cs typeface="Lato"/>
              <a:sym typeface="Lato"/>
            </a:endParaRPr>
          </a:p>
        </p:txBody>
      </p:sp>
      <p:pic>
        <p:nvPicPr>
          <p:cNvPr id="181" name="Google Shape;181;p23"/>
          <p:cNvPicPr preferRelativeResize="0"/>
          <p:nvPr/>
        </p:nvPicPr>
        <p:blipFill rotWithShape="1">
          <a:blip r:embed="rId3">
            <a:alphaModFix/>
          </a:blip>
          <a:srcRect b="30792" l="4228" r="56401" t="44732"/>
          <a:stretch/>
        </p:blipFill>
        <p:spPr>
          <a:xfrm>
            <a:off x="847600" y="1907400"/>
            <a:ext cx="7688702" cy="2688449"/>
          </a:xfrm>
          <a:prstGeom prst="rect">
            <a:avLst/>
          </a:prstGeom>
          <a:noFill/>
          <a:ln>
            <a:noFill/>
          </a:ln>
        </p:spPr>
      </p:pic>
      <p:sp>
        <p:nvSpPr>
          <p:cNvPr id="182" name="Google Shape;182;p23"/>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
        <p:nvSpPr>
          <p:cNvPr id="183" name="Google Shape;183;p23"/>
          <p:cNvSpPr txBox="1"/>
          <p:nvPr/>
        </p:nvSpPr>
        <p:spPr>
          <a:xfrm>
            <a:off x="6255150" y="3980250"/>
            <a:ext cx="216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Image: LAMMPS input script.</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Input script for LAMMPS</a:t>
            </a:r>
            <a:endParaRPr/>
          </a:p>
        </p:txBody>
      </p:sp>
      <p:sp>
        <p:nvSpPr>
          <p:cNvPr id="189" name="Google Shape;189;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accent1"/>
                </a:solidFill>
              </a:rPr>
              <a:t>‹#›</a:t>
            </a:fld>
            <a:endParaRPr>
              <a:solidFill>
                <a:schemeClr val="accent1"/>
              </a:solidFill>
            </a:endParaRPr>
          </a:p>
        </p:txBody>
      </p:sp>
      <p:sp>
        <p:nvSpPr>
          <p:cNvPr id="190" name="Google Shape;190;p24"/>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Lato"/>
                <a:ea typeface="Lato"/>
                <a:cs typeface="Lato"/>
                <a:sym typeface="Lato"/>
              </a:rPr>
              <a:t>02-12-2021</a:t>
            </a:r>
            <a:endParaRPr sz="900">
              <a:solidFill>
                <a:schemeClr val="lt1"/>
              </a:solidFill>
              <a:latin typeface="Lato"/>
              <a:ea typeface="Lato"/>
              <a:cs typeface="Lato"/>
              <a:sym typeface="Lato"/>
            </a:endParaRPr>
          </a:p>
        </p:txBody>
      </p:sp>
      <p:pic>
        <p:nvPicPr>
          <p:cNvPr id="191" name="Google Shape;191;p24"/>
          <p:cNvPicPr preferRelativeResize="0"/>
          <p:nvPr/>
        </p:nvPicPr>
        <p:blipFill rotWithShape="1">
          <a:blip r:embed="rId3">
            <a:alphaModFix/>
          </a:blip>
          <a:srcRect b="50896" l="3994" r="59048" t="10690"/>
          <a:stretch/>
        </p:blipFill>
        <p:spPr>
          <a:xfrm>
            <a:off x="836625" y="1853850"/>
            <a:ext cx="5188978" cy="3034025"/>
          </a:xfrm>
          <a:prstGeom prst="rect">
            <a:avLst/>
          </a:prstGeom>
          <a:noFill/>
          <a:ln>
            <a:noFill/>
          </a:ln>
        </p:spPr>
      </p:pic>
      <p:sp>
        <p:nvSpPr>
          <p:cNvPr id="192" name="Google Shape;192;p24"/>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
        <p:nvSpPr>
          <p:cNvPr id="193" name="Google Shape;193;p24"/>
          <p:cNvSpPr txBox="1"/>
          <p:nvPr/>
        </p:nvSpPr>
        <p:spPr>
          <a:xfrm>
            <a:off x="5965825" y="4204800"/>
            <a:ext cx="216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Image: LAMMPS input script.</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Input script for LAMMPS</a:t>
            </a:r>
            <a:endParaRPr/>
          </a:p>
        </p:txBody>
      </p:sp>
      <p:sp>
        <p:nvSpPr>
          <p:cNvPr id="199" name="Google Shape;199;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accent1"/>
                </a:solidFill>
              </a:rPr>
              <a:t>‹#›</a:t>
            </a:fld>
            <a:endParaRPr>
              <a:solidFill>
                <a:schemeClr val="accent1"/>
              </a:solidFill>
            </a:endParaRPr>
          </a:p>
        </p:txBody>
      </p:sp>
      <p:sp>
        <p:nvSpPr>
          <p:cNvPr id="200" name="Google Shape;200;p25"/>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Lato"/>
                <a:ea typeface="Lato"/>
                <a:cs typeface="Lato"/>
                <a:sym typeface="Lato"/>
              </a:rPr>
              <a:t>02-12-2021</a:t>
            </a:r>
            <a:endParaRPr sz="900">
              <a:solidFill>
                <a:schemeClr val="lt1"/>
              </a:solidFill>
              <a:latin typeface="Lato"/>
              <a:ea typeface="Lato"/>
              <a:cs typeface="Lato"/>
              <a:sym typeface="Lato"/>
            </a:endParaRPr>
          </a:p>
        </p:txBody>
      </p:sp>
      <p:pic>
        <p:nvPicPr>
          <p:cNvPr id="201" name="Google Shape;201;p25"/>
          <p:cNvPicPr preferRelativeResize="0"/>
          <p:nvPr/>
        </p:nvPicPr>
        <p:blipFill rotWithShape="1">
          <a:blip r:embed="rId3">
            <a:alphaModFix/>
          </a:blip>
          <a:srcRect b="27038" l="4459" r="57134" t="50440"/>
          <a:stretch/>
        </p:blipFill>
        <p:spPr>
          <a:xfrm>
            <a:off x="1134300" y="1971700"/>
            <a:ext cx="6875376" cy="2267919"/>
          </a:xfrm>
          <a:prstGeom prst="rect">
            <a:avLst/>
          </a:prstGeom>
          <a:noFill/>
          <a:ln>
            <a:noFill/>
          </a:ln>
        </p:spPr>
      </p:pic>
      <p:sp>
        <p:nvSpPr>
          <p:cNvPr id="202" name="Google Shape;202;p25"/>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
        <p:nvSpPr>
          <p:cNvPr id="203" name="Google Shape;203;p25"/>
          <p:cNvSpPr txBox="1"/>
          <p:nvPr/>
        </p:nvSpPr>
        <p:spPr>
          <a:xfrm>
            <a:off x="3447650" y="4357475"/>
            <a:ext cx="31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Image: LAMMPS input script.</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Input script for LAMMPS</a:t>
            </a:r>
            <a:endParaRPr/>
          </a:p>
        </p:txBody>
      </p:sp>
      <p:sp>
        <p:nvSpPr>
          <p:cNvPr id="209" name="Google Shape;209;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accent1"/>
                </a:solidFill>
              </a:rPr>
              <a:t>‹#›</a:t>
            </a:fld>
            <a:endParaRPr>
              <a:solidFill>
                <a:schemeClr val="accent1"/>
              </a:solidFill>
            </a:endParaRPr>
          </a:p>
        </p:txBody>
      </p:sp>
      <p:sp>
        <p:nvSpPr>
          <p:cNvPr id="210" name="Google Shape;210;p26"/>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Lato"/>
                <a:ea typeface="Lato"/>
                <a:cs typeface="Lato"/>
                <a:sym typeface="Lato"/>
              </a:rPr>
              <a:t>02-12-2021</a:t>
            </a:r>
            <a:endParaRPr sz="900">
              <a:solidFill>
                <a:schemeClr val="lt1"/>
              </a:solidFill>
              <a:latin typeface="Lato"/>
              <a:ea typeface="Lato"/>
              <a:cs typeface="Lato"/>
              <a:sym typeface="Lato"/>
            </a:endParaRPr>
          </a:p>
        </p:txBody>
      </p:sp>
      <p:pic>
        <p:nvPicPr>
          <p:cNvPr id="211" name="Google Shape;211;p26"/>
          <p:cNvPicPr preferRelativeResize="0"/>
          <p:nvPr/>
        </p:nvPicPr>
        <p:blipFill rotWithShape="1">
          <a:blip r:embed="rId3">
            <a:alphaModFix/>
          </a:blip>
          <a:srcRect b="23975" l="4397" r="54002" t="42996"/>
          <a:stretch/>
        </p:blipFill>
        <p:spPr>
          <a:xfrm>
            <a:off x="1250700" y="1853850"/>
            <a:ext cx="6642595" cy="2966549"/>
          </a:xfrm>
          <a:prstGeom prst="rect">
            <a:avLst/>
          </a:prstGeom>
          <a:noFill/>
          <a:ln>
            <a:noFill/>
          </a:ln>
        </p:spPr>
      </p:pic>
      <p:sp>
        <p:nvSpPr>
          <p:cNvPr id="212" name="Google Shape;212;p26"/>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
        <p:nvSpPr>
          <p:cNvPr id="213" name="Google Shape;213;p26"/>
          <p:cNvSpPr txBox="1"/>
          <p:nvPr/>
        </p:nvSpPr>
        <p:spPr>
          <a:xfrm>
            <a:off x="3351500" y="4699350"/>
            <a:ext cx="257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Image: LAMMPS input script.</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Structure Deformation in OVITO</a:t>
            </a:r>
            <a:endParaRPr/>
          </a:p>
        </p:txBody>
      </p:sp>
      <p:sp>
        <p:nvSpPr>
          <p:cNvPr id="219" name="Google Shape;219;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accent1"/>
                </a:solidFill>
              </a:rPr>
              <a:t>‹#›</a:t>
            </a:fld>
            <a:endParaRPr>
              <a:solidFill>
                <a:schemeClr val="accent1"/>
              </a:solidFill>
            </a:endParaRPr>
          </a:p>
        </p:txBody>
      </p:sp>
      <p:sp>
        <p:nvSpPr>
          <p:cNvPr id="220" name="Google Shape;220;p27"/>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1"/>
                </a:solidFill>
                <a:latin typeface="Lato"/>
                <a:ea typeface="Lato"/>
                <a:cs typeface="Lato"/>
                <a:sym typeface="Lato"/>
              </a:rPr>
              <a:t>02-12-2021</a:t>
            </a:r>
            <a:endParaRPr sz="900">
              <a:solidFill>
                <a:schemeClr val="lt1"/>
              </a:solidFill>
              <a:latin typeface="Lato"/>
              <a:ea typeface="Lato"/>
              <a:cs typeface="Lato"/>
              <a:sym typeface="Lato"/>
            </a:endParaRPr>
          </a:p>
        </p:txBody>
      </p:sp>
      <p:sp>
        <p:nvSpPr>
          <p:cNvPr id="221" name="Google Shape;221;p27"/>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
        <p:nvSpPr>
          <p:cNvPr id="222" name="Google Shape;222;p27"/>
          <p:cNvSpPr txBox="1"/>
          <p:nvPr/>
        </p:nvSpPr>
        <p:spPr>
          <a:xfrm>
            <a:off x="1577400" y="4781850"/>
            <a:ext cx="598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Image: (a) Cell structure at 0/99 frame, (b) at 47/99 frame, (c) at 99th frame</a:t>
            </a:r>
            <a:endParaRPr>
              <a:latin typeface="Lato"/>
              <a:ea typeface="Lato"/>
              <a:cs typeface="Lato"/>
              <a:sym typeface="Lato"/>
            </a:endParaRPr>
          </a:p>
        </p:txBody>
      </p:sp>
      <p:pic>
        <p:nvPicPr>
          <p:cNvPr id="223" name="Google Shape;223;p27"/>
          <p:cNvPicPr preferRelativeResize="0"/>
          <p:nvPr/>
        </p:nvPicPr>
        <p:blipFill rotWithShape="1">
          <a:blip r:embed="rId3">
            <a:alphaModFix/>
          </a:blip>
          <a:srcRect b="19535" l="20585" r="39796" t="17201"/>
          <a:stretch/>
        </p:blipFill>
        <p:spPr>
          <a:xfrm>
            <a:off x="942975" y="2111000"/>
            <a:ext cx="1789526" cy="1607326"/>
          </a:xfrm>
          <a:prstGeom prst="rect">
            <a:avLst/>
          </a:prstGeom>
          <a:noFill/>
          <a:ln>
            <a:noFill/>
          </a:ln>
        </p:spPr>
      </p:pic>
      <p:pic>
        <p:nvPicPr>
          <p:cNvPr id="224" name="Google Shape;224;p27"/>
          <p:cNvPicPr preferRelativeResize="0"/>
          <p:nvPr/>
        </p:nvPicPr>
        <p:blipFill rotWithShape="1">
          <a:blip r:embed="rId4">
            <a:alphaModFix/>
          </a:blip>
          <a:srcRect b="22495" l="21295" r="41695" t="19721"/>
          <a:stretch/>
        </p:blipFill>
        <p:spPr>
          <a:xfrm>
            <a:off x="3743888" y="2128882"/>
            <a:ext cx="1789526" cy="1571567"/>
          </a:xfrm>
          <a:prstGeom prst="rect">
            <a:avLst/>
          </a:prstGeom>
          <a:noFill/>
          <a:ln>
            <a:noFill/>
          </a:ln>
        </p:spPr>
      </p:pic>
      <p:pic>
        <p:nvPicPr>
          <p:cNvPr id="225" name="Google Shape;225;p27"/>
          <p:cNvPicPr preferRelativeResize="0"/>
          <p:nvPr/>
        </p:nvPicPr>
        <p:blipFill rotWithShape="1">
          <a:blip r:embed="rId5">
            <a:alphaModFix/>
          </a:blip>
          <a:srcRect b="20389" l="22473" r="32353" t="15932"/>
          <a:stretch/>
        </p:blipFill>
        <p:spPr>
          <a:xfrm>
            <a:off x="6395875" y="2167012"/>
            <a:ext cx="1885714" cy="1495301"/>
          </a:xfrm>
          <a:prstGeom prst="rect">
            <a:avLst/>
          </a:prstGeom>
          <a:noFill/>
          <a:ln>
            <a:noFill/>
          </a:ln>
        </p:spPr>
      </p:pic>
      <p:pic>
        <p:nvPicPr>
          <p:cNvPr id="226" name="Google Shape;226;p27"/>
          <p:cNvPicPr preferRelativeResize="0"/>
          <p:nvPr/>
        </p:nvPicPr>
        <p:blipFill rotWithShape="1">
          <a:blip r:embed="rId6">
            <a:alphaModFix/>
          </a:blip>
          <a:srcRect b="15416" l="0" r="94492" t="76803"/>
          <a:stretch/>
        </p:blipFill>
        <p:spPr>
          <a:xfrm>
            <a:off x="942975" y="4062525"/>
            <a:ext cx="787891" cy="626087"/>
          </a:xfrm>
          <a:prstGeom prst="rect">
            <a:avLst/>
          </a:prstGeom>
          <a:noFill/>
          <a:ln>
            <a:noFill/>
          </a:ln>
        </p:spPr>
      </p:pic>
      <p:sp>
        <p:nvSpPr>
          <p:cNvPr id="227" name="Google Shape;227;p27"/>
          <p:cNvSpPr txBox="1"/>
          <p:nvPr/>
        </p:nvSpPr>
        <p:spPr>
          <a:xfrm>
            <a:off x="1323225" y="3718325"/>
            <a:ext cx="10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Figure: (a)</a:t>
            </a:r>
            <a:endParaRPr>
              <a:latin typeface="Lato"/>
              <a:ea typeface="Lato"/>
              <a:cs typeface="Lato"/>
              <a:sym typeface="Lato"/>
            </a:endParaRPr>
          </a:p>
        </p:txBody>
      </p:sp>
      <p:sp>
        <p:nvSpPr>
          <p:cNvPr id="228" name="Google Shape;228;p27"/>
          <p:cNvSpPr txBox="1"/>
          <p:nvPr/>
        </p:nvSpPr>
        <p:spPr>
          <a:xfrm>
            <a:off x="4175988" y="3718325"/>
            <a:ext cx="10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Figure: (b)</a:t>
            </a:r>
            <a:endParaRPr>
              <a:latin typeface="Lato"/>
              <a:ea typeface="Lato"/>
              <a:cs typeface="Lato"/>
              <a:sym typeface="Lato"/>
            </a:endParaRPr>
          </a:p>
        </p:txBody>
      </p:sp>
      <p:sp>
        <p:nvSpPr>
          <p:cNvPr id="229" name="Google Shape;229;p27"/>
          <p:cNvSpPr txBox="1"/>
          <p:nvPr/>
        </p:nvSpPr>
        <p:spPr>
          <a:xfrm>
            <a:off x="6932263" y="3718325"/>
            <a:ext cx="10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Figure: (c)</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Post processing of the data</a:t>
            </a:r>
            <a:endParaRPr/>
          </a:p>
        </p:txBody>
      </p:sp>
      <p:sp>
        <p:nvSpPr>
          <p:cNvPr id="235" name="Google Shape;235;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accent1"/>
                </a:solidFill>
              </a:rPr>
              <a:t>‹#›</a:t>
            </a:fld>
            <a:endParaRPr>
              <a:solidFill>
                <a:schemeClr val="accent1"/>
              </a:solidFill>
            </a:endParaRPr>
          </a:p>
        </p:txBody>
      </p:sp>
      <p:pic>
        <p:nvPicPr>
          <p:cNvPr id="236" name="Google Shape;236;p28"/>
          <p:cNvPicPr preferRelativeResize="0"/>
          <p:nvPr/>
        </p:nvPicPr>
        <p:blipFill rotWithShape="1">
          <a:blip r:embed="rId3">
            <a:alphaModFix/>
          </a:blip>
          <a:srcRect b="23619" l="0" r="0" t="12835"/>
          <a:stretch/>
        </p:blipFill>
        <p:spPr>
          <a:xfrm>
            <a:off x="931288" y="1982400"/>
            <a:ext cx="7285027" cy="2603899"/>
          </a:xfrm>
          <a:prstGeom prst="rect">
            <a:avLst/>
          </a:prstGeom>
          <a:noFill/>
          <a:ln>
            <a:noFill/>
          </a:ln>
        </p:spPr>
      </p:pic>
      <p:sp>
        <p:nvSpPr>
          <p:cNvPr id="237" name="Google Shape;237;p28"/>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
        <p:nvSpPr>
          <p:cNvPr id="238" name="Google Shape;238;p28"/>
          <p:cNvSpPr txBox="1"/>
          <p:nvPr/>
        </p:nvSpPr>
        <p:spPr>
          <a:xfrm>
            <a:off x="6053325" y="3843725"/>
            <a:ext cx="216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Image: Post processing of the data using Python.</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Post processing of the data</a:t>
            </a:r>
            <a:endParaRPr/>
          </a:p>
        </p:txBody>
      </p:sp>
      <p:sp>
        <p:nvSpPr>
          <p:cNvPr id="244" name="Google Shape;244;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accent1"/>
                </a:solidFill>
              </a:rPr>
              <a:t>‹#›</a:t>
            </a:fld>
            <a:endParaRPr>
              <a:solidFill>
                <a:schemeClr val="accent1"/>
              </a:solidFill>
            </a:endParaRPr>
          </a:p>
        </p:txBody>
      </p:sp>
      <p:pic>
        <p:nvPicPr>
          <p:cNvPr id="245" name="Google Shape;245;p29"/>
          <p:cNvPicPr preferRelativeResize="0"/>
          <p:nvPr/>
        </p:nvPicPr>
        <p:blipFill rotWithShape="1">
          <a:blip r:embed="rId3">
            <a:alphaModFix/>
          </a:blip>
          <a:srcRect b="18231" l="0" r="52399" t="58791"/>
          <a:stretch/>
        </p:blipFill>
        <p:spPr>
          <a:xfrm>
            <a:off x="440125" y="2014525"/>
            <a:ext cx="7498877" cy="2035975"/>
          </a:xfrm>
          <a:prstGeom prst="rect">
            <a:avLst/>
          </a:prstGeom>
          <a:noFill/>
          <a:ln>
            <a:noFill/>
          </a:ln>
        </p:spPr>
      </p:pic>
      <p:sp>
        <p:nvSpPr>
          <p:cNvPr id="246" name="Google Shape;246;p29"/>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
        <p:nvSpPr>
          <p:cNvPr id="247" name="Google Shape;247;p29"/>
          <p:cNvSpPr txBox="1"/>
          <p:nvPr/>
        </p:nvSpPr>
        <p:spPr>
          <a:xfrm>
            <a:off x="3490500" y="4050500"/>
            <a:ext cx="216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Image: Post processing of the data using Python.</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Stress-Strain Diagram</a:t>
            </a:r>
            <a:endParaRPr/>
          </a:p>
        </p:txBody>
      </p:sp>
      <p:sp>
        <p:nvSpPr>
          <p:cNvPr id="253" name="Google Shape;253;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accent1"/>
                </a:solidFill>
              </a:rPr>
              <a:t>‹#›</a:t>
            </a:fld>
            <a:endParaRPr>
              <a:solidFill>
                <a:schemeClr val="accent1"/>
              </a:solidFill>
            </a:endParaRPr>
          </a:p>
        </p:txBody>
      </p:sp>
      <p:pic>
        <p:nvPicPr>
          <p:cNvPr id="254" name="Google Shape;254;p30"/>
          <p:cNvPicPr preferRelativeResize="0"/>
          <p:nvPr/>
        </p:nvPicPr>
        <p:blipFill>
          <a:blip r:embed="rId3">
            <a:alphaModFix/>
          </a:blip>
          <a:stretch>
            <a:fillRect/>
          </a:stretch>
        </p:blipFill>
        <p:spPr>
          <a:xfrm>
            <a:off x="2514600" y="2006650"/>
            <a:ext cx="4114800" cy="2743200"/>
          </a:xfrm>
          <a:prstGeom prst="rect">
            <a:avLst/>
          </a:prstGeom>
          <a:noFill/>
          <a:ln>
            <a:noFill/>
          </a:ln>
        </p:spPr>
      </p:pic>
      <p:sp>
        <p:nvSpPr>
          <p:cNvPr id="255" name="Google Shape;255;p30"/>
          <p:cNvSpPr txBox="1"/>
          <p:nvPr/>
        </p:nvSpPr>
        <p:spPr>
          <a:xfrm>
            <a:off x="814400" y="2764625"/>
            <a:ext cx="21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σ</a:t>
            </a:r>
            <a:r>
              <a:rPr baseline="-25000" lang="en-GB">
                <a:latin typeface="Lato"/>
                <a:ea typeface="Lato"/>
                <a:cs typeface="Lato"/>
                <a:sym typeface="Lato"/>
              </a:rPr>
              <a:t>yy </a:t>
            </a:r>
            <a:r>
              <a:rPr lang="en-GB">
                <a:latin typeface="Lato"/>
                <a:ea typeface="Lato"/>
                <a:cs typeface="Lato"/>
                <a:sym typeface="Lato"/>
              </a:rPr>
              <a:t>is in GPa</a:t>
            </a:r>
            <a:r>
              <a:rPr baseline="-25000" lang="en-GB">
                <a:latin typeface="Lato"/>
                <a:ea typeface="Lato"/>
                <a:cs typeface="Lato"/>
                <a:sym typeface="Lato"/>
              </a:rPr>
              <a:t> </a:t>
            </a:r>
            <a:endParaRPr baseline="-25000">
              <a:latin typeface="Lato"/>
              <a:ea typeface="Lato"/>
              <a:cs typeface="Lato"/>
              <a:sym typeface="Lato"/>
            </a:endParaRPr>
          </a:p>
        </p:txBody>
      </p:sp>
      <p:sp>
        <p:nvSpPr>
          <p:cNvPr id="256" name="Google Shape;256;p30"/>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
        <p:nvSpPr>
          <p:cNvPr id="257" name="Google Shape;257;p30"/>
          <p:cNvSpPr txBox="1"/>
          <p:nvPr/>
        </p:nvSpPr>
        <p:spPr>
          <a:xfrm>
            <a:off x="6255150" y="3007925"/>
            <a:ext cx="216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Figure</a:t>
            </a:r>
            <a:r>
              <a:rPr lang="en-GB">
                <a:latin typeface="Lato"/>
                <a:ea typeface="Lato"/>
                <a:cs typeface="Lato"/>
                <a:sym typeface="Lato"/>
              </a:rPr>
              <a:t>: Stress - Strain curve for LMO under uniaxial tensile loading.</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Stress-Strain Diagram</a:t>
            </a:r>
            <a:endParaRPr/>
          </a:p>
        </p:txBody>
      </p:sp>
      <p:sp>
        <p:nvSpPr>
          <p:cNvPr id="263" name="Google Shape;263;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accent1"/>
                </a:solidFill>
              </a:rPr>
              <a:t>‹#›</a:t>
            </a:fld>
            <a:endParaRPr>
              <a:solidFill>
                <a:schemeClr val="accent1"/>
              </a:solidFill>
            </a:endParaRPr>
          </a:p>
        </p:txBody>
      </p:sp>
      <p:sp>
        <p:nvSpPr>
          <p:cNvPr id="264" name="Google Shape;264;p31"/>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
        <p:nvSpPr>
          <p:cNvPr id="265" name="Google Shape;265;p31"/>
          <p:cNvSpPr txBox="1"/>
          <p:nvPr/>
        </p:nvSpPr>
        <p:spPr>
          <a:xfrm>
            <a:off x="4872825" y="3608725"/>
            <a:ext cx="216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Figure: Stress - Strain curve for LMO under uniaxial tensile loading.</a:t>
            </a:r>
            <a:r>
              <a:rPr baseline="30000" lang="en-GB">
                <a:latin typeface="Lato"/>
                <a:ea typeface="Lato"/>
                <a:cs typeface="Lato"/>
                <a:sym typeface="Lato"/>
              </a:rPr>
              <a:t>[9]</a:t>
            </a:r>
            <a:endParaRPr baseline="30000">
              <a:latin typeface="Lato"/>
              <a:ea typeface="Lato"/>
              <a:cs typeface="Lato"/>
              <a:sym typeface="Lato"/>
            </a:endParaRPr>
          </a:p>
        </p:txBody>
      </p:sp>
      <p:pic>
        <p:nvPicPr>
          <p:cNvPr id="266" name="Google Shape;266;p31"/>
          <p:cNvPicPr preferRelativeResize="0"/>
          <p:nvPr/>
        </p:nvPicPr>
        <p:blipFill>
          <a:blip r:embed="rId3">
            <a:alphaModFix/>
          </a:blip>
          <a:stretch>
            <a:fillRect/>
          </a:stretch>
        </p:blipFill>
        <p:spPr>
          <a:xfrm>
            <a:off x="2110975" y="2006250"/>
            <a:ext cx="2624950" cy="2540950"/>
          </a:xfrm>
          <a:prstGeom prst="rect">
            <a:avLst/>
          </a:prstGeom>
          <a:noFill/>
          <a:ln>
            <a:noFill/>
          </a:ln>
        </p:spPr>
      </p:pic>
      <p:sp>
        <p:nvSpPr>
          <p:cNvPr id="267" name="Google Shape;267;p31"/>
          <p:cNvSpPr txBox="1"/>
          <p:nvPr/>
        </p:nvSpPr>
        <p:spPr>
          <a:xfrm>
            <a:off x="834750" y="4726075"/>
            <a:ext cx="758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595959"/>
                </a:solidFill>
                <a:latin typeface="Lato"/>
                <a:ea typeface="Lato"/>
                <a:cs typeface="Lato"/>
                <a:sym typeface="Lato"/>
              </a:rPr>
              <a:t>[9] Asadi, Ali, Seyed Foad Aghamiri, and Mohammad Reza Talaie. "Molecular dynamics simulation of a Li x Mn 2 O 4 spinel cathode material in Li-ion batteries." RSC Advances 6, no. 116 (2016): 115354-115363.</a:t>
            </a:r>
            <a:endParaRPr sz="900">
              <a:solidFill>
                <a:srgbClr val="595959"/>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10000"/>
          </a:bodyPr>
          <a:lstStyle/>
          <a:p>
            <a:pPr indent="-322076" lvl="0" marL="457200" rtl="0" algn="l">
              <a:spcBef>
                <a:spcPts val="0"/>
              </a:spcBef>
              <a:spcAft>
                <a:spcPts val="0"/>
              </a:spcAft>
              <a:buClr>
                <a:srgbClr val="000000"/>
              </a:buClr>
              <a:buSzPct val="100000"/>
              <a:buChar char="●"/>
            </a:pPr>
            <a:r>
              <a:rPr lang="en-GB" sz="5888">
                <a:solidFill>
                  <a:srgbClr val="000000"/>
                </a:solidFill>
              </a:rPr>
              <a:t>To estimate the SOC dependent mechanical properties of cathode materials will be estimated through molecular dynamics simulations using a Large-scale Atomic/Molecular Massively Parallel Simulator (LAMMPS) since in the presence of high capacity electrodes, lithiation and delithiation are some of the main factors responsible for the short life span of Lithium-based batteries.  </a:t>
            </a:r>
            <a:endParaRPr sz="5888">
              <a:solidFill>
                <a:srgbClr val="000000"/>
              </a:solidFill>
            </a:endParaRPr>
          </a:p>
          <a:p>
            <a:pPr indent="-322076" lvl="0" marL="457200" rtl="0" algn="l">
              <a:spcBef>
                <a:spcPts val="0"/>
              </a:spcBef>
              <a:spcAft>
                <a:spcPts val="0"/>
              </a:spcAft>
              <a:buClr>
                <a:srgbClr val="000000"/>
              </a:buClr>
              <a:buSzPct val="100000"/>
              <a:buChar char="●"/>
            </a:pPr>
            <a:r>
              <a:rPr lang="en-GB" sz="5888">
                <a:solidFill>
                  <a:srgbClr val="000000"/>
                </a:solidFill>
              </a:rPr>
              <a:t>Study the performance of the battery, considering the real-time operating conditions like temperature, humidity, to name a few.</a:t>
            </a:r>
            <a:endParaRPr sz="5888">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96" name="Google Shape;96;p14"/>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Young’s Modulus</a:t>
            </a:r>
            <a:endParaRPr/>
          </a:p>
        </p:txBody>
      </p:sp>
      <p:sp>
        <p:nvSpPr>
          <p:cNvPr id="273" name="Google Shape;273;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74" name="Google Shape;274;p32"/>
          <p:cNvPicPr preferRelativeResize="0"/>
          <p:nvPr/>
        </p:nvPicPr>
        <p:blipFill rotWithShape="1">
          <a:blip r:embed="rId3">
            <a:alphaModFix/>
          </a:blip>
          <a:srcRect b="11408" l="0" r="33204" t="23253"/>
          <a:stretch/>
        </p:blipFill>
        <p:spPr>
          <a:xfrm>
            <a:off x="729438" y="1889125"/>
            <a:ext cx="5263421" cy="2896001"/>
          </a:xfrm>
          <a:prstGeom prst="rect">
            <a:avLst/>
          </a:prstGeom>
          <a:noFill/>
          <a:ln>
            <a:noFill/>
          </a:ln>
        </p:spPr>
      </p:pic>
      <p:sp>
        <p:nvSpPr>
          <p:cNvPr id="275" name="Google Shape;275;p32"/>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
        <p:nvSpPr>
          <p:cNvPr id="276" name="Google Shape;276;p32"/>
          <p:cNvSpPr txBox="1"/>
          <p:nvPr/>
        </p:nvSpPr>
        <p:spPr>
          <a:xfrm>
            <a:off x="6053325" y="3843725"/>
            <a:ext cx="216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Image: Post processing of the data using Python.</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and next steps</a:t>
            </a:r>
            <a:endParaRPr/>
          </a:p>
        </p:txBody>
      </p:sp>
      <p:sp>
        <p:nvSpPr>
          <p:cNvPr id="282" name="Google Shape;282;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83" name="Google Shape;283;p33"/>
          <p:cNvSpPr txBox="1"/>
          <p:nvPr/>
        </p:nvSpPr>
        <p:spPr>
          <a:xfrm>
            <a:off x="729525" y="2132400"/>
            <a:ext cx="7688700" cy="2493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ato"/>
              <a:buChar char="●"/>
            </a:pPr>
            <a:r>
              <a:rPr lang="en-GB" sz="1500">
                <a:latin typeface="Lato"/>
                <a:ea typeface="Lato"/>
                <a:cs typeface="Lato"/>
                <a:sym typeface="Lato"/>
              </a:rPr>
              <a:t>Therefore, the Young’s Modulus comes out to be around 146 GPa at SOC = 1.</a:t>
            </a:r>
            <a:endParaRPr sz="1500">
              <a:latin typeface="Lato"/>
              <a:ea typeface="Lato"/>
              <a:cs typeface="Lato"/>
              <a:sym typeface="Lato"/>
            </a:endParaRPr>
          </a:p>
          <a:p>
            <a:pPr indent="-323850" lvl="0" marL="457200" rtl="0" algn="l">
              <a:spcBef>
                <a:spcPts val="0"/>
              </a:spcBef>
              <a:spcAft>
                <a:spcPts val="0"/>
              </a:spcAft>
              <a:buSzPts val="1500"/>
              <a:buFont typeface="Lato"/>
              <a:buChar char="●"/>
            </a:pPr>
            <a:r>
              <a:rPr lang="en-GB" sz="1500">
                <a:latin typeface="Lato"/>
                <a:ea typeface="Lato"/>
                <a:cs typeface="Lato"/>
                <a:sym typeface="Lato"/>
              </a:rPr>
              <a:t>Result matches with the results reported in the literature.[9]</a:t>
            </a:r>
            <a:endParaRPr sz="1500">
              <a:latin typeface="Lato"/>
              <a:ea typeface="Lato"/>
              <a:cs typeface="Lato"/>
              <a:sym typeface="Lato"/>
            </a:endParaRPr>
          </a:p>
          <a:p>
            <a:pPr indent="-323850" lvl="0" marL="457200" rtl="0" algn="l">
              <a:spcBef>
                <a:spcPts val="0"/>
              </a:spcBef>
              <a:spcAft>
                <a:spcPts val="0"/>
              </a:spcAft>
              <a:buSzPts val="1500"/>
              <a:buFont typeface="Lato"/>
              <a:buChar char="●"/>
            </a:pPr>
            <a:r>
              <a:rPr lang="en-GB" sz="1500">
                <a:latin typeface="Lato"/>
                <a:ea typeface="Lato"/>
                <a:cs typeface="Lato"/>
                <a:sym typeface="Lato"/>
              </a:rPr>
              <a:t>To make the cell structure at different SOC values by varying the Lithium atoms present in the structure.</a:t>
            </a:r>
            <a:endParaRPr sz="1500">
              <a:latin typeface="Lato"/>
              <a:ea typeface="Lato"/>
              <a:cs typeface="Lato"/>
              <a:sym typeface="Lato"/>
            </a:endParaRPr>
          </a:p>
          <a:p>
            <a:pPr indent="-323850" lvl="0" marL="457200" rtl="0" algn="l">
              <a:spcBef>
                <a:spcPts val="0"/>
              </a:spcBef>
              <a:spcAft>
                <a:spcPts val="0"/>
              </a:spcAft>
              <a:buSzPts val="1500"/>
              <a:buFont typeface="Lato"/>
              <a:buChar char="●"/>
            </a:pPr>
            <a:r>
              <a:rPr lang="en-GB" sz="1500">
                <a:latin typeface="Lato"/>
                <a:ea typeface="Lato"/>
                <a:cs typeface="Lato"/>
                <a:sym typeface="Lato"/>
              </a:rPr>
              <a:t>To perform the uniaxial tensile test simulations using LAMMPS at different strain rates.</a:t>
            </a:r>
            <a:endParaRPr sz="1500">
              <a:latin typeface="Lato"/>
              <a:ea typeface="Lato"/>
              <a:cs typeface="Lato"/>
              <a:sym typeface="Lato"/>
            </a:endParaRPr>
          </a:p>
          <a:p>
            <a:pPr indent="-323850" lvl="0" marL="457200" rtl="0" algn="l">
              <a:spcBef>
                <a:spcPts val="0"/>
              </a:spcBef>
              <a:spcAft>
                <a:spcPts val="0"/>
              </a:spcAft>
              <a:buSzPts val="1500"/>
              <a:buFont typeface="Lato"/>
              <a:buChar char="●"/>
            </a:pPr>
            <a:r>
              <a:rPr lang="en-GB" sz="1500">
                <a:latin typeface="Lato"/>
                <a:ea typeface="Lato"/>
                <a:cs typeface="Lato"/>
                <a:sym typeface="Lato"/>
              </a:rPr>
              <a:t>To calculate the Elasticity and understand its behaviour as a function of SOC and strain rates.</a:t>
            </a:r>
            <a:endParaRPr sz="1500">
              <a:latin typeface="Lato"/>
              <a:ea typeface="Lato"/>
              <a:cs typeface="Lato"/>
              <a:sym typeface="Lato"/>
            </a:endParaRPr>
          </a:p>
          <a:p>
            <a:pPr indent="-323850" lvl="0" marL="457200" rtl="0" algn="l">
              <a:spcBef>
                <a:spcPts val="0"/>
              </a:spcBef>
              <a:spcAft>
                <a:spcPts val="0"/>
              </a:spcAft>
              <a:buSzPts val="1500"/>
              <a:buFont typeface="Lato"/>
              <a:buChar char="●"/>
            </a:pPr>
            <a:r>
              <a:rPr lang="en-GB" sz="1500">
                <a:latin typeface="Lato"/>
                <a:ea typeface="Lato"/>
                <a:cs typeface="Lato"/>
                <a:sym typeface="Lato"/>
              </a:rPr>
              <a:t>To estimate the corresponding power output.</a:t>
            </a:r>
            <a:endParaRPr sz="1500">
              <a:latin typeface="Lato"/>
              <a:ea typeface="Lato"/>
              <a:cs typeface="Lato"/>
              <a:sym typeface="Lato"/>
            </a:endParaRPr>
          </a:p>
          <a:p>
            <a:pPr indent="-323850" lvl="0" marL="457200" rtl="0" algn="l">
              <a:spcBef>
                <a:spcPts val="0"/>
              </a:spcBef>
              <a:spcAft>
                <a:spcPts val="0"/>
              </a:spcAft>
              <a:buSzPts val="1500"/>
              <a:buFont typeface="Lato"/>
              <a:buChar char="●"/>
            </a:pPr>
            <a:r>
              <a:rPr lang="en-GB" sz="1500">
                <a:latin typeface="Lato"/>
                <a:ea typeface="Lato"/>
                <a:cs typeface="Lato"/>
                <a:sym typeface="Lato"/>
              </a:rPr>
              <a:t>To understand the power </a:t>
            </a:r>
            <a:r>
              <a:rPr lang="en-GB" sz="1500">
                <a:latin typeface="Lato"/>
                <a:ea typeface="Lato"/>
                <a:cs typeface="Lato"/>
                <a:sym typeface="Lato"/>
              </a:rPr>
              <a:t>characteristics</a:t>
            </a:r>
            <a:r>
              <a:rPr lang="en-GB" sz="1500">
                <a:latin typeface="Lato"/>
                <a:ea typeface="Lato"/>
                <a:cs typeface="Lato"/>
                <a:sym typeface="Lato"/>
              </a:rPr>
              <a:t> in the presence of defects.</a:t>
            </a:r>
            <a:endParaRPr sz="1500">
              <a:latin typeface="Lato"/>
              <a:ea typeface="Lato"/>
              <a:cs typeface="Lato"/>
              <a:sym typeface="Lato"/>
            </a:endParaRPr>
          </a:p>
        </p:txBody>
      </p:sp>
      <p:sp>
        <p:nvSpPr>
          <p:cNvPr id="284" name="Google Shape;284;p33"/>
          <p:cNvSpPr txBox="1"/>
          <p:nvPr/>
        </p:nvSpPr>
        <p:spPr>
          <a:xfrm>
            <a:off x="834750" y="4726075"/>
            <a:ext cx="758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595959"/>
                </a:solidFill>
                <a:latin typeface="Lato"/>
                <a:ea typeface="Lato"/>
                <a:cs typeface="Lato"/>
                <a:sym typeface="Lato"/>
              </a:rPr>
              <a:t>[9] Asadi, Ali, Seyed Foad Aghamiri, and Mohammad Reza Talaie. "Molecular dynamics simulation of a Li x Mn 2 O 4 spinel cathode material in Li-ion batteries." RSC Advances 6, no. 116 (2016): 115354-115363.</a:t>
            </a:r>
            <a:endParaRPr sz="900">
              <a:solidFill>
                <a:srgbClr val="595959"/>
              </a:solidFill>
              <a:latin typeface="Lato"/>
              <a:ea typeface="Lato"/>
              <a:cs typeface="Lato"/>
              <a:sym typeface="Lato"/>
            </a:endParaRPr>
          </a:p>
        </p:txBody>
      </p:sp>
      <p:sp>
        <p:nvSpPr>
          <p:cNvPr id="285" name="Google Shape;285;p33"/>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291" name="Google Shape;291;p34"/>
          <p:cNvSpPr txBox="1"/>
          <p:nvPr>
            <p:ph idx="1" type="body"/>
          </p:nvPr>
        </p:nvSpPr>
        <p:spPr>
          <a:xfrm>
            <a:off x="729450" y="2078875"/>
            <a:ext cx="80184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400"/>
              <a:t>[1] https://www.citroen.in/</a:t>
            </a:r>
            <a:endParaRPr sz="4400"/>
          </a:p>
          <a:p>
            <a:pPr indent="0" lvl="0" marL="0" rtl="0" algn="l">
              <a:spcBef>
                <a:spcPts val="1200"/>
              </a:spcBef>
              <a:spcAft>
                <a:spcPts val="0"/>
              </a:spcAft>
              <a:buNone/>
            </a:pPr>
            <a:r>
              <a:rPr lang="en-GB" sz="4400"/>
              <a:t>[2] https://www.massnetcomms.org/software-to-simplify-solar-farm-design/</a:t>
            </a:r>
            <a:endParaRPr sz="4400"/>
          </a:p>
          <a:p>
            <a:pPr indent="0" lvl="0" marL="0" rtl="0" algn="l">
              <a:spcBef>
                <a:spcPts val="1200"/>
              </a:spcBef>
              <a:spcAft>
                <a:spcPts val="0"/>
              </a:spcAft>
              <a:buNone/>
            </a:pPr>
            <a:r>
              <a:rPr lang="en-GB" sz="4400"/>
              <a:t>[3] https://www.ga-asi.com/remotely-piloted-aircraft/mq-9a</a:t>
            </a:r>
            <a:endParaRPr sz="4400"/>
          </a:p>
          <a:p>
            <a:pPr indent="0" lvl="0" marL="0" rtl="0" algn="l">
              <a:spcBef>
                <a:spcPts val="1200"/>
              </a:spcBef>
              <a:spcAft>
                <a:spcPts val="0"/>
              </a:spcAft>
              <a:buNone/>
            </a:pPr>
            <a:r>
              <a:rPr lang="en-GB" sz="4400"/>
              <a:t>[4] </a:t>
            </a:r>
            <a:r>
              <a:rPr lang="en-GB" sz="4400" u="sng">
                <a:solidFill>
                  <a:schemeClr val="hlink"/>
                </a:solidFill>
                <a:hlinkClick r:id="rId3"/>
              </a:rPr>
              <a:t>https://www.apple.com/in/</a:t>
            </a:r>
            <a:endParaRPr sz="4400"/>
          </a:p>
          <a:p>
            <a:pPr indent="0" lvl="0" marL="0" rtl="0" algn="l">
              <a:spcBef>
                <a:spcPts val="1200"/>
              </a:spcBef>
              <a:spcAft>
                <a:spcPts val="0"/>
              </a:spcAft>
              <a:buNone/>
            </a:pPr>
            <a:r>
              <a:rPr lang="en-GB" sz="4400"/>
              <a:t>[5] </a:t>
            </a:r>
            <a:r>
              <a:rPr lang="en-GB" sz="4400" u="sng">
                <a:solidFill>
                  <a:schemeClr val="hlink"/>
                </a:solidFill>
                <a:hlinkClick r:id="rId4"/>
              </a:rPr>
              <a:t>https://batteryuniversity.com/article/bu-301a-types-of-battery-cells</a:t>
            </a:r>
            <a:endParaRPr sz="4400"/>
          </a:p>
          <a:p>
            <a:pPr indent="0" lvl="0" marL="0" rtl="0" algn="l">
              <a:spcBef>
                <a:spcPts val="1200"/>
              </a:spcBef>
              <a:spcAft>
                <a:spcPts val="0"/>
              </a:spcAft>
              <a:buNone/>
            </a:pPr>
            <a:r>
              <a:rPr lang="en-GB" sz="4400"/>
              <a:t>[6] https://www.electronics-notes.com/articles/electronic_components/battery-technology/li-ion-lithium-ion-technology.php</a:t>
            </a:r>
            <a:endParaRPr sz="4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92" name="Google Shape;292;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93" name="Google Shape;293;p34"/>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299" name="Google Shape;299;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400"/>
              <a:t>[7] Salgado, Rui Martim, Federico Danzi, Joana Espain Oliveira, Anter El-Azab, Pedro Ponces Camanho, and Maria Helena Braga. "The Latest Trends in Electric Vehicles Batteries." Molecules 26, no. 11 (2021): 3188.</a:t>
            </a:r>
            <a:endParaRPr sz="4400"/>
          </a:p>
          <a:p>
            <a:pPr indent="0" lvl="0" marL="0" rtl="0" algn="l">
              <a:spcBef>
                <a:spcPts val="1200"/>
              </a:spcBef>
              <a:spcAft>
                <a:spcPts val="0"/>
              </a:spcAft>
              <a:buNone/>
            </a:pPr>
            <a:r>
              <a:rPr lang="en-GB" sz="4400"/>
              <a:t>[8] Mohamed, Nourhan, and Nageh K. Allam. "Recent advances in the design of cathode materials for Li-ion batteries." RSC Advances 10, no. 37 (2020): 21662-21685.</a:t>
            </a:r>
            <a:endParaRPr sz="4400"/>
          </a:p>
          <a:p>
            <a:pPr indent="0" lvl="0" marL="0" rtl="0" algn="l">
              <a:spcBef>
                <a:spcPts val="1200"/>
              </a:spcBef>
              <a:spcAft>
                <a:spcPts val="0"/>
              </a:spcAft>
              <a:buNone/>
            </a:pPr>
            <a:r>
              <a:rPr lang="en-GB" sz="4400"/>
              <a:t>[9] Asadi, Ali, Seyed Foad Aghamiri, and Mohammad Reza Talaie. "Molecular dynamics simulation of a Li x Mn 2 O 4 spinel cathode material in Li-ion batteries." RSC Advances 6, no. 116 (2016): 115354-115363.</a:t>
            </a:r>
            <a:endParaRPr sz="4400"/>
          </a:p>
          <a:p>
            <a:pPr indent="0" lvl="0" marL="0" rtl="0" algn="l">
              <a:spcBef>
                <a:spcPts val="1200"/>
              </a:spcBef>
              <a:spcAft>
                <a:spcPts val="0"/>
              </a:spcAft>
              <a:buNone/>
            </a:pPr>
            <a:r>
              <a:rPr lang="en-GB" sz="4400"/>
              <a:t>[10] Warner, John T. The handbook of lithium-ion battery pack design: chemistry, components, types and terminology. Elsevier, 2015.</a:t>
            </a:r>
            <a:endParaRPr sz="4400"/>
          </a:p>
          <a:p>
            <a:pPr indent="0" lvl="0" marL="0" rtl="0" algn="l">
              <a:spcBef>
                <a:spcPts val="1200"/>
              </a:spcBef>
              <a:spcAft>
                <a:spcPts val="0"/>
              </a:spcAft>
              <a:buNone/>
            </a:pPr>
            <a:r>
              <a:rPr lang="en-GB" sz="4400"/>
              <a:t>[11] Masias, Alvaro, James Marcicki, and William A. Paxton. "Opportunities and challenges of lithium ion batteries in automotive applications." ACS Energy Letters 6, no. 2 (2021): 621-630.</a:t>
            </a:r>
            <a:endParaRPr sz="4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00" name="Google Shape;300;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01" name="Google Shape;301;p35"/>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307" name="Google Shape;307;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400"/>
              <a:t>[12] Miao, Yu, Patrick Hynan, Annette Von Jouanne, and Alexandre Yokochi. "Current Li-ion battery technologies in electric vehicles and opportunities for advancements." Energies 12, no. 6 (2019): 1074.</a:t>
            </a:r>
            <a:endParaRPr sz="4400"/>
          </a:p>
          <a:p>
            <a:pPr indent="0" lvl="0" marL="0" rtl="0" algn="l">
              <a:spcBef>
                <a:spcPts val="1200"/>
              </a:spcBef>
              <a:spcAft>
                <a:spcPts val="0"/>
              </a:spcAft>
              <a:buNone/>
            </a:pPr>
            <a:r>
              <a:rPr lang="en-GB" sz="4400"/>
              <a:t>[13] Bandhauer, Todd M., Srinivas Garimella, and Thomas F. Fuller. "A critical review of thermal issues in lithium-ion batteries." Journal of the Electrochemical Society 158, no. 3 (2011): R1.</a:t>
            </a:r>
            <a:endParaRPr sz="4400"/>
          </a:p>
          <a:p>
            <a:pPr indent="0" lvl="0" marL="0" rtl="0" algn="l">
              <a:spcBef>
                <a:spcPts val="1200"/>
              </a:spcBef>
              <a:spcAft>
                <a:spcPts val="0"/>
              </a:spcAft>
              <a:buNone/>
            </a:pPr>
            <a:r>
              <a:rPr lang="en-GB" sz="4400"/>
              <a:t>[14] Wu, Xiangkun, Kaifang Song, Xiaoyan Zhang, Naifang Hu, Liyuan Li, Wenjie Li, Lan Zhang, and Haitao Zhang. "Safety issues in lithium ion batteries: Materials and cell design." Frontiers in Energy Research 7 (2019): 65.</a:t>
            </a:r>
            <a:endParaRPr sz="4400"/>
          </a:p>
          <a:p>
            <a:pPr indent="0" lvl="0" marL="0" rtl="0" algn="l">
              <a:spcBef>
                <a:spcPts val="1200"/>
              </a:spcBef>
              <a:spcAft>
                <a:spcPts val="0"/>
              </a:spcAft>
              <a:buNone/>
            </a:pPr>
            <a:r>
              <a:rPr lang="en-GB" sz="4400"/>
              <a:t>[15] Stukowski, Alexander. "Visualization and analysis of atomistic simulation data with OVITO–the Open Visualization Tool." Modelling and Simulation in Materials Science and Engineering 18, no. 1 (2009): 015012. </a:t>
            </a:r>
            <a:endParaRPr sz="4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08" name="Google Shape;308;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09" name="Google Shape;309;p36"/>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3" name="Shape 313"/>
        <p:cNvGrpSpPr/>
        <p:nvPr/>
      </p:nvGrpSpPr>
      <p:grpSpPr>
        <a:xfrm>
          <a:off x="0" y="0"/>
          <a:ext cx="0" cy="0"/>
          <a:chOff x="0" y="0"/>
          <a:chExt cx="0" cy="0"/>
        </a:xfrm>
      </p:grpSpPr>
      <p:sp>
        <p:nvSpPr>
          <p:cNvPr id="314" name="Google Shape;314;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315" name="Google Shape;315;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100"/>
              <a:t>[16] Atomic, Large-scale, and Molecular Massively Parallel Simulator. "Lammps." available at: http:/lammps. sandia. gov (2013).</a:t>
            </a:r>
            <a:endParaRPr sz="1100"/>
          </a:p>
          <a:p>
            <a:pPr indent="0" lvl="0" marL="0" rtl="0" algn="l">
              <a:spcBef>
                <a:spcPts val="1200"/>
              </a:spcBef>
              <a:spcAft>
                <a:spcPts val="0"/>
              </a:spcAft>
              <a:buNone/>
            </a:pPr>
            <a:r>
              <a:rPr lang="en-GB" sz="1100"/>
              <a:t>[17] Momma, Koichi, and Fujio Izumi. "VESTA 3 for three-dimensional visualization of crystal, volumetric and morphology data." Journal of applied crystallography 44, no. 6 (2011): 1272-1276.</a:t>
            </a:r>
            <a:endParaRPr sz="1100"/>
          </a:p>
          <a:p>
            <a:pPr indent="0" lvl="0" marL="0" rtl="0" algn="l">
              <a:spcBef>
                <a:spcPts val="1200"/>
              </a:spcBef>
              <a:spcAft>
                <a:spcPts val="0"/>
              </a:spcAft>
              <a:buNone/>
            </a:pPr>
            <a:r>
              <a:rPr lang="en-GB" sz="1100"/>
              <a:t>[18]  Rossouw, M. H., A. De Kock, L. A. De Picciotto, M. M. Thackeray, W. I. F. David, and R. M. Ibberson. "Structural aspects of lithium-manganese-oxide electrodes for rechargeable lithium batteries." Materials research bulletin 25, no. 2 (1990): 173-182.</a:t>
            </a:r>
            <a:endParaRPr sz="1100"/>
          </a:p>
          <a:p>
            <a:pPr indent="0" lvl="0" marL="0" rtl="0" algn="l">
              <a:spcBef>
                <a:spcPts val="1200"/>
              </a:spcBef>
              <a:spcAft>
                <a:spcPts val="1200"/>
              </a:spcAft>
              <a:buNone/>
            </a:pPr>
            <a:r>
              <a:rPr lang="en-GB" sz="1100"/>
              <a:t>[19] Hirel, Pierre. "Atomsk: A tool for manipulating and converting atomic data files." Computer Physics Communications 197 (2015): 212-219.</a:t>
            </a:r>
            <a:endParaRPr sz="1100"/>
          </a:p>
        </p:txBody>
      </p:sp>
      <p:sp>
        <p:nvSpPr>
          <p:cNvPr id="316" name="Google Shape;316;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17" name="Google Shape;317;p37"/>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a:t>
            </a:r>
            <a:endParaRPr/>
          </a:p>
        </p:txBody>
      </p:sp>
      <p:sp>
        <p:nvSpPr>
          <p:cNvPr id="323" name="Google Shape;323;p3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Working of a battery</a:t>
            </a:r>
            <a:endParaRPr/>
          </a:p>
        </p:txBody>
      </p:sp>
      <p:sp>
        <p:nvSpPr>
          <p:cNvPr id="102" name="Google Shape;102;p15"/>
          <p:cNvSpPr txBox="1"/>
          <p:nvPr/>
        </p:nvSpPr>
        <p:spPr>
          <a:xfrm>
            <a:off x="827775" y="1872988"/>
            <a:ext cx="4980900" cy="2770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ato"/>
              <a:buChar char="●"/>
            </a:pPr>
            <a:r>
              <a:rPr lang="en-GB" sz="1200">
                <a:latin typeface="Lato"/>
                <a:ea typeface="Lato"/>
                <a:cs typeface="Lato"/>
                <a:sym typeface="Lato"/>
              </a:rPr>
              <a:t>When the battery is fully charged, lithium exists in between the carbon layers of the graphite. When the battery is discharged, the lithium becomes a lithium ion and an electron the lithium ions can travel through the electrolyte towards the cathode however the electrons have to go around an external circuit where useful electrical work can be extracted.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GB" sz="1200">
                <a:latin typeface="Lato"/>
                <a:ea typeface="Lato"/>
                <a:cs typeface="Lato"/>
                <a:sym typeface="Lato"/>
              </a:rPr>
              <a:t>At the cathode the lithium ions and electrons recombine and go into the layers of the transition metal oxide in a process called intercalation.</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GB" sz="1200">
                <a:latin typeface="Lato"/>
                <a:ea typeface="Lato"/>
                <a:cs typeface="Lato"/>
                <a:sym typeface="Lato"/>
              </a:rPr>
              <a:t>When charging the battery the opposite reaction occurs, moving the lithium back into the anode.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GB" sz="1200">
                <a:latin typeface="Lato"/>
                <a:ea typeface="Lato"/>
                <a:cs typeface="Lato"/>
                <a:sym typeface="Lato"/>
              </a:rPr>
              <a:t>This back and forth motion coins the term “rocking chair mechanism” which represents how a lithium-ion battery works.</a:t>
            </a:r>
            <a:endParaRPr sz="12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p:txBody>
      </p:sp>
      <p:sp>
        <p:nvSpPr>
          <p:cNvPr id="103" name="Google Shape;103;p15"/>
          <p:cNvSpPr txBox="1"/>
          <p:nvPr/>
        </p:nvSpPr>
        <p:spPr>
          <a:xfrm>
            <a:off x="5652900" y="4088150"/>
            <a:ext cx="3346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latin typeface="Lato"/>
                <a:ea typeface="Lato"/>
                <a:cs typeface="Lato"/>
                <a:sym typeface="Lato"/>
              </a:rPr>
              <a:t>Figure: A schematic of a conventional battery</a:t>
            </a:r>
            <a:r>
              <a:rPr baseline="30000" lang="en-GB" sz="1100">
                <a:latin typeface="Lato"/>
                <a:ea typeface="Lato"/>
                <a:cs typeface="Lato"/>
                <a:sym typeface="Lato"/>
              </a:rPr>
              <a:t>[6]</a:t>
            </a:r>
            <a:r>
              <a:rPr lang="en-GB" sz="1100">
                <a:latin typeface="Lato"/>
                <a:ea typeface="Lato"/>
                <a:cs typeface="Lato"/>
                <a:sym typeface="Lato"/>
              </a:rPr>
              <a:t> </a:t>
            </a:r>
            <a:endParaRPr sz="1100">
              <a:latin typeface="Lato"/>
              <a:ea typeface="Lato"/>
              <a:cs typeface="Lato"/>
              <a:sym typeface="Lato"/>
            </a:endParaRPr>
          </a:p>
        </p:txBody>
      </p:sp>
      <p:sp>
        <p:nvSpPr>
          <p:cNvPr id="104" name="Google Shape;104;p15"/>
          <p:cNvSpPr txBox="1"/>
          <p:nvPr/>
        </p:nvSpPr>
        <p:spPr>
          <a:xfrm>
            <a:off x="729450" y="4542125"/>
            <a:ext cx="7435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595959"/>
                </a:solidFill>
                <a:latin typeface="Lato"/>
                <a:ea typeface="Lato"/>
                <a:cs typeface="Lato"/>
                <a:sym typeface="Lato"/>
              </a:rPr>
              <a:t>[6] </a:t>
            </a:r>
            <a:r>
              <a:rPr lang="en-GB" sz="900">
                <a:solidFill>
                  <a:srgbClr val="595959"/>
                </a:solidFill>
                <a:latin typeface="Lato"/>
                <a:ea typeface="Lato"/>
                <a:cs typeface="Lato"/>
                <a:sym typeface="Lato"/>
              </a:rPr>
              <a:t>https://www.electronics-notes.com/articles/electronic_components/battery-technology/li-ion-lithium-ion-technology.php</a:t>
            </a:r>
            <a:endParaRPr sz="1200">
              <a:solidFill>
                <a:srgbClr val="595959"/>
              </a:solidFill>
              <a:latin typeface="Lato"/>
              <a:ea typeface="Lato"/>
              <a:cs typeface="Lato"/>
              <a:sym typeface="Lato"/>
            </a:endParaRPr>
          </a:p>
        </p:txBody>
      </p:sp>
      <p:sp>
        <p:nvSpPr>
          <p:cNvPr id="105" name="Google Shape;105;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6" name="Google Shape;106;p15"/>
          <p:cNvPicPr preferRelativeResize="0"/>
          <p:nvPr/>
        </p:nvPicPr>
        <p:blipFill>
          <a:blip r:embed="rId3">
            <a:alphaModFix/>
          </a:blip>
          <a:stretch>
            <a:fillRect/>
          </a:stretch>
        </p:blipFill>
        <p:spPr>
          <a:xfrm>
            <a:off x="5985313" y="1873000"/>
            <a:ext cx="2681674" cy="2252200"/>
          </a:xfrm>
          <a:prstGeom prst="rect">
            <a:avLst/>
          </a:prstGeom>
          <a:noFill/>
          <a:ln>
            <a:noFill/>
          </a:ln>
        </p:spPr>
      </p:pic>
      <p:sp>
        <p:nvSpPr>
          <p:cNvPr id="107" name="Google Shape;107;p15"/>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Molecular dynamics modeling of Li</a:t>
            </a:r>
            <a:r>
              <a:rPr baseline="-25000" lang="en-GB"/>
              <a:t>x</a:t>
            </a:r>
            <a:r>
              <a:rPr lang="en-GB"/>
              <a:t>Mn</a:t>
            </a:r>
            <a:r>
              <a:rPr baseline="-25000" lang="en-GB"/>
              <a:t>2</a:t>
            </a:r>
            <a:r>
              <a:rPr lang="en-GB"/>
              <a:t>O</a:t>
            </a:r>
            <a:r>
              <a:rPr baseline="-25000" lang="en-GB"/>
              <a:t>4</a:t>
            </a:r>
            <a:endParaRPr baseline="-25000"/>
          </a:p>
        </p:txBody>
      </p:sp>
      <p:sp>
        <p:nvSpPr>
          <p:cNvPr id="113" name="Google Shape;113;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0675" lvl="0" marL="457200" rtl="0" algn="l">
              <a:spcBef>
                <a:spcPts val="0"/>
              </a:spcBef>
              <a:spcAft>
                <a:spcPts val="0"/>
              </a:spcAft>
              <a:buClr>
                <a:srgbClr val="000000"/>
              </a:buClr>
              <a:buSzPts val="1450"/>
              <a:buChar char="●"/>
            </a:pPr>
            <a:r>
              <a:rPr lang="en-GB" sz="1450">
                <a:solidFill>
                  <a:srgbClr val="000000"/>
                </a:solidFill>
              </a:rPr>
              <a:t>Spinel LiMn</a:t>
            </a:r>
            <a:r>
              <a:rPr baseline="-25000" lang="en-GB" sz="1450">
                <a:solidFill>
                  <a:srgbClr val="000000"/>
                </a:solidFill>
              </a:rPr>
              <a:t>2</a:t>
            </a:r>
            <a:r>
              <a:rPr lang="en-GB" sz="1450">
                <a:solidFill>
                  <a:srgbClr val="000000"/>
                </a:solidFill>
              </a:rPr>
              <a:t>O</a:t>
            </a:r>
            <a:r>
              <a:rPr baseline="-25000" lang="en-GB" sz="1450">
                <a:solidFill>
                  <a:srgbClr val="000000"/>
                </a:solidFill>
              </a:rPr>
              <a:t>4</a:t>
            </a:r>
            <a:r>
              <a:rPr lang="en-GB" sz="1450">
                <a:solidFill>
                  <a:srgbClr val="000000"/>
                </a:solidFill>
              </a:rPr>
              <a:t> is one of the most attractive energy storage materials due to its low cost and reversible and fast intercalation and </a:t>
            </a:r>
            <a:r>
              <a:rPr lang="en-GB" sz="1450">
                <a:solidFill>
                  <a:srgbClr val="000000"/>
                </a:solidFill>
              </a:rPr>
              <a:t>deintercalation</a:t>
            </a:r>
            <a:r>
              <a:rPr lang="en-GB" sz="1450">
                <a:solidFill>
                  <a:srgbClr val="000000"/>
                </a:solidFill>
              </a:rPr>
              <a:t> of Li ions.[8]</a:t>
            </a:r>
            <a:endParaRPr sz="1450">
              <a:solidFill>
                <a:srgbClr val="000000"/>
              </a:solidFill>
            </a:endParaRPr>
          </a:p>
          <a:p>
            <a:pPr indent="-320675" lvl="0" marL="457200" rtl="0" algn="l">
              <a:spcBef>
                <a:spcPts val="0"/>
              </a:spcBef>
              <a:spcAft>
                <a:spcPts val="0"/>
              </a:spcAft>
              <a:buClr>
                <a:srgbClr val="000000"/>
              </a:buClr>
              <a:buSzPts val="1450"/>
              <a:buChar char="●"/>
            </a:pPr>
            <a:r>
              <a:rPr lang="en-GB" sz="1450">
                <a:solidFill>
                  <a:srgbClr val="000000"/>
                </a:solidFill>
              </a:rPr>
              <a:t>The LiMn</a:t>
            </a:r>
            <a:r>
              <a:rPr baseline="-25000" lang="en-GB" sz="1450">
                <a:solidFill>
                  <a:srgbClr val="000000"/>
                </a:solidFill>
              </a:rPr>
              <a:t>2</a:t>
            </a:r>
            <a:r>
              <a:rPr lang="en-GB" sz="1450">
                <a:solidFill>
                  <a:srgbClr val="000000"/>
                </a:solidFill>
              </a:rPr>
              <a:t>O</a:t>
            </a:r>
            <a:r>
              <a:rPr baseline="-25000" lang="en-GB" sz="1450">
                <a:solidFill>
                  <a:srgbClr val="000000"/>
                </a:solidFill>
              </a:rPr>
              <a:t>4</a:t>
            </a:r>
            <a:r>
              <a:rPr lang="en-GB" sz="1450">
                <a:solidFill>
                  <a:srgbClr val="000000"/>
                </a:solidFill>
              </a:rPr>
              <a:t> spinel structure (space-group: Fd3m), consists of oxygen ions close-packed array occupy the 32e position, Mn ions occupy the octahedral site 16d, and Li+ occupies the tetrahedral 8a site. </a:t>
            </a:r>
            <a:endParaRPr sz="1450">
              <a:solidFill>
                <a:srgbClr val="000000"/>
              </a:solidFill>
            </a:endParaRPr>
          </a:p>
        </p:txBody>
      </p:sp>
      <p:sp>
        <p:nvSpPr>
          <p:cNvPr id="114" name="Google Shape;114;p16"/>
          <p:cNvSpPr txBox="1"/>
          <p:nvPr/>
        </p:nvSpPr>
        <p:spPr>
          <a:xfrm>
            <a:off x="729450" y="4542125"/>
            <a:ext cx="743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595959"/>
                </a:solidFill>
                <a:latin typeface="Lato"/>
                <a:ea typeface="Lato"/>
                <a:cs typeface="Lato"/>
                <a:sym typeface="Lato"/>
              </a:rPr>
              <a:t>[8] Mohamed, Nourhan, and Nageh K. Allam. "Recent advances in the design of cathode materials for Li-ion batteries." RSC Advances 10, no. 37 (2020): 21662-21685.</a:t>
            </a:r>
            <a:endParaRPr sz="1200">
              <a:solidFill>
                <a:srgbClr val="595959"/>
              </a:solidFill>
              <a:latin typeface="Lato"/>
              <a:ea typeface="Lato"/>
              <a:cs typeface="Lato"/>
              <a:sym typeface="Lato"/>
            </a:endParaRPr>
          </a:p>
        </p:txBody>
      </p:sp>
      <p:sp>
        <p:nvSpPr>
          <p:cNvPr id="115" name="Google Shape;11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16" name="Google Shape;116;p16"/>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t>
            </a:r>
            <a:r>
              <a:rPr lang="en-GB"/>
              <a:t>olecular dynamics modeling of Li</a:t>
            </a:r>
            <a:r>
              <a:rPr baseline="-25000" lang="en-GB"/>
              <a:t>x</a:t>
            </a:r>
            <a:r>
              <a:rPr lang="en-GB"/>
              <a:t>Mn</a:t>
            </a:r>
            <a:r>
              <a:rPr baseline="-25000" lang="en-GB"/>
              <a:t>2</a:t>
            </a:r>
            <a:r>
              <a:rPr lang="en-GB"/>
              <a:t>O</a:t>
            </a:r>
            <a:r>
              <a:rPr baseline="-25000" lang="en-GB"/>
              <a:t>4</a:t>
            </a:r>
            <a:endParaRPr/>
          </a:p>
        </p:txBody>
      </p:sp>
      <p:sp>
        <p:nvSpPr>
          <p:cNvPr id="122" name="Google Shape;122;p17"/>
          <p:cNvSpPr txBox="1"/>
          <p:nvPr/>
        </p:nvSpPr>
        <p:spPr>
          <a:xfrm>
            <a:off x="729450" y="1853850"/>
            <a:ext cx="7675800" cy="2793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600">
              <a:latin typeface="Times New Roman"/>
              <a:ea typeface="Times New Roman"/>
              <a:cs typeface="Times New Roman"/>
              <a:sym typeface="Times New Roman"/>
            </a:endParaRPr>
          </a:p>
          <a:p>
            <a:pPr indent="-314325" lvl="0" marL="457200" rtl="0" algn="just">
              <a:spcBef>
                <a:spcPts val="0"/>
              </a:spcBef>
              <a:spcAft>
                <a:spcPts val="0"/>
              </a:spcAft>
              <a:buClr>
                <a:schemeClr val="dk2"/>
              </a:buClr>
              <a:buSzPts val="1350"/>
              <a:buFont typeface="Lato"/>
              <a:buChar char="●"/>
            </a:pPr>
            <a:r>
              <a:rPr lang="en-GB" sz="1350">
                <a:solidFill>
                  <a:schemeClr val="dk2"/>
                </a:solidFill>
                <a:latin typeface="Lato"/>
                <a:ea typeface="Lato"/>
                <a:cs typeface="Lato"/>
                <a:sym typeface="Lato"/>
              </a:rPr>
              <a:t>All ions of LMO unit cell are in a cubical structure in the Fd3m space group. [8]</a:t>
            </a:r>
            <a:endParaRPr sz="1350">
              <a:solidFill>
                <a:schemeClr val="dk2"/>
              </a:solidFill>
              <a:latin typeface="Lato"/>
              <a:ea typeface="Lato"/>
              <a:cs typeface="Lato"/>
              <a:sym typeface="Lato"/>
            </a:endParaRPr>
          </a:p>
          <a:p>
            <a:pPr indent="-314325" lvl="0" marL="457200" rtl="0" algn="just">
              <a:spcBef>
                <a:spcPts val="0"/>
              </a:spcBef>
              <a:spcAft>
                <a:spcPts val="0"/>
              </a:spcAft>
              <a:buClr>
                <a:schemeClr val="dk2"/>
              </a:buClr>
              <a:buSzPts val="1350"/>
              <a:buFont typeface="Lato"/>
              <a:buChar char="●"/>
            </a:pPr>
            <a:r>
              <a:rPr lang="en-GB" sz="1350">
                <a:solidFill>
                  <a:schemeClr val="dk2"/>
                </a:solidFill>
                <a:latin typeface="Lato"/>
                <a:ea typeface="Lato"/>
                <a:cs typeface="Lato"/>
                <a:sym typeface="Lato"/>
              </a:rPr>
              <a:t>Using the data, the unit cell of LMO was made using VESTA (short for Visualisation for Electronic Structural Analysis). A 3D visualization programme for structural models, volumetric data such as electron/nuclear densities, and crystal morphologies.</a:t>
            </a:r>
            <a:endParaRPr sz="1350">
              <a:solidFill>
                <a:schemeClr val="dk2"/>
              </a:solidFill>
              <a:latin typeface="Lato"/>
              <a:ea typeface="Lato"/>
              <a:cs typeface="Lato"/>
              <a:sym typeface="Lato"/>
            </a:endParaRPr>
          </a:p>
          <a:p>
            <a:pPr indent="-314325" lvl="0" marL="457200" rtl="0" algn="just">
              <a:spcBef>
                <a:spcPts val="0"/>
              </a:spcBef>
              <a:spcAft>
                <a:spcPts val="0"/>
              </a:spcAft>
              <a:buClr>
                <a:schemeClr val="dk2"/>
              </a:buClr>
              <a:buSzPts val="1350"/>
              <a:buFont typeface="Lato"/>
              <a:buChar char="●"/>
            </a:pPr>
            <a:r>
              <a:rPr lang="en-GB" sz="1350">
                <a:solidFill>
                  <a:schemeClr val="dk2"/>
                </a:solidFill>
                <a:latin typeface="Lato"/>
                <a:ea typeface="Lato"/>
                <a:cs typeface="Lato"/>
                <a:sym typeface="Lato"/>
              </a:rPr>
              <a:t>Space Group: F d -3 m  </a:t>
            </a:r>
            <a:endParaRPr sz="1350">
              <a:solidFill>
                <a:schemeClr val="dk2"/>
              </a:solidFill>
              <a:latin typeface="Lato"/>
              <a:ea typeface="Lato"/>
              <a:cs typeface="Lato"/>
              <a:sym typeface="Lato"/>
            </a:endParaRPr>
          </a:p>
          <a:p>
            <a:pPr indent="-314325" lvl="0" marL="457200" rtl="0" algn="just">
              <a:spcBef>
                <a:spcPts val="0"/>
              </a:spcBef>
              <a:spcAft>
                <a:spcPts val="0"/>
              </a:spcAft>
              <a:buClr>
                <a:schemeClr val="dk2"/>
              </a:buClr>
              <a:buSzPts val="1350"/>
              <a:buFont typeface="Lato"/>
              <a:buChar char="●"/>
            </a:pPr>
            <a:r>
              <a:rPr lang="en-GB" sz="1350">
                <a:solidFill>
                  <a:schemeClr val="dk2"/>
                </a:solidFill>
                <a:latin typeface="Lato"/>
                <a:ea typeface="Lato"/>
                <a:cs typeface="Lato"/>
                <a:sym typeface="Lato"/>
              </a:rPr>
              <a:t>a =  8.24500 Å      α = 90.0000°</a:t>
            </a:r>
            <a:endParaRPr sz="1350">
              <a:solidFill>
                <a:schemeClr val="dk2"/>
              </a:solidFill>
              <a:latin typeface="Lato"/>
              <a:ea typeface="Lato"/>
              <a:cs typeface="Lato"/>
              <a:sym typeface="Lato"/>
            </a:endParaRPr>
          </a:p>
          <a:p>
            <a:pPr indent="-314325" lvl="0" marL="457200" rtl="0" algn="just">
              <a:spcBef>
                <a:spcPts val="0"/>
              </a:spcBef>
              <a:spcAft>
                <a:spcPts val="0"/>
              </a:spcAft>
              <a:buClr>
                <a:schemeClr val="dk2"/>
              </a:buClr>
              <a:buSzPts val="1350"/>
              <a:buFont typeface="Lato"/>
              <a:buChar char="●"/>
            </a:pPr>
            <a:r>
              <a:rPr lang="en-GB" sz="1350">
                <a:solidFill>
                  <a:schemeClr val="dk2"/>
                </a:solidFill>
                <a:latin typeface="Lato"/>
                <a:ea typeface="Lato"/>
                <a:cs typeface="Lato"/>
                <a:sym typeface="Lato"/>
              </a:rPr>
              <a:t>b =  8.24500 Å      β = 90.0000°</a:t>
            </a:r>
            <a:endParaRPr sz="1350">
              <a:solidFill>
                <a:schemeClr val="dk2"/>
              </a:solidFill>
              <a:latin typeface="Lato"/>
              <a:ea typeface="Lato"/>
              <a:cs typeface="Lato"/>
              <a:sym typeface="Lato"/>
            </a:endParaRPr>
          </a:p>
          <a:p>
            <a:pPr indent="-314325" lvl="0" marL="457200" rtl="0" algn="just">
              <a:spcBef>
                <a:spcPts val="0"/>
              </a:spcBef>
              <a:spcAft>
                <a:spcPts val="0"/>
              </a:spcAft>
              <a:buClr>
                <a:schemeClr val="dk2"/>
              </a:buClr>
              <a:buSzPts val="1350"/>
              <a:buFont typeface="Lato"/>
              <a:buChar char="●"/>
            </a:pPr>
            <a:r>
              <a:rPr lang="en-GB" sz="1350">
                <a:solidFill>
                  <a:schemeClr val="dk2"/>
                </a:solidFill>
                <a:latin typeface="Lato"/>
                <a:ea typeface="Lato"/>
                <a:cs typeface="Lato"/>
                <a:sym typeface="Lato"/>
              </a:rPr>
              <a:t>c =  8.24500 Å      γ = 90.0000°</a:t>
            </a:r>
            <a:endParaRPr sz="1350">
              <a:solidFill>
                <a:schemeClr val="dk2"/>
              </a:solidFill>
              <a:latin typeface="Lato"/>
              <a:ea typeface="Lato"/>
              <a:cs typeface="Lato"/>
              <a:sym typeface="Lato"/>
            </a:endParaRPr>
          </a:p>
          <a:p>
            <a:pPr indent="-314325" lvl="0" marL="457200" rtl="0" algn="just">
              <a:spcBef>
                <a:spcPts val="0"/>
              </a:spcBef>
              <a:spcAft>
                <a:spcPts val="0"/>
              </a:spcAft>
              <a:buClr>
                <a:schemeClr val="dk2"/>
              </a:buClr>
              <a:buSzPts val="1350"/>
              <a:buFont typeface="Lato"/>
              <a:buChar char="●"/>
            </a:pPr>
            <a:r>
              <a:rPr lang="en-GB" sz="1350">
                <a:solidFill>
                  <a:schemeClr val="dk2"/>
                </a:solidFill>
                <a:latin typeface="Lato"/>
                <a:ea typeface="Lato"/>
                <a:cs typeface="Lato"/>
                <a:sym typeface="Lato"/>
              </a:rPr>
              <a:t>V = 560.4953 Å</a:t>
            </a:r>
            <a:r>
              <a:rPr baseline="30000" lang="en-GB" sz="1350">
                <a:solidFill>
                  <a:schemeClr val="dk2"/>
                </a:solidFill>
                <a:latin typeface="Lato"/>
                <a:ea typeface="Lato"/>
                <a:cs typeface="Lato"/>
                <a:sym typeface="Lato"/>
              </a:rPr>
              <a:t>3</a:t>
            </a:r>
            <a:endParaRPr baseline="30000" sz="1350">
              <a:solidFill>
                <a:schemeClr val="dk2"/>
              </a:solidFill>
              <a:latin typeface="Lato"/>
              <a:ea typeface="Lato"/>
              <a:cs typeface="Lato"/>
              <a:sym typeface="Lato"/>
            </a:endParaRPr>
          </a:p>
          <a:p>
            <a:pPr indent="0" lvl="0" marL="0" rtl="0" algn="just">
              <a:spcBef>
                <a:spcPts val="0"/>
              </a:spcBef>
              <a:spcAft>
                <a:spcPts val="0"/>
              </a:spcAft>
              <a:buNone/>
            </a:pPr>
            <a:r>
              <a:t/>
            </a:r>
            <a:endParaRPr sz="1600">
              <a:latin typeface="Times New Roman"/>
              <a:ea typeface="Times New Roman"/>
              <a:cs typeface="Times New Roman"/>
              <a:sym typeface="Times New Roman"/>
            </a:endParaRPr>
          </a:p>
          <a:p>
            <a:pPr indent="0" lvl="0" marL="0" rtl="0" algn="just">
              <a:spcBef>
                <a:spcPts val="0"/>
              </a:spcBef>
              <a:spcAft>
                <a:spcPts val="0"/>
              </a:spcAft>
              <a:buNone/>
            </a:pPr>
            <a:r>
              <a:t/>
            </a:r>
            <a:endParaRPr sz="1600">
              <a:latin typeface="Times New Roman"/>
              <a:ea typeface="Times New Roman"/>
              <a:cs typeface="Times New Roman"/>
              <a:sym typeface="Times New Roman"/>
            </a:endParaRPr>
          </a:p>
        </p:txBody>
      </p:sp>
      <p:sp>
        <p:nvSpPr>
          <p:cNvPr id="123" name="Google Shape;123;p17"/>
          <p:cNvSpPr txBox="1"/>
          <p:nvPr/>
        </p:nvSpPr>
        <p:spPr>
          <a:xfrm>
            <a:off x="729450" y="4542125"/>
            <a:ext cx="743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595959"/>
                </a:solidFill>
                <a:latin typeface="Lato"/>
                <a:ea typeface="Lato"/>
                <a:cs typeface="Lato"/>
                <a:sym typeface="Lato"/>
              </a:rPr>
              <a:t>[8] Mohamed, Nourhan, and Nageh K. Allam. "Recent advances in the design of cathode materials for Li-ion batteries." RSC Advances 10, no. 37 (2020): 21662-21685.</a:t>
            </a:r>
            <a:endParaRPr sz="1200">
              <a:solidFill>
                <a:srgbClr val="595959"/>
              </a:solidFill>
              <a:latin typeface="Lato"/>
              <a:ea typeface="Lato"/>
              <a:cs typeface="Lato"/>
              <a:sym typeface="Lato"/>
            </a:endParaRPr>
          </a:p>
        </p:txBody>
      </p:sp>
      <p:sp>
        <p:nvSpPr>
          <p:cNvPr id="124" name="Google Shape;12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25" name="Google Shape;125;p17"/>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Cell structure of LMO</a:t>
            </a:r>
            <a:endParaRPr/>
          </a:p>
        </p:txBody>
      </p:sp>
      <p:pic>
        <p:nvPicPr>
          <p:cNvPr id="131" name="Google Shape;131;p18"/>
          <p:cNvPicPr preferRelativeResize="0"/>
          <p:nvPr/>
        </p:nvPicPr>
        <p:blipFill rotWithShape="1">
          <a:blip r:embed="rId3">
            <a:alphaModFix/>
          </a:blip>
          <a:srcRect b="24757" l="16059" r="15807" t="10534"/>
          <a:stretch/>
        </p:blipFill>
        <p:spPr>
          <a:xfrm>
            <a:off x="1935737" y="1811175"/>
            <a:ext cx="5272526" cy="2816799"/>
          </a:xfrm>
          <a:prstGeom prst="rect">
            <a:avLst/>
          </a:prstGeom>
          <a:noFill/>
          <a:ln>
            <a:noFill/>
          </a:ln>
        </p:spPr>
      </p:pic>
      <p:sp>
        <p:nvSpPr>
          <p:cNvPr id="132" name="Google Shape;132;p18"/>
          <p:cNvSpPr txBox="1"/>
          <p:nvPr/>
        </p:nvSpPr>
        <p:spPr>
          <a:xfrm>
            <a:off x="2680500" y="4556275"/>
            <a:ext cx="42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Figure: Cell structure of LMO made using “VESTA”</a:t>
            </a:r>
            <a:endParaRPr>
              <a:latin typeface="Lato"/>
              <a:ea typeface="Lato"/>
              <a:cs typeface="Lato"/>
              <a:sym typeface="Lato"/>
            </a:endParaRPr>
          </a:p>
        </p:txBody>
      </p:sp>
      <p:sp>
        <p:nvSpPr>
          <p:cNvPr id="133" name="Google Shape;133;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34" name="Google Shape;134;p18"/>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a:t>
            </a:r>
            <a:r>
              <a:rPr lang="en-GB"/>
              <a:t>teps: To calculate Elasticity of LMO as a function of SOC </a:t>
            </a:r>
            <a:r>
              <a:rPr lang="en-GB"/>
              <a:t>using LAMMPS</a:t>
            </a:r>
            <a:endParaRPr/>
          </a:p>
        </p:txBody>
      </p:sp>
      <p:sp>
        <p:nvSpPr>
          <p:cNvPr id="140" name="Google Shape;140;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20675" lvl="0" marL="457200" rtl="0" algn="l">
              <a:spcBef>
                <a:spcPts val="0"/>
              </a:spcBef>
              <a:spcAft>
                <a:spcPts val="0"/>
              </a:spcAft>
              <a:buClr>
                <a:srgbClr val="000000"/>
              </a:buClr>
              <a:buSzPts val="1450"/>
              <a:buChar char="●"/>
            </a:pPr>
            <a:r>
              <a:rPr lang="en-GB" sz="1450">
                <a:solidFill>
                  <a:srgbClr val="000000"/>
                </a:solidFill>
              </a:rPr>
              <a:t>To investigate the SOC-dependent mechanical property like Young’s </a:t>
            </a:r>
            <a:r>
              <a:rPr lang="en-GB" sz="1450">
                <a:solidFill>
                  <a:srgbClr val="000000"/>
                </a:solidFill>
              </a:rPr>
              <a:t>Modulus</a:t>
            </a:r>
            <a:r>
              <a:rPr lang="en-GB" sz="1450">
                <a:solidFill>
                  <a:srgbClr val="000000"/>
                </a:solidFill>
              </a:rPr>
              <a:t> of LiMn</a:t>
            </a:r>
            <a:r>
              <a:rPr baseline="-25000" lang="en-GB" sz="1450">
                <a:solidFill>
                  <a:srgbClr val="000000"/>
                </a:solidFill>
              </a:rPr>
              <a:t>2</a:t>
            </a:r>
            <a:r>
              <a:rPr lang="en-GB" sz="1450">
                <a:solidFill>
                  <a:srgbClr val="000000"/>
                </a:solidFill>
              </a:rPr>
              <a:t>O</a:t>
            </a:r>
            <a:r>
              <a:rPr baseline="-25000" lang="en-GB" sz="1450">
                <a:solidFill>
                  <a:srgbClr val="000000"/>
                </a:solidFill>
              </a:rPr>
              <a:t>4</a:t>
            </a:r>
            <a:r>
              <a:rPr lang="en-GB" sz="1450">
                <a:solidFill>
                  <a:srgbClr val="000000"/>
                </a:solidFill>
              </a:rPr>
              <a:t>, a series of room temperature uniaxial deformation MD simulations at 6(say) different SOC values (i.e., x = 1(fully discharged), 0.625, 0.5, 0.375, 0.25, and 0(fully charged)) and at various strain rates needs to be performed.</a:t>
            </a:r>
            <a:endParaRPr sz="1450">
              <a:solidFill>
                <a:srgbClr val="000000"/>
              </a:solidFill>
            </a:endParaRPr>
          </a:p>
          <a:p>
            <a:pPr indent="-320675" lvl="0" marL="457200" rtl="0" algn="l">
              <a:spcBef>
                <a:spcPts val="0"/>
              </a:spcBef>
              <a:spcAft>
                <a:spcPts val="0"/>
              </a:spcAft>
              <a:buClr>
                <a:srgbClr val="000000"/>
              </a:buClr>
              <a:buSzPts val="1450"/>
              <a:buChar char="●"/>
            </a:pPr>
            <a:r>
              <a:rPr lang="en-GB" sz="1450">
                <a:solidFill>
                  <a:srgbClr val="000000"/>
                </a:solidFill>
              </a:rPr>
              <a:t>Strain rates correspond to different operational C-rates in Li-ion batteries. [9]</a:t>
            </a:r>
            <a:endParaRPr sz="1450">
              <a:solidFill>
                <a:srgbClr val="000000"/>
              </a:solidFill>
            </a:endParaRPr>
          </a:p>
          <a:p>
            <a:pPr indent="-320675" lvl="0" marL="457200" rtl="0" algn="l">
              <a:spcBef>
                <a:spcPts val="0"/>
              </a:spcBef>
              <a:spcAft>
                <a:spcPts val="0"/>
              </a:spcAft>
              <a:buClr>
                <a:srgbClr val="000000"/>
              </a:buClr>
              <a:buSzPts val="1450"/>
              <a:buChar char="●"/>
            </a:pPr>
            <a:r>
              <a:rPr lang="en-GB" sz="1450">
                <a:solidFill>
                  <a:srgbClr val="000000"/>
                </a:solidFill>
              </a:rPr>
              <a:t>To evaluate the stress–strain relationship we use an atomic-level stress tensor in the form of the virial stress. That is expressed as follows:</a:t>
            </a:r>
            <a:endParaRPr sz="1450">
              <a:solidFill>
                <a:srgbClr val="000000"/>
              </a:solidFill>
            </a:endParaRPr>
          </a:p>
          <a:p>
            <a:pPr indent="0" lvl="0" marL="457200" rtl="0" algn="l">
              <a:spcBef>
                <a:spcPts val="1200"/>
              </a:spcBef>
              <a:spcAft>
                <a:spcPts val="1200"/>
              </a:spcAft>
              <a:buNone/>
            </a:pPr>
            <a:r>
              <a:t/>
            </a:r>
            <a:endParaRPr/>
          </a:p>
        </p:txBody>
      </p:sp>
      <p:sp>
        <p:nvSpPr>
          <p:cNvPr id="141" name="Google Shape;141;p19"/>
          <p:cNvSpPr txBox="1"/>
          <p:nvPr/>
        </p:nvSpPr>
        <p:spPr>
          <a:xfrm>
            <a:off x="834750" y="4726075"/>
            <a:ext cx="758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595959"/>
                </a:solidFill>
                <a:latin typeface="Lato"/>
                <a:ea typeface="Lato"/>
                <a:cs typeface="Lato"/>
                <a:sym typeface="Lato"/>
              </a:rPr>
              <a:t>[9] </a:t>
            </a:r>
            <a:r>
              <a:rPr lang="en-GB" sz="900">
                <a:solidFill>
                  <a:srgbClr val="595959"/>
                </a:solidFill>
                <a:latin typeface="Lato"/>
                <a:ea typeface="Lato"/>
                <a:cs typeface="Lato"/>
                <a:sym typeface="Lato"/>
              </a:rPr>
              <a:t>Asadi, Ali, Seyed Foad Aghamiri, and Mohammad Reza Talaie. "Molecular dynamics simulation of a Li x Mn 2 O 4 spinel cathode material in Li-ion batteries." RSC Advances 6, no. 116 (2016): 115354-115363.</a:t>
            </a:r>
            <a:endParaRPr sz="900">
              <a:solidFill>
                <a:srgbClr val="595959"/>
              </a:solidFill>
              <a:latin typeface="Lato"/>
              <a:ea typeface="Lato"/>
              <a:cs typeface="Lato"/>
              <a:sym typeface="Lato"/>
            </a:endParaRPr>
          </a:p>
        </p:txBody>
      </p:sp>
      <p:sp>
        <p:nvSpPr>
          <p:cNvPr id="142" name="Google Shape;142;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43" name="Google Shape;143;p19"/>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 steps: To calculate SOC dependent mechanical properties of LMO </a:t>
            </a:r>
            <a:r>
              <a:rPr lang="en-GB"/>
              <a:t>using LAMMPS</a:t>
            </a:r>
            <a:endParaRPr/>
          </a:p>
        </p:txBody>
      </p:sp>
      <p:pic>
        <p:nvPicPr>
          <p:cNvPr descr="\sigma (r) = \frac{1}{\Omega}\sum [-m_{i}\dot{u}_{i} + \frac{1}{2}\sum_{j\neq i}^{}r_{ij}\otimes f_{ij}]" id="149" name="Google Shape;149;p20"/>
          <p:cNvPicPr preferRelativeResize="0"/>
          <p:nvPr/>
        </p:nvPicPr>
        <p:blipFill>
          <a:blip r:embed="rId3">
            <a:alphaModFix/>
          </a:blip>
          <a:stretch>
            <a:fillRect/>
          </a:stretch>
        </p:blipFill>
        <p:spPr>
          <a:xfrm>
            <a:off x="2277938" y="2221538"/>
            <a:ext cx="4191926" cy="700425"/>
          </a:xfrm>
          <a:prstGeom prst="rect">
            <a:avLst/>
          </a:prstGeom>
          <a:noFill/>
          <a:ln>
            <a:noFill/>
          </a:ln>
        </p:spPr>
      </p:pic>
      <p:sp>
        <p:nvSpPr>
          <p:cNvPr id="150" name="Google Shape;150;p20"/>
          <p:cNvSpPr txBox="1"/>
          <p:nvPr/>
        </p:nvSpPr>
        <p:spPr>
          <a:xfrm>
            <a:off x="834750" y="2921975"/>
            <a:ext cx="75834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50">
                <a:latin typeface="Lato"/>
                <a:ea typeface="Lato"/>
                <a:cs typeface="Lato"/>
                <a:sym typeface="Lato"/>
              </a:rPr>
              <a:t>where i and j are the atomic indices, Ω is the total volume, m</a:t>
            </a:r>
            <a:r>
              <a:rPr baseline="-25000" lang="en-GB" sz="1350">
                <a:latin typeface="Lato"/>
                <a:ea typeface="Lato"/>
                <a:cs typeface="Lato"/>
                <a:sym typeface="Lato"/>
              </a:rPr>
              <a:t>i</a:t>
            </a:r>
            <a:r>
              <a:rPr lang="en-GB" sz="1350">
                <a:latin typeface="Lato"/>
                <a:ea typeface="Lato"/>
                <a:cs typeface="Lato"/>
                <a:sym typeface="Lato"/>
              </a:rPr>
              <a:t> is the mass of atom i,      is the displacement vector of atom i relative to a reference position, r</a:t>
            </a:r>
            <a:r>
              <a:rPr baseline="-25000" lang="en-GB" sz="1350">
                <a:latin typeface="Lato"/>
                <a:ea typeface="Lato"/>
                <a:cs typeface="Lato"/>
                <a:sym typeface="Lato"/>
              </a:rPr>
              <a:t>ij</a:t>
            </a:r>
            <a:r>
              <a:rPr lang="en-GB" sz="1350">
                <a:latin typeface="Lato"/>
                <a:ea typeface="Lato"/>
                <a:cs typeface="Lato"/>
                <a:sym typeface="Lato"/>
              </a:rPr>
              <a:t> = r</a:t>
            </a:r>
            <a:r>
              <a:rPr baseline="-25000" lang="en-GB" sz="1350">
                <a:latin typeface="Lato"/>
                <a:ea typeface="Lato"/>
                <a:cs typeface="Lato"/>
                <a:sym typeface="Lato"/>
              </a:rPr>
              <a:t>i </a:t>
            </a:r>
            <a:r>
              <a:rPr lang="en-GB" sz="1350">
                <a:latin typeface="Lato"/>
                <a:ea typeface="Lato"/>
                <a:cs typeface="Lato"/>
                <a:sym typeface="Lato"/>
              </a:rPr>
              <a:t>− r</a:t>
            </a:r>
            <a:r>
              <a:rPr baseline="-25000" lang="en-GB" sz="1350">
                <a:latin typeface="Lato"/>
                <a:ea typeface="Lato"/>
                <a:cs typeface="Lato"/>
                <a:sym typeface="Lato"/>
              </a:rPr>
              <a:t>j</a:t>
            </a:r>
            <a:r>
              <a:rPr lang="en-GB" sz="1350">
                <a:latin typeface="Lato"/>
                <a:ea typeface="Lato"/>
                <a:cs typeface="Lato"/>
                <a:sym typeface="Lato"/>
              </a:rPr>
              <a:t>, and f</a:t>
            </a:r>
            <a:r>
              <a:rPr baseline="-25000" lang="en-GB" sz="1350">
                <a:latin typeface="Lato"/>
                <a:ea typeface="Lato"/>
                <a:cs typeface="Lato"/>
                <a:sym typeface="Lato"/>
              </a:rPr>
              <a:t>ij</a:t>
            </a:r>
            <a:r>
              <a:rPr lang="en-GB" sz="1350">
                <a:latin typeface="Lato"/>
                <a:ea typeface="Lato"/>
                <a:cs typeface="Lato"/>
                <a:sym typeface="Lato"/>
              </a:rPr>
              <a:t> is the interatomic force applied on atom i by atom j.</a:t>
            </a:r>
            <a:endParaRPr sz="1350">
              <a:latin typeface="Lato"/>
              <a:ea typeface="Lato"/>
              <a:cs typeface="Lato"/>
              <a:sym typeface="Lato"/>
            </a:endParaRPr>
          </a:p>
        </p:txBody>
      </p:sp>
      <p:pic>
        <p:nvPicPr>
          <p:cNvPr descr="\sigma (r) = \frac{1}{\Omega}\sum [-m_{i}\dot{u}_{i} + \frac{1}{2}\sum_{j\neq i}^{}r_{ij}\otimes f_{ij}]" id="151" name="Google Shape;151;p20"/>
          <p:cNvPicPr preferRelativeResize="0"/>
          <p:nvPr/>
        </p:nvPicPr>
        <p:blipFill rotWithShape="1">
          <a:blip r:embed="rId3">
            <a:alphaModFix/>
          </a:blip>
          <a:srcRect b="34893" l="49026" r="44729" t="17631"/>
          <a:stretch/>
        </p:blipFill>
        <p:spPr>
          <a:xfrm>
            <a:off x="6954700" y="3042625"/>
            <a:ext cx="155650" cy="197725"/>
          </a:xfrm>
          <a:prstGeom prst="rect">
            <a:avLst/>
          </a:prstGeom>
          <a:noFill/>
          <a:ln>
            <a:noFill/>
          </a:ln>
        </p:spPr>
      </p:pic>
      <p:sp>
        <p:nvSpPr>
          <p:cNvPr id="152" name="Google Shape;152;p20"/>
          <p:cNvSpPr txBox="1"/>
          <p:nvPr/>
        </p:nvSpPr>
        <p:spPr>
          <a:xfrm>
            <a:off x="834750" y="4726075"/>
            <a:ext cx="758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595959"/>
                </a:solidFill>
                <a:latin typeface="Lato"/>
                <a:ea typeface="Lato"/>
                <a:cs typeface="Lato"/>
                <a:sym typeface="Lato"/>
              </a:rPr>
              <a:t>[9] Asadi, Ali, Seyed Foad Aghamiri, and Mohammad Reza Talaie. "Molecular dynamics simulation of a Li x Mn 2 O 4 spinel cathode material in Li-ion batteries." RSC Advances 6, no. 116 (2016): 115354-115363.</a:t>
            </a:r>
            <a:endParaRPr sz="900">
              <a:solidFill>
                <a:srgbClr val="595959"/>
              </a:solidFill>
              <a:latin typeface="Lato"/>
              <a:ea typeface="Lato"/>
              <a:cs typeface="Lato"/>
              <a:sym typeface="Lato"/>
            </a:endParaRPr>
          </a:p>
        </p:txBody>
      </p:sp>
      <p:sp>
        <p:nvSpPr>
          <p:cNvPr id="153" name="Google Shape;153;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54" name="Google Shape;154;p20"/>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Conversion of the structure to a LAMMPS datafile using Atomsk</a:t>
            </a:r>
            <a:endParaRPr/>
          </a:p>
        </p:txBody>
      </p:sp>
      <p:sp>
        <p:nvSpPr>
          <p:cNvPr id="160" name="Google Shape;160;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61" name="Google Shape;161;p21"/>
          <p:cNvPicPr preferRelativeResize="0"/>
          <p:nvPr/>
        </p:nvPicPr>
        <p:blipFill>
          <a:blip r:embed="rId3">
            <a:alphaModFix/>
          </a:blip>
          <a:stretch>
            <a:fillRect/>
          </a:stretch>
        </p:blipFill>
        <p:spPr>
          <a:xfrm>
            <a:off x="845039" y="2189750"/>
            <a:ext cx="4285675" cy="2630643"/>
          </a:xfrm>
          <a:prstGeom prst="rect">
            <a:avLst/>
          </a:prstGeom>
          <a:noFill/>
          <a:ln>
            <a:noFill/>
          </a:ln>
        </p:spPr>
      </p:pic>
      <p:sp>
        <p:nvSpPr>
          <p:cNvPr id="162" name="Google Shape;162;p21"/>
          <p:cNvSpPr txBox="1"/>
          <p:nvPr/>
        </p:nvSpPr>
        <p:spPr>
          <a:xfrm>
            <a:off x="0" y="4820400"/>
            <a:ext cx="15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434343"/>
                </a:solidFill>
                <a:latin typeface="Lato"/>
                <a:ea typeface="Lato"/>
                <a:cs typeface="Lato"/>
                <a:sym typeface="Lato"/>
              </a:rPr>
              <a:t>02-12-2021</a:t>
            </a:r>
            <a:endParaRPr sz="900">
              <a:solidFill>
                <a:srgbClr val="434343"/>
              </a:solidFill>
              <a:latin typeface="Lato"/>
              <a:ea typeface="Lato"/>
              <a:cs typeface="Lato"/>
              <a:sym typeface="Lato"/>
            </a:endParaRPr>
          </a:p>
        </p:txBody>
      </p:sp>
      <p:sp>
        <p:nvSpPr>
          <p:cNvPr id="163" name="Google Shape;163;p21"/>
          <p:cNvSpPr txBox="1"/>
          <p:nvPr/>
        </p:nvSpPr>
        <p:spPr>
          <a:xfrm>
            <a:off x="5873750" y="2820350"/>
            <a:ext cx="216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Image</a:t>
            </a:r>
            <a:r>
              <a:rPr lang="en-GB">
                <a:latin typeface="Lato"/>
                <a:ea typeface="Lato"/>
                <a:cs typeface="Lato"/>
                <a:sym typeface="Lato"/>
              </a:rPr>
              <a:t>: Converting the cell structure to LAMMPS datafile.</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