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57" r:id="rId4"/>
    <p:sldId id="258" r:id="rId5"/>
    <p:sldId id="271" r:id="rId6"/>
    <p:sldId id="260" r:id="rId7"/>
    <p:sldId id="261" r:id="rId8"/>
    <p:sldId id="272" r:id="rId9"/>
    <p:sldId id="262" r:id="rId10"/>
    <p:sldId id="263" r:id="rId11"/>
    <p:sldId id="275" r:id="rId12"/>
    <p:sldId id="264" r:id="rId13"/>
    <p:sldId id="265" r:id="rId14"/>
    <p:sldId id="269" r:id="rId15"/>
    <p:sldId id="270" r:id="rId16"/>
    <p:sldId id="273" r:id="rId17"/>
    <p:sldId id="266" r:id="rId18"/>
    <p:sldId id="267" r:id="rId19"/>
    <p:sldId id="274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000"/>
              </a:spcBef>
            </a:pPr>
            <a:r>
              <a:rPr lang="en-US" b="1" dirty="0">
                <a:solidFill>
                  <a:srgbClr val="4F81BD"/>
                </a:solidFill>
                <a:ea typeface="ＭＳ ゴシック"/>
                <a:cs typeface="Times New Roman"/>
              </a:rPr>
              <a:t>Submitted by: </a:t>
            </a:r>
            <a:endParaRPr lang="en-US" b="1" dirty="0" smtClean="0">
              <a:solidFill>
                <a:srgbClr val="4F81BD"/>
              </a:solidFill>
              <a:ea typeface="ＭＳ ゴシック"/>
              <a:cs typeface="Times New Roman"/>
            </a:endParaRPr>
          </a:p>
          <a:p>
            <a:pPr>
              <a:spcBef>
                <a:spcPts val="1000"/>
              </a:spcBef>
            </a:pPr>
            <a:r>
              <a:rPr lang="en-US" b="1" dirty="0" err="1" smtClean="0">
                <a:solidFill>
                  <a:srgbClr val="4F81BD"/>
                </a:solidFill>
                <a:ea typeface="ＭＳ ゴシック"/>
                <a:cs typeface="Times New Roman"/>
              </a:rPr>
              <a:t>Praneeth</a:t>
            </a:r>
            <a:r>
              <a:rPr lang="en-US" b="1" dirty="0" smtClean="0">
                <a:solidFill>
                  <a:srgbClr val="4F81BD"/>
                </a:solidFill>
                <a:ea typeface="ＭＳ ゴシック"/>
                <a:cs typeface="Times New Roman"/>
              </a:rPr>
              <a:t> Krishna</a:t>
            </a:r>
            <a:endParaRPr lang="en-US" b="1" dirty="0">
              <a:solidFill>
                <a:srgbClr val="4F81BD"/>
              </a:solidFill>
              <a:ea typeface="ＭＳ ゴシック"/>
              <a:cs typeface="Times New Roman"/>
            </a:endParaRPr>
          </a:p>
          <a:p>
            <a:pPr>
              <a:spcBef>
                <a:spcPts val="1000"/>
              </a:spcBef>
            </a:pPr>
            <a:r>
              <a:rPr lang="en-US" b="1" dirty="0" err="1" smtClean="0">
                <a:solidFill>
                  <a:srgbClr val="4F81BD"/>
                </a:solidFill>
                <a:ea typeface="ＭＳ ゴシック"/>
                <a:cs typeface="Times New Roman"/>
              </a:rPr>
              <a:t>Prateek</a:t>
            </a:r>
            <a:r>
              <a:rPr lang="en-US" b="1" dirty="0" smtClean="0">
                <a:solidFill>
                  <a:srgbClr val="4F81BD"/>
                </a:solidFill>
                <a:ea typeface="ＭＳ ゴシック"/>
                <a:cs typeface="Times New Roman"/>
              </a:rPr>
              <a:t> </a:t>
            </a:r>
            <a:r>
              <a:rPr lang="en-US" b="1" dirty="0" err="1" smtClean="0">
                <a:solidFill>
                  <a:srgbClr val="4F81BD"/>
                </a:solidFill>
                <a:ea typeface="ＭＳ ゴシック"/>
                <a:cs typeface="Times New Roman"/>
              </a:rPr>
              <a:t>Gangwal</a:t>
            </a:r>
            <a:endParaRPr lang="en-US" b="1" dirty="0">
              <a:solidFill>
                <a:srgbClr val="4F81BD"/>
              </a:solidFill>
              <a:ea typeface="ＭＳ ゴシック"/>
              <a:cs typeface="Times New Roman"/>
            </a:endParaRPr>
          </a:p>
          <a:p>
            <a:pPr>
              <a:spcBef>
                <a:spcPts val="1000"/>
              </a:spcBef>
            </a:pPr>
            <a:r>
              <a:rPr lang="en-US" b="1" dirty="0" smtClean="0">
                <a:solidFill>
                  <a:srgbClr val="4F81BD"/>
                </a:solidFill>
                <a:ea typeface="ＭＳ ゴシック"/>
                <a:cs typeface="Times New Roman"/>
              </a:rPr>
              <a:t>Sakshi </a:t>
            </a:r>
            <a:r>
              <a:rPr lang="en-US" b="1" dirty="0">
                <a:solidFill>
                  <a:srgbClr val="4F81BD"/>
                </a:solidFill>
                <a:ea typeface="ＭＳ ゴシック"/>
                <a:cs typeface="Times New Roman"/>
              </a:rPr>
              <a:t>Arora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6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777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7400" dirty="0"/>
              <a:t>The categorical variables were converted into numeric variables using the following steps:</a:t>
            </a:r>
          </a:p>
          <a:p>
            <a:pPr lvl="1">
              <a:buFont typeface="Wingdings" charset="2"/>
              <a:buChar char="§"/>
            </a:pPr>
            <a:r>
              <a:rPr lang="en-US" sz="6200" dirty="0"/>
              <a:t>Factorized the data using </a:t>
            </a:r>
            <a:r>
              <a:rPr lang="en-US" sz="6200" dirty="0" err="1"/>
              <a:t>scala</a:t>
            </a:r>
            <a:r>
              <a:rPr lang="en-US" sz="6200" dirty="0"/>
              <a:t> using the following code:</a:t>
            </a:r>
          </a:p>
          <a:p>
            <a:pPr marL="400050" lvl="1" indent="0">
              <a:buNone/>
            </a:pPr>
            <a:r>
              <a:rPr lang="en-US" dirty="0"/>
              <a:t> </a:t>
            </a:r>
          </a:p>
          <a:p>
            <a:pPr marL="800100" lvl="2" indent="0">
              <a:buNone/>
            </a:pPr>
            <a:r>
              <a:rPr lang="en-US" sz="4900" i="1" dirty="0" err="1"/>
              <a:t>def</a:t>
            </a:r>
            <a:r>
              <a:rPr lang="en-US" sz="4900" i="1" dirty="0"/>
              <a:t> </a:t>
            </a:r>
            <a:r>
              <a:rPr lang="en-US" sz="4900" i="1" dirty="0" err="1"/>
              <a:t>cleanData</a:t>
            </a:r>
            <a:r>
              <a:rPr lang="en-US" sz="4900" i="1" dirty="0"/>
              <a:t>(</a:t>
            </a:r>
            <a:r>
              <a:rPr lang="en-US" sz="4900" i="1" dirty="0" err="1"/>
              <a:t>i</a:t>
            </a:r>
            <a:r>
              <a:rPr lang="en-US" sz="4900" i="1" dirty="0"/>
              <a:t> : String): String = { </a:t>
            </a:r>
          </a:p>
          <a:p>
            <a:pPr marL="800100" lvl="2" indent="0">
              <a:buNone/>
            </a:pPr>
            <a:r>
              <a:rPr lang="en-US" sz="4900" i="1" dirty="0" err="1"/>
              <a:t>val</a:t>
            </a:r>
            <a:r>
              <a:rPr lang="en-US" sz="4900" i="1" dirty="0"/>
              <a:t> a1 = </a:t>
            </a:r>
            <a:r>
              <a:rPr lang="en-US" sz="4900" i="1" dirty="0" err="1"/>
              <a:t>i.split</a:t>
            </a:r>
            <a:r>
              <a:rPr lang="en-US" sz="4900" i="1" dirty="0"/>
              <a:t>(",") </a:t>
            </a:r>
            <a:r>
              <a:rPr lang="en-US" sz="4900" i="1" dirty="0" err="1"/>
              <a:t>val</a:t>
            </a:r>
            <a:r>
              <a:rPr lang="en-US" sz="4900" i="1" dirty="0"/>
              <a:t> b1 : List[</a:t>
            </a:r>
            <a:r>
              <a:rPr lang="en-US" sz="4900" i="1" dirty="0" err="1"/>
              <a:t>AnyVal</a:t>
            </a:r>
            <a:r>
              <a:rPr lang="en-US" sz="4900" i="1" dirty="0"/>
              <a:t>] = List(a1(0).toDouble,convertCol1toInt(a1(1)),a1(2).toDouble,convertCol4toInt(a1(3)),a1(4).toDouble,convertCol6toInt(a1(5)),convertCol7toInt(a1(6)),convertCol8toInt(a1(7)),convertCol9toInt(a1(8)),convertCol10toInt(a1(9)),a1(10).toDouble,a1(11).toDouble,a1(12).</a:t>
            </a:r>
            <a:r>
              <a:rPr lang="en-US" sz="4900" i="1" dirty="0" err="1"/>
              <a:t>toDouble</a:t>
            </a:r>
            <a:r>
              <a:rPr lang="en-US" sz="4900" i="1" dirty="0"/>
              <a:t>, convertCol14toInt(a1(13)),convertCol15toInt(a1(14))) </a:t>
            </a:r>
          </a:p>
          <a:p>
            <a:pPr marL="800100" lvl="2" indent="0">
              <a:buNone/>
            </a:pPr>
            <a:r>
              <a:rPr lang="en-US" sz="4900" i="1" dirty="0"/>
              <a:t>b1.mkString(",") </a:t>
            </a:r>
          </a:p>
          <a:p>
            <a:pPr marL="800100" lvl="2" indent="0">
              <a:buNone/>
            </a:pPr>
            <a:r>
              <a:rPr lang="en-US" sz="4900" i="1" dirty="0"/>
              <a:t>}</a:t>
            </a:r>
          </a:p>
          <a:p>
            <a:pPr marL="400050" lvl="1" indent="0">
              <a:buNone/>
            </a:pPr>
            <a:r>
              <a:rPr lang="en-US" sz="4900" dirty="0"/>
              <a:t> </a:t>
            </a:r>
          </a:p>
          <a:p>
            <a:pPr lvl="1">
              <a:buFont typeface="Wingdings" charset="2"/>
              <a:buChar char="§"/>
            </a:pPr>
            <a:r>
              <a:rPr lang="en-US" sz="6200" dirty="0"/>
              <a:t>The function </a:t>
            </a:r>
            <a:r>
              <a:rPr lang="en-US" sz="6200" dirty="0" err="1"/>
              <a:t>convertColtoInt</a:t>
            </a:r>
            <a:r>
              <a:rPr lang="en-US" sz="6200" dirty="0"/>
              <a:t> function is defined as follows:</a:t>
            </a:r>
          </a:p>
          <a:p>
            <a:endParaRPr lang="en-US" dirty="0"/>
          </a:p>
          <a:p>
            <a:pPr marL="800100" lvl="2" indent="0">
              <a:buNone/>
            </a:pPr>
            <a:r>
              <a:rPr lang="en-US" sz="4900" i="1" dirty="0" err="1"/>
              <a:t>def</a:t>
            </a:r>
            <a:r>
              <a:rPr lang="en-US" sz="4900" i="1" dirty="0"/>
              <a:t> convertCol15toInt(s : String): Double =</a:t>
            </a:r>
          </a:p>
          <a:p>
            <a:pPr marL="800100" lvl="2" indent="0">
              <a:buNone/>
            </a:pPr>
            <a:r>
              <a:rPr lang="en-US" sz="4900" i="1" dirty="0"/>
              <a:t>{</a:t>
            </a:r>
          </a:p>
          <a:p>
            <a:pPr marL="800100" lvl="2" indent="0">
              <a:buNone/>
            </a:pPr>
            <a:r>
              <a:rPr lang="en-US" sz="4900" i="1" dirty="0"/>
              <a:t> </a:t>
            </a:r>
            <a:r>
              <a:rPr lang="en-US" sz="4900" i="1" dirty="0" err="1"/>
              <a:t>val</a:t>
            </a:r>
            <a:r>
              <a:rPr lang="en-US" sz="4900" i="1" dirty="0"/>
              <a:t> a2 = s match { </a:t>
            </a:r>
          </a:p>
          <a:p>
            <a:pPr marL="800100" lvl="2" indent="0">
              <a:buNone/>
            </a:pPr>
            <a:r>
              <a:rPr lang="en-US" sz="4900" i="1" dirty="0"/>
              <a:t>case " &lt;=50K" =&gt; 0 </a:t>
            </a:r>
          </a:p>
          <a:p>
            <a:pPr marL="800100" lvl="2" indent="0">
              <a:buNone/>
            </a:pPr>
            <a:r>
              <a:rPr lang="en-US" sz="4900" i="1" dirty="0"/>
              <a:t>case " &gt;50K" =&gt; 1 } a2 </a:t>
            </a:r>
          </a:p>
          <a:p>
            <a:pPr marL="800100" lvl="2" indent="0">
              <a:buNone/>
            </a:pPr>
            <a:r>
              <a:rPr lang="en-US" sz="4900" i="1" dirty="0" smtClean="0"/>
              <a:t>}</a:t>
            </a:r>
          </a:p>
          <a:p>
            <a:pPr marL="800100" lvl="2" indent="0">
              <a:buNone/>
            </a:pPr>
            <a:endParaRPr lang="en-US" sz="4900" i="1" dirty="0"/>
          </a:p>
          <a:p>
            <a:pPr marL="800100" lvl="2" indent="0">
              <a:buNone/>
            </a:pPr>
            <a:endParaRPr lang="en-US" sz="49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5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50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900" i="1" dirty="0"/>
          </a:p>
          <a:p>
            <a:pPr lvl="1">
              <a:buFont typeface="Wingdings" charset="2"/>
              <a:buChar char="§"/>
            </a:pPr>
            <a:r>
              <a:rPr lang="en-US" sz="3100" dirty="0"/>
              <a:t>The categorical missing values were replaced by Mode function.</a:t>
            </a:r>
          </a:p>
          <a:p>
            <a:pPr lvl="1">
              <a:buFont typeface="Wingdings" charset="2"/>
              <a:buChar char="§"/>
            </a:pPr>
            <a:r>
              <a:rPr lang="en-US" sz="3100" dirty="0"/>
              <a:t>Created dummy variables using the following code:</a:t>
            </a:r>
          </a:p>
          <a:p>
            <a:pPr lvl="1">
              <a:buFont typeface="Wingdings" charset="2"/>
              <a:buChar char="§"/>
            </a:pPr>
            <a:endParaRPr lang="en-US" sz="4500" dirty="0"/>
          </a:p>
          <a:p>
            <a:pPr marL="800100" lvl="2" indent="0">
              <a:buNone/>
            </a:pPr>
            <a:r>
              <a:rPr lang="en-US" sz="2100" i="1" dirty="0" err="1"/>
              <a:t>feat</a:t>
            </a:r>
            <a:r>
              <a:rPr lang="en-US" sz="1700" i="1" dirty="0" err="1"/>
              <a:t>ures_dummies</a:t>
            </a:r>
            <a:r>
              <a:rPr lang="en-US" sz="1700" i="1" dirty="0"/>
              <a:t> = </a:t>
            </a:r>
            <a:r>
              <a:rPr lang="en-US" sz="1700" i="1" dirty="0" err="1"/>
              <a:t>pd.get_dummies</a:t>
            </a:r>
            <a:r>
              <a:rPr lang="en-US" sz="1700" i="1" dirty="0"/>
              <a:t>(features1)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0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Applying </a:t>
            </a:r>
            <a:r>
              <a:rPr lang="en-US" b="1" dirty="0" err="1"/>
              <a:t>SVMwithSGD</a:t>
            </a:r>
            <a:r>
              <a:rPr lang="en-US" b="1" dirty="0"/>
              <a:t> Classification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dirty="0"/>
              <a:t>Applied the model using the following code: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400050" lvl="1" indent="0">
              <a:buNone/>
            </a:pPr>
            <a:r>
              <a:rPr lang="en-US" sz="1900" i="1" dirty="0"/>
              <a:t>from </a:t>
            </a:r>
            <a:r>
              <a:rPr lang="en-US" sz="1900" i="1" dirty="0" err="1"/>
              <a:t>pyspark.mllib.classification</a:t>
            </a:r>
            <a:r>
              <a:rPr lang="en-US" sz="1900" i="1" dirty="0"/>
              <a:t> </a:t>
            </a:r>
          </a:p>
          <a:p>
            <a:pPr marL="400050" lvl="1" indent="0">
              <a:buNone/>
            </a:pPr>
            <a:r>
              <a:rPr lang="en-US" sz="1900" i="1" dirty="0"/>
              <a:t>import </a:t>
            </a:r>
            <a:r>
              <a:rPr lang="en-US" sz="1900" i="1" dirty="0" err="1"/>
              <a:t>SVMWithSGD</a:t>
            </a:r>
            <a:r>
              <a:rPr lang="en-US" sz="1900" i="1" dirty="0"/>
              <a:t>, </a:t>
            </a:r>
            <a:r>
              <a:rPr lang="en-US" sz="1900" i="1" dirty="0" err="1"/>
              <a:t>SVMModel</a:t>
            </a:r>
            <a:r>
              <a:rPr lang="en-US" sz="1900" i="1" dirty="0"/>
              <a:t> </a:t>
            </a:r>
          </a:p>
          <a:p>
            <a:pPr marL="400050" lvl="1" indent="0">
              <a:buNone/>
            </a:pPr>
            <a:r>
              <a:rPr lang="en-US" sz="1900" i="1" dirty="0"/>
              <a:t># Build the model model = </a:t>
            </a:r>
            <a:r>
              <a:rPr lang="en-US" sz="1900" i="1" dirty="0" err="1"/>
              <a:t>SVMWithSGD.train</a:t>
            </a:r>
            <a:r>
              <a:rPr lang="en-US" sz="1900" i="1" dirty="0"/>
              <a:t>(</a:t>
            </a:r>
            <a:r>
              <a:rPr lang="en-US" sz="1900" i="1" dirty="0" err="1"/>
              <a:t>parsedTrainData</a:t>
            </a:r>
            <a:r>
              <a:rPr lang="en-US" sz="1900" i="1" dirty="0"/>
              <a:t>, iterations=</a:t>
            </a:r>
            <a:r>
              <a:rPr lang="en-US" sz="1900" i="1" dirty="0" smtClean="0"/>
              <a:t>100</a:t>
            </a:r>
            <a:r>
              <a:rPr lang="en-US" sz="1900" i="1" dirty="0"/>
              <a:t>,step=0.001,regParam=0.01)</a:t>
            </a:r>
          </a:p>
          <a:p>
            <a:pPr marL="0" indent="0">
              <a:buNone/>
            </a:pPr>
            <a:r>
              <a:rPr lang="en-US" sz="1900" dirty="0"/>
              <a:t> </a:t>
            </a:r>
          </a:p>
          <a:p>
            <a:r>
              <a:rPr lang="en-US" sz="2800" dirty="0"/>
              <a:t>Evaluated the model on training data using the following code.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400050" lvl="1" indent="0">
              <a:buNone/>
            </a:pPr>
            <a:r>
              <a:rPr lang="en-US" sz="1900" i="1" dirty="0"/>
              <a:t># Evaluating the model on training data </a:t>
            </a:r>
          </a:p>
          <a:p>
            <a:pPr marL="400050" lvl="1" indent="0">
              <a:buNone/>
            </a:pPr>
            <a:r>
              <a:rPr lang="en-US" sz="1900" i="1" dirty="0" err="1"/>
              <a:t>labelsAndPreds</a:t>
            </a:r>
            <a:r>
              <a:rPr lang="en-US" sz="1900" i="1" dirty="0"/>
              <a:t> = </a:t>
            </a:r>
            <a:r>
              <a:rPr lang="en-US" sz="1900" i="1" dirty="0" err="1"/>
              <a:t>parsedTrainData.map</a:t>
            </a:r>
            <a:r>
              <a:rPr lang="en-US" sz="1900" i="1" dirty="0"/>
              <a:t>(lambda p: (</a:t>
            </a:r>
            <a:r>
              <a:rPr lang="en-US" sz="1900" i="1" dirty="0" err="1"/>
              <a:t>p.label</a:t>
            </a:r>
            <a:r>
              <a:rPr lang="en-US" sz="1900" i="1" dirty="0"/>
              <a:t>, float(</a:t>
            </a:r>
            <a:r>
              <a:rPr lang="en-US" sz="1900" i="1" dirty="0" err="1"/>
              <a:t>model.predict</a:t>
            </a:r>
            <a:r>
              <a:rPr lang="en-US" sz="1900" i="1" dirty="0"/>
              <a:t>(</a:t>
            </a:r>
            <a:r>
              <a:rPr lang="en-US" sz="1900" i="1" dirty="0" err="1"/>
              <a:t>p.features</a:t>
            </a:r>
            <a:r>
              <a:rPr lang="en-US" sz="1900" i="1" dirty="0"/>
              <a:t>)))) </a:t>
            </a:r>
            <a:r>
              <a:rPr lang="en-US" sz="1900" i="1" dirty="0" err="1"/>
              <a:t>trainErr</a:t>
            </a:r>
            <a:r>
              <a:rPr lang="en-US" sz="1900" i="1" dirty="0"/>
              <a:t> = </a:t>
            </a:r>
            <a:r>
              <a:rPr lang="en-US" sz="1900" i="1" dirty="0" err="1"/>
              <a:t>labelsAndPreds.filter</a:t>
            </a:r>
            <a:r>
              <a:rPr lang="en-US" sz="1900" i="1" dirty="0"/>
              <a:t>(lambda (v, p): v != p).count() / </a:t>
            </a:r>
          </a:p>
          <a:p>
            <a:pPr marL="400050" lvl="1" indent="0">
              <a:buNone/>
            </a:pPr>
            <a:r>
              <a:rPr lang="en-US" sz="1900" i="1" dirty="0"/>
              <a:t>float(</a:t>
            </a:r>
            <a:r>
              <a:rPr lang="en-US" sz="1900" i="1" dirty="0" err="1"/>
              <a:t>parsedTrainData.count</a:t>
            </a:r>
            <a:r>
              <a:rPr lang="en-US" sz="1900" i="1" dirty="0"/>
              <a:t>()) print("Training Error = " + </a:t>
            </a:r>
            <a:r>
              <a:rPr lang="en-US" sz="1900" i="1" dirty="0" err="1"/>
              <a:t>str</a:t>
            </a:r>
            <a:r>
              <a:rPr lang="en-US" sz="1900" i="1" dirty="0"/>
              <a:t>(</a:t>
            </a:r>
            <a:r>
              <a:rPr lang="en-US" sz="1900" i="1" dirty="0" err="1"/>
              <a:t>trainErr</a:t>
            </a:r>
            <a:r>
              <a:rPr lang="en-US" sz="1900" i="1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0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6646"/>
            <a:ext cx="8229600" cy="559951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Performed model evaluation by observing </a:t>
            </a:r>
            <a:r>
              <a:rPr lang="en-US" sz="2400" i="1" dirty="0"/>
              <a:t>area under curve, confusion matrix and validation error.</a:t>
            </a:r>
            <a:endParaRPr lang="en-US" sz="2400" dirty="0"/>
          </a:p>
          <a:p>
            <a:endParaRPr lang="en-US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i="1" dirty="0"/>
              <a:t>metrics = </a:t>
            </a:r>
            <a:r>
              <a:rPr lang="en-US" sz="1600" i="1" dirty="0" err="1"/>
              <a:t>BinaryClassificationMetrics</a:t>
            </a:r>
            <a:r>
              <a:rPr lang="en-US" sz="1600" i="1" dirty="0"/>
              <a:t>(</a:t>
            </a:r>
            <a:r>
              <a:rPr lang="en-US" sz="1600" i="1" dirty="0" err="1"/>
              <a:t>labelsAndPreds</a:t>
            </a:r>
            <a:r>
              <a:rPr lang="en-US" sz="1600" i="1" dirty="0"/>
              <a:t>) AUC = </a:t>
            </a:r>
            <a:r>
              <a:rPr lang="en-US" sz="1600" i="1" dirty="0" err="1"/>
              <a:t>metrics.areaUnderROC</a:t>
            </a:r>
            <a:r>
              <a:rPr lang="en-US" sz="1600" i="1" dirty="0"/>
              <a:t> APR = </a:t>
            </a:r>
            <a:r>
              <a:rPr lang="en-US" sz="1600" i="1" dirty="0" err="1"/>
              <a:t>metrics.areaUnderPR</a:t>
            </a:r>
            <a:r>
              <a:rPr lang="en-US" sz="1600" i="1" dirty="0"/>
              <a:t> print("train </a:t>
            </a:r>
            <a:r>
              <a:rPr lang="en-US" sz="1600" i="1" dirty="0" err="1"/>
              <a:t>AreaUnderCurve</a:t>
            </a:r>
            <a:r>
              <a:rPr lang="en-US" sz="1600" i="1" dirty="0"/>
              <a:t> = " + </a:t>
            </a:r>
            <a:r>
              <a:rPr lang="en-US" sz="1600" i="1" dirty="0" err="1"/>
              <a:t>str</a:t>
            </a:r>
            <a:r>
              <a:rPr lang="en-US" sz="1600" i="1" dirty="0"/>
              <a:t>(AUC)</a:t>
            </a:r>
            <a:r>
              <a:rPr lang="en-US" sz="1600" i="1" dirty="0" smtClean="0"/>
              <a:t>)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i="1" dirty="0" smtClean="0"/>
              <a:t>p = </a:t>
            </a:r>
            <a:r>
              <a:rPr lang="en-US" sz="1600" i="1" dirty="0" err="1" smtClean="0"/>
              <a:t>np.array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labelsAndPredsval</a:t>
            </a:r>
            <a:r>
              <a:rPr lang="en-US" sz="1600" i="1" dirty="0" smtClean="0"/>
              <a:t>).collect() </a:t>
            </a:r>
            <a:r>
              <a:rPr lang="en-US" sz="1600" i="1" dirty="0" err="1" smtClean="0"/>
              <a:t>confusion_matrix</a:t>
            </a:r>
            <a:r>
              <a:rPr lang="en-US" sz="1600" i="1" dirty="0" smtClean="0"/>
              <a:t>(p[:,0],p[:,1])</a:t>
            </a:r>
          </a:p>
          <a:p>
            <a:pPr marL="400050" lvl="1" indent="0">
              <a:buNone/>
            </a:pP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72855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r>
              <a:rPr lang="en-US" b="1" dirty="0" err="1"/>
              <a:t>LogicsticRegressionwithLBFGS</a:t>
            </a:r>
            <a:r>
              <a:rPr lang="en-US" b="1" dirty="0"/>
              <a:t> </a:t>
            </a:r>
            <a:r>
              <a:rPr lang="en-US" b="1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en-US" sz="6500" dirty="0"/>
              <a:t>Applied the model using the following code:</a:t>
            </a:r>
          </a:p>
          <a:p>
            <a:pPr marL="400050" lvl="1" indent="0">
              <a:buNone/>
            </a:pPr>
            <a:r>
              <a:rPr lang="en-US" sz="4900" i="1" dirty="0"/>
              <a:t>model = </a:t>
            </a:r>
            <a:r>
              <a:rPr lang="en-US" sz="4900" i="1" dirty="0" err="1"/>
              <a:t>LogisticRegressionWithLBFGS.train</a:t>
            </a:r>
            <a:r>
              <a:rPr lang="en-US" sz="4900" i="1" dirty="0"/>
              <a:t>(</a:t>
            </a:r>
            <a:r>
              <a:rPr lang="en-US" sz="4900" i="1" dirty="0" err="1"/>
              <a:t>parsedTrainData,iterations</a:t>
            </a:r>
            <a:r>
              <a:rPr lang="en-US" sz="4900" i="1" dirty="0"/>
              <a:t>=</a:t>
            </a:r>
            <a:r>
              <a:rPr lang="en-US" sz="4900" i="1" dirty="0" smtClean="0"/>
              <a:t>100</a:t>
            </a:r>
            <a:r>
              <a:rPr lang="en-US" sz="4900" i="1" dirty="0"/>
              <a:t>,regParam=0.01)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sz="6500" dirty="0"/>
              <a:t>Evaluated the model on training data using the following code.</a:t>
            </a:r>
          </a:p>
          <a:p>
            <a:pPr marL="400050" lvl="1" indent="0">
              <a:buNone/>
            </a:pPr>
            <a:r>
              <a:rPr lang="en-US" sz="4900" i="1" dirty="0"/>
              <a:t># Evaluating the model on training data </a:t>
            </a:r>
          </a:p>
          <a:p>
            <a:pPr marL="400050" lvl="1" indent="0">
              <a:buNone/>
            </a:pPr>
            <a:r>
              <a:rPr lang="en-US" sz="4900" i="1" dirty="0" err="1"/>
              <a:t>labelsAndPreds</a:t>
            </a:r>
            <a:r>
              <a:rPr lang="en-US" sz="4900" i="1" dirty="0"/>
              <a:t> = </a:t>
            </a:r>
            <a:r>
              <a:rPr lang="en-US" sz="4900" i="1" dirty="0" err="1"/>
              <a:t>parsedTrainData.map</a:t>
            </a:r>
            <a:r>
              <a:rPr lang="en-US" sz="4900" i="1" dirty="0"/>
              <a:t>(lambda p: (</a:t>
            </a:r>
            <a:r>
              <a:rPr lang="en-US" sz="4900" i="1" dirty="0" err="1"/>
              <a:t>p.label</a:t>
            </a:r>
            <a:r>
              <a:rPr lang="en-US" sz="4900" i="1" dirty="0"/>
              <a:t>, float(</a:t>
            </a:r>
            <a:r>
              <a:rPr lang="en-US" sz="4900" i="1" dirty="0" err="1"/>
              <a:t>model.predict</a:t>
            </a:r>
            <a:r>
              <a:rPr lang="en-US" sz="4900" i="1" dirty="0"/>
              <a:t>(</a:t>
            </a:r>
            <a:r>
              <a:rPr lang="en-US" sz="4900" i="1" dirty="0" err="1"/>
              <a:t>p.features</a:t>
            </a:r>
            <a:r>
              <a:rPr lang="en-US" sz="4900" i="1" dirty="0"/>
              <a:t>)))) </a:t>
            </a:r>
            <a:r>
              <a:rPr lang="en-US" sz="4900" i="1" dirty="0" err="1"/>
              <a:t>trainErr</a:t>
            </a:r>
            <a:r>
              <a:rPr lang="en-US" sz="4900" i="1" dirty="0"/>
              <a:t> = </a:t>
            </a:r>
            <a:r>
              <a:rPr lang="en-US" sz="4900" i="1" dirty="0" err="1"/>
              <a:t>labelsAndPreds.filter</a:t>
            </a:r>
            <a:r>
              <a:rPr lang="en-US" sz="4900" i="1" dirty="0"/>
              <a:t>(lambda (v, p): v != p).count() / </a:t>
            </a:r>
          </a:p>
          <a:p>
            <a:pPr marL="400050" lvl="1" indent="0">
              <a:buNone/>
            </a:pPr>
            <a:r>
              <a:rPr lang="en-US" sz="4900" i="1" dirty="0"/>
              <a:t>float(</a:t>
            </a:r>
            <a:r>
              <a:rPr lang="en-US" sz="4900" i="1" dirty="0" err="1"/>
              <a:t>parsedTrainData.count</a:t>
            </a:r>
            <a:r>
              <a:rPr lang="en-US" sz="4900" i="1" dirty="0"/>
              <a:t>()) </a:t>
            </a:r>
          </a:p>
          <a:p>
            <a:pPr marL="400050" lvl="1" indent="0">
              <a:buNone/>
            </a:pPr>
            <a:r>
              <a:rPr lang="en-US" sz="4900" i="1" dirty="0"/>
              <a:t>print("Training Error = " + </a:t>
            </a:r>
            <a:r>
              <a:rPr lang="en-US" sz="4900" i="1" dirty="0" err="1"/>
              <a:t>str</a:t>
            </a:r>
            <a:r>
              <a:rPr lang="en-US" sz="4900" i="1" dirty="0"/>
              <a:t>(</a:t>
            </a:r>
            <a:r>
              <a:rPr lang="en-US" sz="4900" i="1" dirty="0" err="1"/>
              <a:t>trainErr</a:t>
            </a:r>
            <a:r>
              <a:rPr lang="en-US" sz="4900" i="1" dirty="0"/>
              <a:t>))</a:t>
            </a:r>
          </a:p>
          <a:p>
            <a:pPr marL="400050" lvl="1" indent="0">
              <a:buNone/>
            </a:pPr>
            <a:r>
              <a:rPr lang="en-US" sz="4900" i="1" dirty="0"/>
              <a:t> </a:t>
            </a:r>
          </a:p>
          <a:p>
            <a:pPr lvl="0"/>
            <a:r>
              <a:rPr lang="en-US" sz="6500" dirty="0"/>
              <a:t>Performed model evaluation by observing area under curve, confusion matrix and validation error.</a:t>
            </a:r>
          </a:p>
          <a:p>
            <a:pPr marL="400050" lvl="1" indent="0">
              <a:buNone/>
            </a:pPr>
            <a:r>
              <a:rPr lang="en-US" sz="4800" i="1" dirty="0"/>
              <a:t>metrics = </a:t>
            </a:r>
            <a:r>
              <a:rPr lang="en-US" sz="4800" i="1" dirty="0" err="1"/>
              <a:t>BinaryClassificationMetrics</a:t>
            </a:r>
            <a:r>
              <a:rPr lang="en-US" sz="4800" i="1" dirty="0"/>
              <a:t>(</a:t>
            </a:r>
            <a:r>
              <a:rPr lang="en-US" sz="4800" i="1" dirty="0" err="1"/>
              <a:t>labelsAndPreds</a:t>
            </a:r>
            <a:r>
              <a:rPr lang="en-US" sz="4800" i="1" dirty="0"/>
              <a:t>) </a:t>
            </a:r>
          </a:p>
          <a:p>
            <a:pPr marL="400050" lvl="1" indent="0">
              <a:buNone/>
            </a:pPr>
            <a:r>
              <a:rPr lang="en-US" sz="4900" i="1" dirty="0"/>
              <a:t>AUC = </a:t>
            </a:r>
            <a:r>
              <a:rPr lang="en-US" sz="4900" i="1" dirty="0" err="1"/>
              <a:t>metrics.areaUnderROC</a:t>
            </a:r>
            <a:r>
              <a:rPr lang="en-US" sz="4900" i="1" dirty="0"/>
              <a:t> </a:t>
            </a:r>
          </a:p>
          <a:p>
            <a:pPr marL="400050" lvl="1" indent="0">
              <a:buNone/>
            </a:pPr>
            <a:r>
              <a:rPr lang="en-US" sz="4900" i="1" dirty="0"/>
              <a:t>APR = </a:t>
            </a:r>
            <a:r>
              <a:rPr lang="en-US" sz="4900" i="1" dirty="0" err="1"/>
              <a:t>metrics.areaUnderPR</a:t>
            </a:r>
            <a:r>
              <a:rPr lang="en-US" sz="4900" i="1" dirty="0"/>
              <a:t> </a:t>
            </a:r>
          </a:p>
          <a:p>
            <a:pPr marL="400050" lvl="1" indent="0">
              <a:buNone/>
            </a:pPr>
            <a:r>
              <a:rPr lang="en-US" sz="4900" i="1" dirty="0"/>
              <a:t>print("train </a:t>
            </a:r>
            <a:r>
              <a:rPr lang="en-US" sz="4900" i="1" dirty="0" err="1"/>
              <a:t>AreaUnderCurve</a:t>
            </a:r>
            <a:r>
              <a:rPr lang="en-US" sz="4900" i="1" dirty="0"/>
              <a:t> = " + </a:t>
            </a:r>
            <a:r>
              <a:rPr lang="en-US" sz="4900" i="1" dirty="0" err="1"/>
              <a:t>str</a:t>
            </a:r>
            <a:r>
              <a:rPr lang="en-US" sz="4900" i="1" dirty="0"/>
              <a:t>(AUC))</a:t>
            </a:r>
          </a:p>
          <a:p>
            <a:pPr marL="400050" lvl="1" indent="0">
              <a:buNone/>
            </a:pPr>
            <a:r>
              <a:rPr lang="en-US" sz="4900" i="1" dirty="0"/>
              <a:t> </a:t>
            </a:r>
          </a:p>
          <a:p>
            <a:pPr marL="400050" lvl="1" indent="0">
              <a:buNone/>
            </a:pPr>
            <a:r>
              <a:rPr lang="en-US" sz="4900" i="1" dirty="0"/>
              <a:t>p = </a:t>
            </a:r>
            <a:r>
              <a:rPr lang="en-US" sz="4900" i="1" dirty="0" err="1"/>
              <a:t>np.array</a:t>
            </a:r>
            <a:r>
              <a:rPr lang="en-US" sz="4900" i="1" dirty="0"/>
              <a:t>(</a:t>
            </a:r>
            <a:r>
              <a:rPr lang="en-US" sz="4900" i="1" dirty="0" err="1"/>
              <a:t>labelsAndPreds.collect</a:t>
            </a:r>
            <a:r>
              <a:rPr lang="en-US" sz="4900" i="1" dirty="0"/>
              <a:t>()) </a:t>
            </a:r>
            <a:r>
              <a:rPr lang="en-US" sz="4900" i="1" dirty="0" err="1"/>
              <a:t>confusion_matrix</a:t>
            </a:r>
            <a:r>
              <a:rPr lang="en-US" sz="4900" i="1" dirty="0"/>
              <a:t>(p[:,0],p[:,1])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0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Applying Decision Tree </a:t>
            </a:r>
            <a:r>
              <a:rPr lang="en-US" b="1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sz="4400" dirty="0"/>
              <a:t>Applied the model using the following code: </a:t>
            </a:r>
          </a:p>
          <a:p>
            <a:pPr marL="400050" lvl="1" indent="0">
              <a:buNone/>
            </a:pPr>
            <a:r>
              <a:rPr lang="en-US" sz="3400" i="1" dirty="0"/>
              <a:t>model = </a:t>
            </a:r>
            <a:r>
              <a:rPr lang="en-US" sz="3400" i="1" dirty="0" err="1"/>
              <a:t>GradientBoostedTrees.trainClassifier</a:t>
            </a:r>
            <a:r>
              <a:rPr lang="en-US" sz="3400" i="1" dirty="0"/>
              <a:t>(</a:t>
            </a:r>
            <a:r>
              <a:rPr lang="en-US" sz="3400" i="1" dirty="0" err="1"/>
              <a:t>parsedTrainData</a:t>
            </a:r>
            <a:r>
              <a:rPr lang="en-US" sz="3400" i="1" dirty="0"/>
              <a:t>, </a:t>
            </a:r>
            <a:r>
              <a:rPr lang="en-US" sz="3400" i="1" dirty="0" err="1"/>
              <a:t>categoricalFeaturesInfo</a:t>
            </a:r>
            <a:r>
              <a:rPr lang="en-US" sz="3400" i="1" dirty="0"/>
              <a:t>={}, </a:t>
            </a:r>
            <a:r>
              <a:rPr lang="en-US" sz="3400" i="1" dirty="0" err="1"/>
              <a:t>numIterations</a:t>
            </a:r>
            <a:r>
              <a:rPr lang="en-US" sz="3400" i="1" dirty="0"/>
              <a:t>=3) </a:t>
            </a:r>
            <a:endParaRPr lang="en-US" sz="3400" i="1" dirty="0" smtClean="0"/>
          </a:p>
          <a:p>
            <a:pPr marL="400050" lvl="1" indent="0">
              <a:buNone/>
            </a:pPr>
            <a:endParaRPr lang="en-US" sz="2500" i="1" dirty="0"/>
          </a:p>
          <a:p>
            <a:r>
              <a:rPr lang="en-US" sz="4400" dirty="0"/>
              <a:t>Evaluated the model on training data using the following code.</a:t>
            </a:r>
          </a:p>
          <a:p>
            <a:pPr marL="400050" lvl="1" indent="0">
              <a:buNone/>
            </a:pPr>
            <a:r>
              <a:rPr lang="en-US" sz="2500" i="1" dirty="0"/>
              <a:t># </a:t>
            </a:r>
            <a:r>
              <a:rPr lang="en-US" sz="3400" i="1" dirty="0"/>
              <a:t>Evaluate model on train instances and compute test error predictions = </a:t>
            </a:r>
            <a:r>
              <a:rPr lang="en-US" sz="3400" i="1" dirty="0" err="1"/>
              <a:t>model.predict</a:t>
            </a:r>
            <a:r>
              <a:rPr lang="en-US" sz="3400" i="1" dirty="0"/>
              <a:t>(</a:t>
            </a:r>
            <a:r>
              <a:rPr lang="en-US" sz="3400" i="1" dirty="0" err="1"/>
              <a:t>parsedTrainData.map</a:t>
            </a:r>
            <a:r>
              <a:rPr lang="en-US" sz="3400" i="1" dirty="0"/>
              <a:t>(lambda x: </a:t>
            </a:r>
            <a:r>
              <a:rPr lang="en-US" sz="3400" i="1" dirty="0" err="1"/>
              <a:t>x.features</a:t>
            </a:r>
            <a:r>
              <a:rPr lang="en-US" sz="3400" i="1" dirty="0"/>
              <a:t>)) </a:t>
            </a:r>
            <a:r>
              <a:rPr lang="en-US" sz="3400" i="1" dirty="0" err="1"/>
              <a:t>labelsAndPredictions</a:t>
            </a:r>
            <a:r>
              <a:rPr lang="en-US" sz="3400" i="1" dirty="0"/>
              <a:t> = </a:t>
            </a:r>
            <a:r>
              <a:rPr lang="en-US" sz="3400" i="1" dirty="0" err="1"/>
              <a:t>parsedTrainData.map</a:t>
            </a:r>
            <a:r>
              <a:rPr lang="en-US" sz="3400" i="1" dirty="0"/>
              <a:t>(lambda </a:t>
            </a:r>
            <a:r>
              <a:rPr lang="en-US" sz="3400" i="1" dirty="0" err="1"/>
              <a:t>lp</a:t>
            </a:r>
            <a:r>
              <a:rPr lang="en-US" sz="3400" i="1" dirty="0"/>
              <a:t>: </a:t>
            </a:r>
            <a:r>
              <a:rPr lang="en-US" sz="3400" i="1" dirty="0" err="1"/>
              <a:t>lp.label</a:t>
            </a:r>
            <a:r>
              <a:rPr lang="en-US" sz="3400" i="1" dirty="0"/>
              <a:t>).zip(predictions) </a:t>
            </a:r>
            <a:r>
              <a:rPr lang="en-US" sz="3400" i="1" dirty="0" err="1"/>
              <a:t>testErr</a:t>
            </a:r>
            <a:r>
              <a:rPr lang="en-US" sz="3400" i="1" dirty="0"/>
              <a:t> = </a:t>
            </a:r>
            <a:r>
              <a:rPr lang="en-US" sz="3400" i="1" dirty="0" err="1"/>
              <a:t>labelsAndPredictions.filter</a:t>
            </a:r>
            <a:r>
              <a:rPr lang="en-US" sz="3400" i="1" dirty="0"/>
              <a:t>(lambda (v, p): v != p).count() / float(</a:t>
            </a:r>
            <a:r>
              <a:rPr lang="en-US" sz="3400" i="1" dirty="0" err="1"/>
              <a:t>parsedTrainData.count</a:t>
            </a:r>
            <a:r>
              <a:rPr lang="en-US" sz="3400" i="1" dirty="0"/>
              <a:t>()) print('Test Error = ' + </a:t>
            </a:r>
            <a:r>
              <a:rPr lang="en-US" sz="3400" i="1" dirty="0" err="1"/>
              <a:t>str</a:t>
            </a:r>
            <a:r>
              <a:rPr lang="en-US" sz="3400" i="1" dirty="0"/>
              <a:t>(</a:t>
            </a:r>
            <a:r>
              <a:rPr lang="en-US" sz="3400" i="1" dirty="0" err="1"/>
              <a:t>testErr</a:t>
            </a:r>
            <a:r>
              <a:rPr lang="en-US" sz="3400" i="1" dirty="0"/>
              <a:t>)) print('Learned classification GBT model:') print(</a:t>
            </a:r>
            <a:r>
              <a:rPr lang="en-US" sz="3400" i="1" dirty="0" err="1"/>
              <a:t>model.toDebugString</a:t>
            </a:r>
            <a:r>
              <a:rPr lang="en-US" sz="3400" i="1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sz="4400" dirty="0"/>
              <a:t>Performed model evaluation by observing area under curve, confusion matrix and validation error.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3400" i="1" dirty="0"/>
              <a:t>metrics = </a:t>
            </a:r>
            <a:r>
              <a:rPr lang="en-US" sz="3400" i="1" dirty="0" err="1"/>
              <a:t>BinaryClassificationMetrics</a:t>
            </a:r>
            <a:r>
              <a:rPr lang="en-US" sz="3400" i="1" dirty="0"/>
              <a:t>(</a:t>
            </a:r>
            <a:r>
              <a:rPr lang="en-US" sz="3400" i="1" dirty="0" err="1"/>
              <a:t>labelsAndPredictions</a:t>
            </a:r>
            <a:r>
              <a:rPr lang="en-US" sz="3400" i="1" dirty="0"/>
              <a:t>) AUC = </a:t>
            </a:r>
            <a:r>
              <a:rPr lang="en-US" sz="3400" i="1" dirty="0" err="1"/>
              <a:t>metrics.areaUnderROC</a:t>
            </a:r>
            <a:r>
              <a:rPr lang="en-US" sz="3400" i="1" dirty="0"/>
              <a:t> APR = </a:t>
            </a:r>
            <a:r>
              <a:rPr lang="en-US" sz="3400" i="1" dirty="0" err="1"/>
              <a:t>metrics.areaUnderPR</a:t>
            </a:r>
            <a:r>
              <a:rPr lang="en-US" sz="3400" i="1" dirty="0"/>
              <a:t> print("train </a:t>
            </a:r>
            <a:r>
              <a:rPr lang="en-US" sz="3400" i="1" dirty="0" err="1"/>
              <a:t>AreaUnderCurve</a:t>
            </a:r>
            <a:r>
              <a:rPr lang="en-US" sz="3400" i="1" dirty="0"/>
              <a:t> = " + </a:t>
            </a:r>
            <a:r>
              <a:rPr lang="en-US" sz="3400" i="1" dirty="0" err="1"/>
              <a:t>str</a:t>
            </a:r>
            <a:r>
              <a:rPr lang="en-US" sz="3400" i="1" dirty="0"/>
              <a:t>(AUC))</a:t>
            </a:r>
          </a:p>
          <a:p>
            <a:pPr marL="400050" lvl="1" indent="0">
              <a:buNone/>
            </a:pPr>
            <a:r>
              <a:rPr lang="en-US" sz="3400" i="1" dirty="0"/>
              <a:t> </a:t>
            </a:r>
          </a:p>
          <a:p>
            <a:pPr marL="400050" lvl="1" indent="0">
              <a:buNone/>
            </a:pPr>
            <a:r>
              <a:rPr lang="en-US" sz="3400" i="1" dirty="0"/>
              <a:t>p = </a:t>
            </a:r>
            <a:r>
              <a:rPr lang="en-US" sz="3400" i="1" dirty="0" err="1"/>
              <a:t>np.array</a:t>
            </a:r>
            <a:r>
              <a:rPr lang="en-US" sz="3400" i="1" dirty="0"/>
              <a:t>(</a:t>
            </a:r>
            <a:r>
              <a:rPr lang="en-US" sz="3400" i="1" dirty="0" err="1"/>
              <a:t>labelsAndPredictions.collect</a:t>
            </a:r>
            <a:r>
              <a:rPr lang="en-US" sz="3400" i="1" dirty="0"/>
              <a:t>()) </a:t>
            </a:r>
            <a:r>
              <a:rPr lang="en-US" sz="3400" i="1" dirty="0" err="1"/>
              <a:t>confusion_matrix</a:t>
            </a:r>
            <a:r>
              <a:rPr lang="en-US" sz="3400" i="1" dirty="0"/>
              <a:t>(p[:,0],p[:,1])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4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 descr="Screen Shot 2015-07-11 at 12.40.0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368" b="-148368"/>
          <a:stretch/>
        </p:blipFill>
        <p:spPr/>
      </p:pic>
    </p:spTree>
    <p:extLst>
      <p:ext uri="{BB962C8B-B14F-4D97-AF65-F5344CB8AC3E}">
        <p14:creationId xmlns:p14="http://schemas.microsoft.com/office/powerpoint/2010/main" val="485735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– Pre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445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3400" dirty="0"/>
              <a:t>Combining the 5 Lib </a:t>
            </a:r>
            <a:r>
              <a:rPr lang="en-US" sz="3400" dirty="0" err="1"/>
              <a:t>svm</a:t>
            </a:r>
            <a:r>
              <a:rPr lang="en-US" sz="3400" dirty="0"/>
              <a:t> files into 1 Lib </a:t>
            </a:r>
            <a:r>
              <a:rPr lang="en-US" sz="3400" dirty="0" err="1"/>
              <a:t>svm</a:t>
            </a:r>
            <a:r>
              <a:rPr lang="en-US" sz="3400" dirty="0"/>
              <a:t> file using the following code: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400050" lvl="1" indent="0">
              <a:buNone/>
            </a:pPr>
            <a:r>
              <a:rPr lang="en-US" sz="2300" i="1" dirty="0" err="1"/>
              <a:t>cnn</a:t>
            </a:r>
            <a:r>
              <a:rPr lang="en-US" sz="2300" i="1" dirty="0"/>
              <a:t> = "/home/</a:t>
            </a:r>
            <a:r>
              <a:rPr lang="en-US" sz="2300" i="1" dirty="0" err="1"/>
              <a:t>praneeth</a:t>
            </a:r>
            <a:r>
              <a:rPr lang="en-US" sz="2300" i="1" dirty="0"/>
              <a:t>/Downloads/Case3_TvNews/</a:t>
            </a:r>
            <a:r>
              <a:rPr lang="en-US" sz="2300" i="1" dirty="0" err="1"/>
              <a:t>CNN.txt</a:t>
            </a:r>
            <a:r>
              <a:rPr lang="en-US" sz="2300" i="1" dirty="0"/>
              <a:t>" </a:t>
            </a:r>
          </a:p>
          <a:p>
            <a:pPr marL="400050" lvl="1" indent="0">
              <a:buNone/>
            </a:pPr>
            <a:r>
              <a:rPr lang="en-US" sz="2300" i="1" dirty="0"/>
              <a:t>cnn1 = </a:t>
            </a:r>
            <a:r>
              <a:rPr lang="en-US" sz="2300" i="1" dirty="0" err="1"/>
              <a:t>MLUtils.loadLibSVMFile</a:t>
            </a:r>
            <a:r>
              <a:rPr lang="en-US" sz="2300" i="1" dirty="0"/>
              <a:t>(</a:t>
            </a:r>
            <a:r>
              <a:rPr lang="en-US" sz="2300" i="1" dirty="0" err="1"/>
              <a:t>sc</a:t>
            </a:r>
            <a:r>
              <a:rPr lang="en-US" sz="2300" i="1" dirty="0"/>
              <a:t>, </a:t>
            </a:r>
            <a:r>
              <a:rPr lang="en-US" sz="2300" i="1" dirty="0" err="1"/>
              <a:t>cnn</a:t>
            </a:r>
            <a:r>
              <a:rPr lang="en-US" sz="2300" i="1" dirty="0"/>
              <a:t>) x = </a:t>
            </a:r>
            <a:r>
              <a:rPr lang="en-US" sz="2300" i="1" dirty="0" err="1"/>
              <a:t>points.union</a:t>
            </a:r>
            <a:r>
              <a:rPr lang="en-US" sz="2300" i="1" dirty="0"/>
              <a:t>(cnn1) </a:t>
            </a:r>
          </a:p>
          <a:p>
            <a:pPr marL="400050" lvl="1" indent="0">
              <a:buNone/>
            </a:pPr>
            <a:r>
              <a:rPr lang="en-US" sz="2300" i="1" dirty="0" err="1"/>
              <a:t>cnnibn</a:t>
            </a:r>
            <a:r>
              <a:rPr lang="en-US" sz="2300" i="1" dirty="0"/>
              <a:t> = "/home/</a:t>
            </a:r>
            <a:r>
              <a:rPr lang="en-US" sz="2300" i="1" dirty="0" err="1"/>
              <a:t>praneeth</a:t>
            </a:r>
            <a:r>
              <a:rPr lang="en-US" sz="2300" i="1" dirty="0"/>
              <a:t>/Downloads/Case3_TvNews/</a:t>
            </a:r>
            <a:r>
              <a:rPr lang="en-US" sz="2300" i="1" dirty="0" err="1"/>
              <a:t>CNNIBN.txt</a:t>
            </a:r>
            <a:r>
              <a:rPr lang="en-US" sz="2300" i="1" dirty="0"/>
              <a:t>" </a:t>
            </a:r>
          </a:p>
          <a:p>
            <a:pPr marL="400050" lvl="1" indent="0">
              <a:buNone/>
            </a:pPr>
            <a:r>
              <a:rPr lang="en-US" sz="2300" i="1" dirty="0"/>
              <a:t>cnnibn1 = </a:t>
            </a:r>
            <a:r>
              <a:rPr lang="en-US" sz="2300" i="1" dirty="0" err="1"/>
              <a:t>MLUtils.loadLibSVMFile</a:t>
            </a:r>
            <a:r>
              <a:rPr lang="en-US" sz="2300" i="1" dirty="0"/>
              <a:t>(</a:t>
            </a:r>
            <a:r>
              <a:rPr lang="en-US" sz="2300" i="1" dirty="0" err="1"/>
              <a:t>sc</a:t>
            </a:r>
            <a:r>
              <a:rPr lang="en-US" sz="2300" i="1" dirty="0"/>
              <a:t>, </a:t>
            </a:r>
            <a:r>
              <a:rPr lang="en-US" sz="2300" i="1" dirty="0" err="1"/>
              <a:t>cnnibn</a:t>
            </a:r>
            <a:r>
              <a:rPr lang="en-US" sz="2300" i="1" dirty="0"/>
              <a:t>) y = </a:t>
            </a:r>
            <a:r>
              <a:rPr lang="en-US" sz="2300" i="1" dirty="0" err="1"/>
              <a:t>x.union</a:t>
            </a:r>
            <a:r>
              <a:rPr lang="en-US" sz="2300" i="1" dirty="0"/>
              <a:t>(cnnibn1) </a:t>
            </a:r>
          </a:p>
          <a:p>
            <a:pPr marL="400050" lvl="1" indent="0">
              <a:buNone/>
            </a:pPr>
            <a:r>
              <a:rPr lang="en-US" sz="2300" i="1" dirty="0" err="1"/>
              <a:t>ndtv</a:t>
            </a:r>
            <a:r>
              <a:rPr lang="en-US" sz="2300" i="1" dirty="0"/>
              <a:t> = "/home/</a:t>
            </a:r>
            <a:r>
              <a:rPr lang="en-US" sz="2300" i="1" dirty="0" err="1"/>
              <a:t>praneeth</a:t>
            </a:r>
            <a:r>
              <a:rPr lang="en-US" sz="2300" i="1" dirty="0"/>
              <a:t>/Downloads/Case3_TvNews/</a:t>
            </a:r>
            <a:r>
              <a:rPr lang="en-US" sz="2300" i="1" dirty="0" err="1"/>
              <a:t>NDTV.txt</a:t>
            </a:r>
            <a:r>
              <a:rPr lang="en-US" sz="2300" i="1" dirty="0"/>
              <a:t>" </a:t>
            </a:r>
          </a:p>
          <a:p>
            <a:pPr marL="400050" lvl="1" indent="0">
              <a:buNone/>
            </a:pPr>
            <a:r>
              <a:rPr lang="en-US" sz="2300" i="1" dirty="0"/>
              <a:t>ndtv1 = </a:t>
            </a:r>
            <a:r>
              <a:rPr lang="en-US" sz="2300" i="1" dirty="0" err="1"/>
              <a:t>MLUtils.loadLibSVMFile</a:t>
            </a:r>
            <a:r>
              <a:rPr lang="en-US" sz="2300" i="1" dirty="0"/>
              <a:t>(</a:t>
            </a:r>
            <a:r>
              <a:rPr lang="en-US" sz="2300" i="1" dirty="0" err="1"/>
              <a:t>sc</a:t>
            </a:r>
            <a:r>
              <a:rPr lang="en-US" sz="2300" i="1" dirty="0"/>
              <a:t>, </a:t>
            </a:r>
            <a:r>
              <a:rPr lang="en-US" sz="2300" i="1" dirty="0" err="1"/>
              <a:t>ndtv</a:t>
            </a:r>
            <a:r>
              <a:rPr lang="en-US" sz="2300" i="1" dirty="0"/>
              <a:t>) z = </a:t>
            </a:r>
            <a:r>
              <a:rPr lang="en-US" sz="2300" i="1" dirty="0" err="1"/>
              <a:t>y.union</a:t>
            </a:r>
            <a:r>
              <a:rPr lang="en-US" sz="2300" i="1" dirty="0"/>
              <a:t>(ndtv1) </a:t>
            </a:r>
          </a:p>
          <a:p>
            <a:pPr marL="400050" lvl="1" indent="0">
              <a:buNone/>
            </a:pPr>
            <a:r>
              <a:rPr lang="en-US" sz="2300" i="1" dirty="0" err="1"/>
              <a:t>tn</a:t>
            </a:r>
            <a:r>
              <a:rPr lang="en-US" sz="2300" i="1" dirty="0"/>
              <a:t> = "/home/</a:t>
            </a:r>
            <a:r>
              <a:rPr lang="en-US" sz="2300" i="1" dirty="0" err="1"/>
              <a:t>praneeth</a:t>
            </a:r>
            <a:r>
              <a:rPr lang="en-US" sz="2300" i="1" dirty="0"/>
              <a:t>/Downloads/Case3_TvNews/</a:t>
            </a:r>
            <a:r>
              <a:rPr lang="en-US" sz="2300" i="1" dirty="0" err="1"/>
              <a:t>TIMESNOW.txt</a:t>
            </a:r>
            <a:r>
              <a:rPr lang="en-US" sz="2300" i="1" dirty="0"/>
              <a:t>" </a:t>
            </a:r>
          </a:p>
          <a:p>
            <a:pPr marL="400050" lvl="1" indent="0">
              <a:buNone/>
            </a:pPr>
            <a:r>
              <a:rPr lang="en-US" sz="2300" i="1" dirty="0"/>
              <a:t>tn1 = </a:t>
            </a:r>
            <a:r>
              <a:rPr lang="en-US" sz="2300" i="1" dirty="0" err="1"/>
              <a:t>MLUtils.loadLibSVMFile</a:t>
            </a:r>
            <a:r>
              <a:rPr lang="en-US" sz="2300" i="1" dirty="0"/>
              <a:t>(</a:t>
            </a:r>
            <a:r>
              <a:rPr lang="en-US" sz="2300" i="1" dirty="0" err="1"/>
              <a:t>sc</a:t>
            </a:r>
            <a:r>
              <a:rPr lang="en-US" sz="2300" i="1" dirty="0"/>
              <a:t>, </a:t>
            </a:r>
            <a:r>
              <a:rPr lang="en-US" sz="2300" i="1" dirty="0" err="1"/>
              <a:t>tn</a:t>
            </a:r>
            <a:r>
              <a:rPr lang="en-US" sz="2300" i="1" dirty="0"/>
              <a:t>) data = </a:t>
            </a:r>
            <a:r>
              <a:rPr lang="en-US" sz="2300" i="1" dirty="0" err="1"/>
              <a:t>z.union</a:t>
            </a:r>
            <a:r>
              <a:rPr lang="en-US" sz="2300" i="1" dirty="0"/>
              <a:t>(tn1)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sz="3400" dirty="0"/>
              <a:t>Normalized the data using the following code:</a:t>
            </a:r>
          </a:p>
          <a:p>
            <a:pPr marL="0" indent="0">
              <a:buNone/>
            </a:pPr>
            <a:endParaRPr lang="en-US" sz="3800" dirty="0"/>
          </a:p>
          <a:p>
            <a:pPr marL="400050" lvl="1" indent="0">
              <a:buNone/>
            </a:pPr>
            <a:r>
              <a:rPr lang="en-US" sz="2300" i="1" dirty="0"/>
              <a:t>scaler2 = </a:t>
            </a:r>
            <a:r>
              <a:rPr lang="en-US" sz="2300" i="1" dirty="0" err="1"/>
              <a:t>StandardScaler</a:t>
            </a:r>
            <a:r>
              <a:rPr lang="en-US" sz="2300" i="1" dirty="0"/>
              <a:t>(</a:t>
            </a:r>
            <a:r>
              <a:rPr lang="en-US" sz="2300" i="1" dirty="0" err="1"/>
              <a:t>withMean</a:t>
            </a:r>
            <a:r>
              <a:rPr lang="en-US" sz="2300" i="1" dirty="0"/>
              <a:t>=True, </a:t>
            </a:r>
            <a:r>
              <a:rPr lang="en-US" sz="2300" i="1" dirty="0" err="1"/>
              <a:t>withStd</a:t>
            </a:r>
            <a:r>
              <a:rPr lang="en-US" sz="2300" i="1" dirty="0"/>
              <a:t>=True).fit(features)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12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548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Applying K means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5248"/>
            <a:ext cx="8229600" cy="5543321"/>
          </a:xfrm>
        </p:spPr>
        <p:txBody>
          <a:bodyPr>
            <a:normAutofit fontScale="25000" lnSpcReduction="20000"/>
          </a:bodyPr>
          <a:lstStyle/>
          <a:p>
            <a:r>
              <a:rPr lang="en-US" sz="7400" dirty="0" smtClean="0"/>
              <a:t>The </a:t>
            </a:r>
            <a:r>
              <a:rPr lang="en-US" sz="7400" dirty="0"/>
              <a:t>model is built using the in-built k means algorithm by specifying the max iterations and run.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4900" i="1" dirty="0"/>
              <a:t>clusters = </a:t>
            </a:r>
            <a:r>
              <a:rPr lang="en-US" sz="4900" i="1" dirty="0" err="1"/>
              <a:t>KMeans.train</a:t>
            </a:r>
            <a:r>
              <a:rPr lang="en-US" sz="4900" i="1" dirty="0"/>
              <a:t>(data2, 2, </a:t>
            </a:r>
            <a:r>
              <a:rPr lang="en-US" sz="4900" i="1" dirty="0" err="1"/>
              <a:t>maxIterations</a:t>
            </a:r>
            <a:r>
              <a:rPr lang="en-US" sz="4900" i="1" dirty="0"/>
              <a:t>=10, runs=10, </a:t>
            </a:r>
            <a:r>
              <a:rPr lang="en-US" sz="4900" i="1" dirty="0" err="1"/>
              <a:t>initializationMode</a:t>
            </a:r>
            <a:r>
              <a:rPr lang="en-US" sz="4900" i="1" dirty="0"/>
              <a:t>="random”) </a:t>
            </a:r>
          </a:p>
          <a:p>
            <a:pPr marL="400050" lvl="1" indent="0">
              <a:buNone/>
            </a:pPr>
            <a:endParaRPr lang="en-US" sz="4900" i="1" dirty="0"/>
          </a:p>
          <a:p>
            <a:pPr marL="400050" lvl="1" indent="0">
              <a:buNone/>
            </a:pPr>
            <a:r>
              <a:rPr lang="en-US" sz="4900" i="1" dirty="0"/>
              <a:t>clusters = </a:t>
            </a:r>
            <a:r>
              <a:rPr lang="en-US" sz="4900" i="1" dirty="0" err="1"/>
              <a:t>KMeans.train</a:t>
            </a:r>
            <a:r>
              <a:rPr lang="en-US" sz="4900" i="1" dirty="0"/>
              <a:t>(data2, 4, </a:t>
            </a:r>
            <a:r>
              <a:rPr lang="en-US" sz="4900" i="1" dirty="0" err="1"/>
              <a:t>maxIterations</a:t>
            </a:r>
            <a:r>
              <a:rPr lang="en-US" sz="4900" i="1" dirty="0"/>
              <a:t>=10, runs=10, </a:t>
            </a:r>
            <a:r>
              <a:rPr lang="en-US" sz="4900" i="1" dirty="0" err="1"/>
              <a:t>initializationMode</a:t>
            </a:r>
            <a:r>
              <a:rPr lang="en-US" sz="4900" i="1" dirty="0"/>
              <a:t>="random”) </a:t>
            </a:r>
          </a:p>
          <a:p>
            <a:pPr marL="400050" lvl="1" indent="0">
              <a:buNone/>
            </a:pPr>
            <a:endParaRPr lang="en-US" sz="4900" i="1" dirty="0"/>
          </a:p>
          <a:p>
            <a:pPr marL="400050" lvl="1" indent="0">
              <a:buNone/>
            </a:pPr>
            <a:r>
              <a:rPr lang="en-US" sz="4900" i="1" dirty="0"/>
              <a:t>clusters = </a:t>
            </a:r>
            <a:r>
              <a:rPr lang="en-US" sz="4900" i="1" dirty="0" err="1"/>
              <a:t>KMeans.train</a:t>
            </a:r>
            <a:r>
              <a:rPr lang="en-US" sz="4900" i="1" dirty="0"/>
              <a:t>(data2, 6, </a:t>
            </a:r>
            <a:r>
              <a:rPr lang="en-US" sz="4900" i="1" dirty="0" err="1"/>
              <a:t>maxIterations</a:t>
            </a:r>
            <a:r>
              <a:rPr lang="en-US" sz="4900" i="1" dirty="0"/>
              <a:t>=10, runs=10, </a:t>
            </a:r>
            <a:r>
              <a:rPr lang="en-US" sz="4900" i="1" dirty="0" err="1"/>
              <a:t>initializationMode</a:t>
            </a:r>
            <a:r>
              <a:rPr lang="en-US" sz="4900" i="1" dirty="0"/>
              <a:t>="random”)</a:t>
            </a:r>
          </a:p>
          <a:p>
            <a:pPr marL="400050" lvl="1" indent="0">
              <a:buNone/>
            </a:pPr>
            <a:endParaRPr lang="en-US" sz="4900" i="1" dirty="0"/>
          </a:p>
          <a:p>
            <a:pPr marL="400050" lvl="1" indent="0">
              <a:buNone/>
            </a:pPr>
            <a:r>
              <a:rPr lang="en-US" sz="4900" i="1" dirty="0"/>
              <a:t>clusters = </a:t>
            </a:r>
            <a:r>
              <a:rPr lang="en-US" sz="4900" i="1" dirty="0" err="1"/>
              <a:t>KMeans.train</a:t>
            </a:r>
            <a:r>
              <a:rPr lang="en-US" sz="4900" i="1" dirty="0"/>
              <a:t>(data2, 8, </a:t>
            </a:r>
            <a:r>
              <a:rPr lang="en-US" sz="4900" i="1" dirty="0" err="1"/>
              <a:t>maxIterations</a:t>
            </a:r>
            <a:r>
              <a:rPr lang="en-US" sz="4900" i="1" dirty="0"/>
              <a:t>=10, runs=10, </a:t>
            </a:r>
            <a:r>
              <a:rPr lang="en-US" sz="4900" i="1" dirty="0" err="1"/>
              <a:t>initializationMode</a:t>
            </a:r>
            <a:r>
              <a:rPr lang="en-US" sz="4900" i="1" dirty="0"/>
              <a:t>="random”</a:t>
            </a:r>
          </a:p>
          <a:p>
            <a:pPr marL="400050" lvl="1" indent="0">
              <a:buNone/>
            </a:pPr>
            <a:endParaRPr lang="en-US" sz="4900" i="1" dirty="0"/>
          </a:p>
          <a:p>
            <a:pPr marL="400050" lvl="1" indent="0">
              <a:buNone/>
            </a:pPr>
            <a:r>
              <a:rPr lang="en-US" sz="4900" i="1" dirty="0"/>
              <a:t>clusters = </a:t>
            </a:r>
            <a:r>
              <a:rPr lang="en-US" sz="4900" i="1" dirty="0" err="1"/>
              <a:t>KMeans.train</a:t>
            </a:r>
            <a:r>
              <a:rPr lang="en-US" sz="4900" i="1" dirty="0"/>
              <a:t>(data2, 10, </a:t>
            </a:r>
            <a:r>
              <a:rPr lang="en-US" sz="4900" i="1" dirty="0" err="1"/>
              <a:t>maxIterations</a:t>
            </a:r>
            <a:r>
              <a:rPr lang="en-US" sz="4900" i="1" dirty="0"/>
              <a:t>=10, runs=10, </a:t>
            </a:r>
            <a:r>
              <a:rPr lang="en-US" sz="4900" i="1" dirty="0" err="1"/>
              <a:t>initializationMode</a:t>
            </a:r>
            <a:r>
              <a:rPr lang="en-US" sz="4900" i="1" dirty="0"/>
              <a:t>="random” </a:t>
            </a:r>
          </a:p>
          <a:p>
            <a:pPr marL="400050" lvl="1" indent="0">
              <a:buNone/>
            </a:pPr>
            <a:endParaRPr lang="en-US" dirty="0"/>
          </a:p>
          <a:p>
            <a:pPr lvl="0"/>
            <a:r>
              <a:rPr lang="en-US" sz="7400" dirty="0"/>
              <a:t>Evaluating the cluster by computing within set sum of squared errors.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4900" i="1" dirty="0"/>
              <a:t>from math import </a:t>
            </a:r>
            <a:r>
              <a:rPr lang="en-US" sz="4900" i="1" dirty="0" err="1"/>
              <a:t>sqrt</a:t>
            </a:r>
            <a:r>
              <a:rPr lang="en-US" sz="4900" i="1" dirty="0"/>
              <a:t> </a:t>
            </a:r>
            <a:endParaRPr lang="en-US" sz="4900" i="1" dirty="0" smtClean="0"/>
          </a:p>
          <a:p>
            <a:pPr marL="400050" lvl="1" indent="0">
              <a:buNone/>
            </a:pPr>
            <a:r>
              <a:rPr lang="en-US" sz="4900" i="1" dirty="0" smtClean="0"/>
              <a:t>from </a:t>
            </a:r>
            <a:r>
              <a:rPr lang="en-US" sz="4900" i="1" dirty="0" err="1"/>
              <a:t>numpy</a:t>
            </a:r>
            <a:r>
              <a:rPr lang="en-US" sz="4900" i="1" dirty="0"/>
              <a:t> import </a:t>
            </a:r>
            <a:r>
              <a:rPr lang="en-US" sz="4900" i="1" dirty="0" smtClean="0"/>
              <a:t>array</a:t>
            </a:r>
          </a:p>
          <a:p>
            <a:pPr marL="400050" lvl="1" indent="0">
              <a:buNone/>
            </a:pPr>
            <a:r>
              <a:rPr lang="en-US" sz="4900" i="1" dirty="0" smtClean="0"/>
              <a:t> </a:t>
            </a:r>
            <a:r>
              <a:rPr lang="en-US" sz="4900" i="1" dirty="0" err="1"/>
              <a:t>def</a:t>
            </a:r>
            <a:r>
              <a:rPr lang="en-US" sz="4900" i="1" dirty="0"/>
              <a:t> error(point): center = </a:t>
            </a:r>
            <a:r>
              <a:rPr lang="en-US" sz="4900" i="1" dirty="0" err="1"/>
              <a:t>clusters.centers</a:t>
            </a:r>
            <a:r>
              <a:rPr lang="en-US" sz="4900" i="1" dirty="0"/>
              <a:t>[</a:t>
            </a:r>
            <a:r>
              <a:rPr lang="en-US" sz="4900" i="1" dirty="0" err="1"/>
              <a:t>clusters.predict</a:t>
            </a:r>
            <a:r>
              <a:rPr lang="en-US" sz="4900" i="1" dirty="0"/>
              <a:t>(point)] </a:t>
            </a:r>
            <a:endParaRPr lang="en-US" sz="4900" i="1" dirty="0" smtClean="0"/>
          </a:p>
          <a:p>
            <a:pPr marL="400050" lvl="1" indent="0">
              <a:buNone/>
            </a:pPr>
            <a:r>
              <a:rPr lang="en-US" sz="4900" i="1" dirty="0" smtClean="0"/>
              <a:t>return </a:t>
            </a:r>
            <a:r>
              <a:rPr lang="en-US" sz="4900" i="1" dirty="0" err="1"/>
              <a:t>sqrt</a:t>
            </a:r>
            <a:r>
              <a:rPr lang="en-US" sz="4900" i="1" dirty="0"/>
              <a:t>(sum([x**2 for x in (point - center)])) WSSSE = data2.map(lambda point: error(point)).reduce(lambda x, y: x + y) </a:t>
            </a:r>
            <a:endParaRPr lang="en-US" sz="4900" i="1" dirty="0" smtClean="0"/>
          </a:p>
          <a:p>
            <a:pPr marL="400050" lvl="1" indent="0">
              <a:buNone/>
            </a:pPr>
            <a:r>
              <a:rPr lang="en-US" sz="4900" i="1" dirty="0" smtClean="0"/>
              <a:t>print</a:t>
            </a:r>
            <a:r>
              <a:rPr lang="en-US" sz="4900" i="1" dirty="0"/>
              <a:t>("Within Set Sum of Squared Error = " + </a:t>
            </a:r>
            <a:r>
              <a:rPr lang="en-US" sz="4900" i="1" dirty="0" err="1"/>
              <a:t>str</a:t>
            </a:r>
            <a:r>
              <a:rPr lang="en-US" sz="4900" i="1" dirty="0"/>
              <a:t>(WSSSE))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2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8995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Within Set Sum of Squared </a:t>
            </a:r>
            <a:r>
              <a:rPr lang="en-US" sz="2400" dirty="0" smtClean="0"/>
              <a:t>Error (2) = </a:t>
            </a:r>
            <a:r>
              <a:rPr lang="en-US" sz="2400" dirty="0"/>
              <a:t>1605485.841</a:t>
            </a:r>
            <a:endParaRPr lang="en-US" sz="2400" dirty="0" smtClean="0"/>
          </a:p>
          <a:p>
            <a:r>
              <a:rPr lang="en-US" sz="2400" dirty="0" smtClean="0"/>
              <a:t>Within </a:t>
            </a:r>
            <a:r>
              <a:rPr lang="en-US" sz="2400" dirty="0"/>
              <a:t>Set Sum of Squared Error </a:t>
            </a:r>
            <a:r>
              <a:rPr lang="en-US" sz="2400" dirty="0" smtClean="0"/>
              <a:t>(4) = </a:t>
            </a:r>
            <a:r>
              <a:rPr lang="en-US" sz="2400" dirty="0"/>
              <a:t>1549285.453</a:t>
            </a:r>
            <a:endParaRPr lang="en-US" sz="2400" dirty="0" smtClean="0"/>
          </a:p>
          <a:p>
            <a:r>
              <a:rPr lang="en-US" sz="2400" dirty="0" smtClean="0"/>
              <a:t>Within </a:t>
            </a:r>
            <a:r>
              <a:rPr lang="en-US" sz="2400" dirty="0"/>
              <a:t>Set Sum of Squared </a:t>
            </a:r>
            <a:r>
              <a:rPr lang="en-US" sz="2400" dirty="0" smtClean="0"/>
              <a:t>Error (6)  </a:t>
            </a:r>
            <a:r>
              <a:rPr lang="en-US" sz="2400" dirty="0"/>
              <a:t>= 1460567.116</a:t>
            </a:r>
          </a:p>
          <a:p>
            <a:r>
              <a:rPr lang="en-US" sz="2400" dirty="0"/>
              <a:t>Within Set Sum of Squared </a:t>
            </a:r>
            <a:r>
              <a:rPr lang="en-US" sz="2400" dirty="0" smtClean="0"/>
              <a:t>Error (8) </a:t>
            </a:r>
            <a:r>
              <a:rPr lang="en-US" sz="2400" dirty="0"/>
              <a:t>= 1438714.297</a:t>
            </a:r>
          </a:p>
          <a:p>
            <a:r>
              <a:rPr lang="en-US" sz="2400" dirty="0"/>
              <a:t>Within Set Sum of Squared Error </a:t>
            </a:r>
            <a:r>
              <a:rPr lang="en-US" sz="2400" dirty="0" smtClean="0"/>
              <a:t>(10) = </a:t>
            </a:r>
            <a:r>
              <a:rPr lang="en-US" sz="2400" dirty="0"/>
              <a:t>1425614.813</a:t>
            </a:r>
          </a:p>
        </p:txBody>
      </p:sp>
      <p:pic>
        <p:nvPicPr>
          <p:cNvPr id="4" name="Picture 3" descr="11713496_10206897454053090_1497366133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5" y="3190902"/>
            <a:ext cx="7943964" cy="364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of </a:t>
            </a:r>
            <a:r>
              <a:rPr lang="en-US" dirty="0" err="1" smtClean="0"/>
              <a:t>Hadoop</a:t>
            </a:r>
            <a:r>
              <a:rPr lang="en-US" dirty="0" smtClean="0"/>
              <a:t> &amp; Spark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" r="256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91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6258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&amp;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Loaded the dataset into a pseudo node </a:t>
            </a:r>
            <a:r>
              <a:rPr lang="en-US" sz="2400" dirty="0" err="1"/>
              <a:t>Hadoop</a:t>
            </a:r>
            <a:r>
              <a:rPr lang="en-US" sz="2400" dirty="0"/>
              <a:t> cluster.</a:t>
            </a:r>
          </a:p>
          <a:p>
            <a:r>
              <a:rPr lang="en-US" sz="2400" dirty="0"/>
              <a:t>Created a parse function, which parses through every line separated by delimiter (,) and written labeled points of features and labels.</a:t>
            </a:r>
          </a:p>
          <a:p>
            <a:r>
              <a:rPr lang="en-US" sz="2400" dirty="0"/>
              <a:t>Data Caching is done using .cache to increase the performance.</a:t>
            </a:r>
          </a:p>
          <a:p>
            <a:r>
              <a:rPr lang="en-US" sz="2400" dirty="0"/>
              <a:t>Data Exploration is done using </a:t>
            </a:r>
            <a:r>
              <a:rPr lang="en-US" sz="2400" dirty="0" err="1"/>
              <a:t>mllib.stat</a:t>
            </a:r>
            <a:r>
              <a:rPr lang="en-US" sz="2400" dirty="0"/>
              <a:t> library and performed function like mean, </a:t>
            </a:r>
            <a:r>
              <a:rPr lang="en-US" sz="2400" dirty="0" err="1"/>
              <a:t>numberOfZeroes</a:t>
            </a:r>
            <a:r>
              <a:rPr lang="en-US" sz="2400" dirty="0"/>
              <a:t>, variance, count </a:t>
            </a:r>
            <a:r>
              <a:rPr lang="en-US" sz="2400" dirty="0" err="1"/>
              <a:t>etc</a:t>
            </a:r>
            <a:r>
              <a:rPr lang="en-US" sz="2400" dirty="0"/>
              <a:t> among the data points.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834"/>
            <a:ext cx="8229600" cy="5878330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pPr lvl="0"/>
            <a:r>
              <a:rPr lang="en-US" sz="2600" dirty="0"/>
              <a:t>Calculated the Max and Min year to shift the labels according to our data requirements using the following code:</a:t>
            </a:r>
          </a:p>
          <a:p>
            <a:pPr marL="0" indent="0">
              <a:buNone/>
            </a:pPr>
            <a:endParaRPr lang="en-US" sz="1500" i="1" dirty="0" smtClean="0"/>
          </a:p>
          <a:p>
            <a:pPr marL="400050" lvl="1" indent="0">
              <a:buNone/>
            </a:pPr>
            <a:r>
              <a:rPr lang="en-US" sz="1600" i="1" dirty="0" err="1" smtClean="0"/>
              <a:t>parsedDataInit</a:t>
            </a:r>
            <a:r>
              <a:rPr lang="en-US" sz="1600" i="1" dirty="0" smtClean="0"/>
              <a:t> </a:t>
            </a:r>
            <a:r>
              <a:rPr lang="en-US" sz="1600" i="1" dirty="0"/>
              <a:t>= </a:t>
            </a:r>
            <a:r>
              <a:rPr lang="en-US" sz="1600" i="1" dirty="0" err="1"/>
              <a:t>rawData.map</a:t>
            </a:r>
            <a:r>
              <a:rPr lang="en-US" sz="1600" i="1" dirty="0"/>
              <a:t>(</a:t>
            </a:r>
            <a:r>
              <a:rPr lang="en-US" sz="1600" i="1" dirty="0" err="1"/>
              <a:t>parsePoint</a:t>
            </a:r>
            <a:r>
              <a:rPr lang="en-US" sz="1600" i="1" dirty="0"/>
              <a:t>) </a:t>
            </a:r>
            <a:r>
              <a:rPr lang="en-US" sz="1600" i="1" dirty="0" err="1"/>
              <a:t>onlyLabels</a:t>
            </a:r>
            <a:r>
              <a:rPr lang="en-US" sz="1600" i="1" dirty="0"/>
              <a:t> = </a:t>
            </a:r>
            <a:r>
              <a:rPr lang="en-US" sz="1600" i="1" dirty="0" err="1"/>
              <a:t>parsedDataInit.map</a:t>
            </a:r>
            <a:r>
              <a:rPr lang="en-US" sz="1600" i="1" dirty="0"/>
              <a:t>(lambda a: </a:t>
            </a:r>
            <a:r>
              <a:rPr lang="en-US" sz="1600" i="1" dirty="0" err="1"/>
              <a:t>a.label</a:t>
            </a:r>
            <a:r>
              <a:rPr lang="en-US" sz="1600" i="1" dirty="0"/>
              <a:t>) </a:t>
            </a:r>
            <a:r>
              <a:rPr lang="en-US" sz="1600" i="1" dirty="0" err="1"/>
              <a:t>minYear</a:t>
            </a:r>
            <a:r>
              <a:rPr lang="en-US" sz="1600" i="1" dirty="0"/>
              <a:t> = </a:t>
            </a:r>
            <a:r>
              <a:rPr lang="en-US" sz="1600" i="1" dirty="0" err="1"/>
              <a:t>onlyLabels.min</a:t>
            </a:r>
            <a:r>
              <a:rPr lang="en-US" sz="1600" i="1" dirty="0"/>
              <a:t>() </a:t>
            </a:r>
            <a:r>
              <a:rPr lang="en-US" sz="1600" i="1" dirty="0" err="1"/>
              <a:t>maxYear</a:t>
            </a:r>
            <a:r>
              <a:rPr lang="en-US" sz="1600" i="1" dirty="0"/>
              <a:t> = </a:t>
            </a:r>
            <a:r>
              <a:rPr lang="en-US" sz="1600" i="1" dirty="0" err="1"/>
              <a:t>onlyLabels.max</a:t>
            </a:r>
            <a:r>
              <a:rPr lang="en-US" sz="1600" i="1" dirty="0"/>
              <a:t>() print </a:t>
            </a:r>
            <a:r>
              <a:rPr lang="en-US" sz="1600" i="1" dirty="0" err="1"/>
              <a:t>maxYear</a:t>
            </a:r>
            <a:r>
              <a:rPr lang="en-US" sz="1600" i="1" dirty="0"/>
              <a:t>, </a:t>
            </a:r>
            <a:r>
              <a:rPr lang="en-US" sz="1600" i="1" dirty="0" err="1"/>
              <a:t>minYear</a:t>
            </a:r>
            <a:endParaRPr lang="en-US" sz="1600" i="1" dirty="0"/>
          </a:p>
          <a:p>
            <a:pPr marL="400050" lvl="1" indent="0">
              <a:buNone/>
            </a:pPr>
            <a:r>
              <a:rPr lang="en-US" sz="1600" i="1" dirty="0"/>
              <a:t> </a:t>
            </a:r>
          </a:p>
          <a:p>
            <a:pPr marL="400050" lvl="1" indent="0">
              <a:buNone/>
            </a:pPr>
            <a:r>
              <a:rPr lang="en-US" sz="1600" i="1" dirty="0"/>
              <a:t>#Shifting labels </a:t>
            </a:r>
          </a:p>
          <a:p>
            <a:pPr marL="400050" lvl="1" indent="0">
              <a:buNone/>
            </a:pPr>
            <a:r>
              <a:rPr lang="en-US" sz="1600" i="1" dirty="0" err="1"/>
              <a:t>parsedData</a:t>
            </a:r>
            <a:r>
              <a:rPr lang="en-US" sz="1600" i="1" dirty="0"/>
              <a:t> = </a:t>
            </a:r>
            <a:r>
              <a:rPr lang="en-US" sz="1600" i="1" dirty="0" err="1"/>
              <a:t>NewData.map</a:t>
            </a:r>
            <a:r>
              <a:rPr lang="en-US" sz="1600" i="1" dirty="0"/>
              <a:t>(lambda a: </a:t>
            </a:r>
            <a:r>
              <a:rPr lang="en-US" sz="1600" i="1" dirty="0" err="1"/>
              <a:t>LabeledPoint</a:t>
            </a:r>
            <a:r>
              <a:rPr lang="en-US" sz="1600" i="1" dirty="0"/>
              <a:t>((a[0] - 1922),a[1:])) </a:t>
            </a:r>
          </a:p>
          <a:p>
            <a:pPr marL="400050" lvl="1" indent="0">
              <a:buNone/>
            </a:pPr>
            <a:r>
              <a:rPr lang="en-US" sz="1600" i="1" dirty="0"/>
              <a:t>print type(</a:t>
            </a:r>
            <a:r>
              <a:rPr lang="en-US" sz="1600" i="1" dirty="0" err="1"/>
              <a:t>parsedData.take</a:t>
            </a:r>
            <a:r>
              <a:rPr lang="en-US" sz="1600" i="1" dirty="0"/>
              <a:t>(1)[0]) </a:t>
            </a:r>
          </a:p>
          <a:p>
            <a:pPr marL="400050" lvl="1" indent="0">
              <a:buNone/>
            </a:pPr>
            <a:r>
              <a:rPr lang="en-US" sz="1600" i="1" dirty="0"/>
              <a:t># View the first point </a:t>
            </a:r>
          </a:p>
          <a:p>
            <a:pPr marL="400050" lvl="1" indent="0">
              <a:buNone/>
            </a:pPr>
            <a:r>
              <a:rPr lang="en-US" sz="1600" i="1" dirty="0"/>
              <a:t>print '\n{0}'.format(</a:t>
            </a:r>
            <a:r>
              <a:rPr lang="en-US" sz="1600" i="1" dirty="0" err="1"/>
              <a:t>parsedData.take</a:t>
            </a:r>
            <a:r>
              <a:rPr lang="en-US" sz="1600" i="1" dirty="0"/>
              <a:t>(1)</a:t>
            </a:r>
            <a:r>
              <a:rPr lang="en-US" sz="1600" i="1" dirty="0" smtClean="0"/>
              <a:t>)</a:t>
            </a:r>
          </a:p>
          <a:p>
            <a:pPr marL="400050" lvl="1" indent="0">
              <a:buNone/>
            </a:pPr>
            <a:endParaRPr lang="en-US" sz="1600" i="1" dirty="0"/>
          </a:p>
          <a:p>
            <a:pPr marL="400050" lvl="1" indent="0">
              <a:buNone/>
            </a:pPr>
            <a:r>
              <a:rPr lang="en-US" sz="1600" i="1" dirty="0" smtClean="0"/>
              <a:t>Min -&gt; 1922</a:t>
            </a:r>
          </a:p>
          <a:p>
            <a:pPr marL="400050" lvl="1" indent="0">
              <a:buNone/>
            </a:pPr>
            <a:r>
              <a:rPr lang="en-US" sz="1600" i="1" dirty="0" smtClean="0"/>
              <a:t>Max -&gt; 2011</a:t>
            </a:r>
          </a:p>
          <a:p>
            <a:pPr marL="400050" lvl="1" indent="0">
              <a:buNone/>
            </a:pPr>
            <a:endParaRPr lang="en-US" sz="1600" i="1" dirty="0"/>
          </a:p>
          <a:p>
            <a:r>
              <a:rPr lang="en-US" dirty="0"/>
              <a:t>Normalized the data using the normalizer in the </a:t>
            </a:r>
            <a:r>
              <a:rPr lang="en-US" dirty="0" err="1"/>
              <a:t>mllib.feature</a:t>
            </a:r>
            <a:r>
              <a:rPr lang="en-US" dirty="0"/>
              <a:t> using the following code:</a:t>
            </a:r>
          </a:p>
          <a:p>
            <a:pPr marL="400050" lvl="1" indent="0">
              <a:buNone/>
            </a:pPr>
            <a:r>
              <a:rPr lang="en-US" sz="1700" i="1" dirty="0"/>
              <a:t>from </a:t>
            </a:r>
            <a:r>
              <a:rPr lang="en-US" sz="1700" i="1" dirty="0" err="1"/>
              <a:t>pyspark.mllib.feature</a:t>
            </a:r>
            <a:r>
              <a:rPr lang="en-US" sz="1700" i="1" dirty="0"/>
              <a:t> </a:t>
            </a:r>
          </a:p>
          <a:p>
            <a:pPr marL="400050" lvl="1" indent="0">
              <a:buNone/>
            </a:pPr>
            <a:r>
              <a:rPr lang="en-US" sz="1700" i="1" dirty="0"/>
              <a:t>import </a:t>
            </a:r>
            <a:r>
              <a:rPr lang="en-US" sz="1700" i="1" dirty="0" err="1"/>
              <a:t>VectorTransformer</a:t>
            </a:r>
            <a:r>
              <a:rPr lang="en-US" sz="1700" i="1" dirty="0"/>
              <a:t> from </a:t>
            </a:r>
            <a:r>
              <a:rPr lang="en-US" sz="1700" i="1" dirty="0" err="1"/>
              <a:t>pyspark.mllib.feature</a:t>
            </a:r>
            <a:r>
              <a:rPr lang="en-US" sz="1700" i="1" dirty="0"/>
              <a:t> </a:t>
            </a:r>
          </a:p>
          <a:p>
            <a:pPr marL="400050" lvl="1" indent="0">
              <a:buNone/>
            </a:pPr>
            <a:r>
              <a:rPr lang="en-US" sz="1700" i="1" dirty="0"/>
              <a:t>import Normalizer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322"/>
            <a:ext cx="8229600" cy="5816841"/>
          </a:xfrm>
        </p:spPr>
        <p:txBody>
          <a:bodyPr/>
          <a:lstStyle/>
          <a:p>
            <a:pPr lvl="0"/>
            <a:r>
              <a:rPr lang="en-US" sz="2400" dirty="0" smtClean="0"/>
              <a:t>Parsed the map function and created a binary variable for &lt;1965 as 0 and &gt;=1965 as 1 using </a:t>
            </a:r>
            <a:r>
              <a:rPr lang="en-US" sz="2400" dirty="0"/>
              <a:t>the following code:</a:t>
            </a:r>
          </a:p>
          <a:p>
            <a:pPr marL="0" indent="0">
              <a:buNone/>
            </a:pPr>
            <a:endParaRPr lang="en-US" sz="1600" i="1" dirty="0"/>
          </a:p>
          <a:p>
            <a:pPr marL="400050" lvl="1" indent="0">
              <a:buNone/>
            </a:pPr>
            <a:r>
              <a:rPr lang="en-US" sz="1600" dirty="0" err="1" smtClean="0"/>
              <a:t>parsedData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NewData.map</a:t>
            </a:r>
            <a:r>
              <a:rPr lang="en-US" sz="1600" dirty="0"/>
              <a:t>(lambda a: </a:t>
            </a:r>
            <a:r>
              <a:rPr lang="en-US" sz="1600" dirty="0" err="1"/>
              <a:t>LabeledPoint</a:t>
            </a:r>
            <a:r>
              <a:rPr lang="en-US" sz="1600" dirty="0"/>
              <a:t>((1 if a[0] &gt;=1922 else 0),a[1:]))</a:t>
            </a:r>
            <a:endParaRPr lang="en-US" sz="16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4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 Feature </a:t>
            </a:r>
            <a:r>
              <a:rPr lang="en-US" b="1" dirty="0" smtClean="0"/>
              <a:t>Reduction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Data is spitted into training, validation and test data sets using </a:t>
            </a:r>
            <a:r>
              <a:rPr lang="en-US" sz="2400" dirty="0" err="1"/>
              <a:t>randomSplit</a:t>
            </a:r>
            <a:r>
              <a:rPr lang="en-US" sz="2400" dirty="0"/>
              <a:t>() using the following code.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600" i="1" dirty="0"/>
              <a:t>weights = [.6, .2, .2] 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600" i="1" dirty="0"/>
              <a:t>seed = 42 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600" i="1" dirty="0" err="1"/>
              <a:t>parsedTrainData</a:t>
            </a:r>
            <a:r>
              <a:rPr lang="en-US" sz="1600" i="1" dirty="0"/>
              <a:t>, </a:t>
            </a:r>
            <a:r>
              <a:rPr lang="en-US" sz="1600" i="1" dirty="0" err="1"/>
              <a:t>parsedValData</a:t>
            </a:r>
            <a:r>
              <a:rPr lang="en-US" sz="1600" i="1" dirty="0"/>
              <a:t>, </a:t>
            </a:r>
            <a:r>
              <a:rPr lang="en-US" sz="1600" i="1" dirty="0" err="1"/>
              <a:t>parsedTestData</a:t>
            </a:r>
            <a:r>
              <a:rPr lang="en-US" sz="1600" i="1" dirty="0"/>
              <a:t> = </a:t>
            </a:r>
            <a:r>
              <a:rPr lang="en-US" sz="1600" i="1" dirty="0" err="1"/>
              <a:t>parsedData.randomSplit</a:t>
            </a:r>
            <a:r>
              <a:rPr lang="en-US" sz="1600" i="1" dirty="0"/>
              <a:t>(</a:t>
            </a:r>
            <a:r>
              <a:rPr lang="en-US" sz="1600" i="1" dirty="0" err="1"/>
              <a:t>weights,seed</a:t>
            </a:r>
            <a:r>
              <a:rPr lang="en-US" sz="1600" i="1" dirty="0"/>
              <a:t>) </a:t>
            </a:r>
            <a:r>
              <a:rPr lang="en-US" sz="1600" i="1" dirty="0" err="1"/>
              <a:t>parsedTrainData.cache</a:t>
            </a:r>
            <a:r>
              <a:rPr lang="en-US" sz="1600" i="1" dirty="0"/>
              <a:t>() 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600" i="1" dirty="0" err="1"/>
              <a:t>parsedValData.cache</a:t>
            </a:r>
            <a:r>
              <a:rPr lang="en-US" sz="1600" i="1" dirty="0"/>
              <a:t>() 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600" i="1" dirty="0" err="1"/>
              <a:t>parsedTestData.cache</a:t>
            </a:r>
            <a:r>
              <a:rPr lang="en-US" sz="1600" i="1" dirty="0"/>
              <a:t>(</a:t>
            </a:r>
            <a:r>
              <a:rPr lang="en-US" sz="1600" i="1" dirty="0" smtClean="0"/>
              <a:t>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500" i="1" dirty="0"/>
          </a:p>
          <a:p>
            <a:r>
              <a:rPr lang="en-US" sz="2400" dirty="0"/>
              <a:t>Created a baseline model by taking average from all the years.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0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666"/>
            <a:ext cx="8229600" cy="5630497"/>
          </a:xfrm>
        </p:spPr>
        <p:txBody>
          <a:bodyPr/>
          <a:lstStyle/>
          <a:p>
            <a:r>
              <a:rPr lang="en-US" sz="2400" dirty="0"/>
              <a:t>Evaluated baseline model using Evaluation matrix RMSE using the following code:</a:t>
            </a:r>
          </a:p>
          <a:p>
            <a:pPr marL="0" indent="0">
              <a:buNone/>
            </a:pPr>
            <a:r>
              <a:rPr lang="en-US" sz="1600" i="1" dirty="0"/>
              <a:t>	</a:t>
            </a:r>
            <a:r>
              <a:rPr lang="en-US" sz="1600" i="1" dirty="0" err="1"/>
              <a:t>labelsAndPredsTrain</a:t>
            </a:r>
            <a:r>
              <a:rPr lang="en-US" sz="1600" i="1" dirty="0"/>
              <a:t> = </a:t>
            </a:r>
            <a:r>
              <a:rPr lang="en-US" sz="1600" i="1" dirty="0" err="1"/>
              <a:t>parsedTrainData.map</a:t>
            </a:r>
            <a:r>
              <a:rPr lang="en-US" sz="1600" i="1" dirty="0"/>
              <a:t>(lambda x:(x.label,76.39463))</a:t>
            </a:r>
          </a:p>
          <a:p>
            <a:pPr marL="0" indent="0">
              <a:buNone/>
            </a:pPr>
            <a:r>
              <a:rPr lang="nb-NO" sz="1600" i="1" dirty="0"/>
              <a:t>	</a:t>
            </a:r>
            <a:r>
              <a:rPr lang="nb-NO" sz="1600" i="1" dirty="0" err="1"/>
              <a:t>rmseTrainBase</a:t>
            </a:r>
            <a:r>
              <a:rPr lang="nb-NO" sz="1600" i="1" dirty="0"/>
              <a:t> = </a:t>
            </a:r>
            <a:r>
              <a:rPr lang="nb-NO" sz="1600" i="1" dirty="0" err="1"/>
              <a:t>calcRMSE</a:t>
            </a:r>
            <a:r>
              <a:rPr lang="nb-NO" sz="1600" i="1" dirty="0"/>
              <a:t>(</a:t>
            </a:r>
            <a:r>
              <a:rPr lang="nb-NO" sz="1600" i="1" dirty="0" err="1"/>
              <a:t>labelsAndPredsTrain</a:t>
            </a:r>
            <a:r>
              <a:rPr lang="nb-NO" sz="1600" i="1" dirty="0"/>
              <a:t>)</a:t>
            </a:r>
            <a:endParaRPr lang="en-US" sz="1600" i="1" dirty="0"/>
          </a:p>
          <a:p>
            <a:pPr lvl="0">
              <a:spcBef>
                <a:spcPts val="0"/>
              </a:spcBef>
              <a:buFont typeface="Symbol"/>
              <a:buChar char=""/>
            </a:pPr>
            <a:r>
              <a:rPr lang="en-US" sz="2400" dirty="0" smtClean="0"/>
              <a:t>Evaluated the model Base line Model, </a:t>
            </a:r>
            <a:r>
              <a:rPr lang="en-US" sz="2400" dirty="0" err="1" smtClean="0"/>
              <a:t>LinearRegressionwithSGD</a:t>
            </a:r>
            <a:r>
              <a:rPr lang="en-US" sz="2400" dirty="0" smtClean="0"/>
              <a:t>, </a:t>
            </a:r>
            <a:r>
              <a:rPr lang="en-US" sz="2400" dirty="0" err="1" smtClean="0"/>
              <a:t>RidgeRegressionwithSGD</a:t>
            </a:r>
            <a:r>
              <a:rPr lang="en-US" sz="2400" dirty="0" smtClean="0"/>
              <a:t>, </a:t>
            </a:r>
            <a:r>
              <a:rPr lang="en-US" sz="2400" dirty="0" err="1" smtClean="0"/>
              <a:t>LassowithSGD</a:t>
            </a:r>
            <a:r>
              <a:rPr lang="en-US" sz="2400" dirty="0"/>
              <a:t>.</a:t>
            </a:r>
            <a:endParaRPr lang="en-US" sz="2400" dirty="0" smtClean="0"/>
          </a:p>
          <a:p>
            <a:pPr lvl="0">
              <a:spcBef>
                <a:spcPts val="0"/>
              </a:spcBef>
              <a:buFont typeface="Symbol"/>
              <a:buChar char=""/>
            </a:pPr>
            <a:r>
              <a:rPr lang="en-US" sz="2400" dirty="0" smtClean="0"/>
              <a:t>Compared the models using RMSE.</a:t>
            </a:r>
          </a:p>
          <a:p>
            <a:pPr>
              <a:spcBef>
                <a:spcPts val="0"/>
              </a:spcBef>
              <a:buFont typeface="Symbol"/>
              <a:buChar char=""/>
            </a:pPr>
            <a:r>
              <a:rPr lang="en-US" sz="2400" b="1" dirty="0"/>
              <a:t>Analysis:</a:t>
            </a:r>
            <a:r>
              <a:rPr lang="en-US" sz="2400" dirty="0"/>
              <a:t> </a:t>
            </a:r>
            <a:r>
              <a:rPr lang="en-US" sz="2400" dirty="0" err="1"/>
              <a:t>LinearRegregressionwithSGD</a:t>
            </a:r>
            <a:r>
              <a:rPr lang="en-US" sz="2400" dirty="0"/>
              <a:t> outperforms other models as it has the least RMSE of </a:t>
            </a:r>
            <a:r>
              <a:rPr lang="en-US" sz="2400" dirty="0" smtClean="0"/>
              <a:t>15.71</a:t>
            </a:r>
            <a:endParaRPr lang="en-US" sz="2400" dirty="0"/>
          </a:p>
          <a:p>
            <a:pPr lvl="0">
              <a:spcBef>
                <a:spcPts val="0"/>
              </a:spcBef>
              <a:buFont typeface="Symbol"/>
              <a:buChar char="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" name="Picture 1" descr="Screen Shot 2015-07-11 at 12.2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8" y="4217868"/>
            <a:ext cx="8411489" cy="21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9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 Feature Reduction </a:t>
            </a:r>
            <a:r>
              <a:rPr lang="en-US" b="1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Evaluated the </a:t>
            </a:r>
            <a:r>
              <a:rPr lang="en-US" sz="2400" dirty="0" smtClean="0"/>
              <a:t>model </a:t>
            </a:r>
            <a:r>
              <a:rPr lang="en-US" sz="2400" dirty="0" err="1" smtClean="0"/>
              <a:t>SVMwithSGD</a:t>
            </a:r>
            <a:r>
              <a:rPr lang="en-US" sz="2400" dirty="0" smtClean="0"/>
              <a:t>, </a:t>
            </a:r>
            <a:r>
              <a:rPr lang="en-US" sz="2400" dirty="0" err="1" smtClean="0"/>
              <a:t>LogisticRegressionwithLBFGS</a:t>
            </a:r>
            <a:r>
              <a:rPr lang="en-US" sz="2400" dirty="0" smtClean="0"/>
              <a:t>, </a:t>
            </a:r>
            <a:r>
              <a:rPr lang="en-US" sz="2400" dirty="0" err="1" smtClean="0"/>
              <a:t>LogisticRegressionwithSGD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 smtClean="0"/>
              <a:t>Compared the models using following metrics:</a:t>
            </a:r>
          </a:p>
          <a:p>
            <a:pPr lvl="1"/>
            <a:r>
              <a:rPr lang="en-US" sz="2400" dirty="0" err="1" smtClean="0"/>
              <a:t>AreaUnderCurver</a:t>
            </a:r>
            <a:endParaRPr lang="en-US" sz="2400" dirty="0" smtClean="0"/>
          </a:p>
          <a:p>
            <a:pPr lvl="1"/>
            <a:r>
              <a:rPr lang="en-US" sz="2400" dirty="0" err="1" smtClean="0"/>
              <a:t>ConfusionMatrix</a:t>
            </a:r>
            <a:endParaRPr lang="en-US" sz="2400" dirty="0"/>
          </a:p>
          <a:p>
            <a:pPr lvl="1"/>
            <a:r>
              <a:rPr lang="en-US" sz="2400" dirty="0" smtClean="0"/>
              <a:t>Error Evaluation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 descr="Screen Shot 2015-07-11 at 12.39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6" y="4605348"/>
            <a:ext cx="8739860" cy="18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2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13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Feature Engineering </a:t>
            </a:r>
            <a:r>
              <a:rPr lang="en-US" b="1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197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Implemented PCA in </a:t>
            </a:r>
            <a:r>
              <a:rPr lang="en-US" sz="2400" dirty="0" err="1"/>
              <a:t>scala</a:t>
            </a:r>
            <a:r>
              <a:rPr lang="en-US" sz="2400" dirty="0"/>
              <a:t> as </a:t>
            </a:r>
            <a:r>
              <a:rPr lang="en-US" sz="2400" dirty="0" err="1"/>
              <a:t>Pyspark</a:t>
            </a:r>
            <a:r>
              <a:rPr lang="en-US" sz="2400" dirty="0"/>
              <a:t> doesn’t support PCA.</a:t>
            </a:r>
          </a:p>
          <a:p>
            <a:pPr lvl="0"/>
            <a:r>
              <a:rPr lang="en-US" sz="2400" dirty="0"/>
              <a:t>Top </a:t>
            </a:r>
            <a:r>
              <a:rPr lang="en-US" sz="2400" dirty="0" smtClean="0"/>
              <a:t>15 and top 20 </a:t>
            </a:r>
            <a:r>
              <a:rPr lang="en-US" sz="2400" dirty="0"/>
              <a:t>variables were generated as output from PCA analysis.</a:t>
            </a:r>
          </a:p>
          <a:p>
            <a:pPr lvl="0"/>
            <a:r>
              <a:rPr lang="en-US" sz="2400" dirty="0"/>
              <a:t>Applied the </a:t>
            </a:r>
            <a:r>
              <a:rPr lang="en-US" sz="2400" dirty="0" smtClean="0"/>
              <a:t>Regression </a:t>
            </a:r>
            <a:r>
              <a:rPr lang="en-US" sz="2400" dirty="0"/>
              <a:t>and Classification models after doing feature engineering with PCA.</a:t>
            </a:r>
          </a:p>
          <a:p>
            <a:r>
              <a:rPr lang="en-US" sz="2400" b="1" dirty="0"/>
              <a:t>Analysis:</a:t>
            </a:r>
            <a:r>
              <a:rPr lang="en-US" sz="2400" dirty="0"/>
              <a:t> Regression and Classification models after PCA outperforms other models without feature reduction.</a:t>
            </a:r>
          </a:p>
          <a:p>
            <a:endParaRPr lang="en-US" sz="2400" dirty="0"/>
          </a:p>
        </p:txBody>
      </p:sp>
      <p:pic>
        <p:nvPicPr>
          <p:cNvPr id="4" name="Picture 3" descr="Screen Shot 2015-07-11 at 12.47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5" y="4363073"/>
            <a:ext cx="7603383" cy="22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18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204</TotalTime>
  <Words>647</Words>
  <Application>Microsoft Macintosh PowerPoint</Application>
  <PresentationFormat>On-screen Show (4:3)</PresentationFormat>
  <Paragraphs>177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Midterm Assignment</vt:lpstr>
      <vt:lpstr>Integration of Hadoop &amp; Spark</vt:lpstr>
      <vt:lpstr>Regression &amp; Classification</vt:lpstr>
      <vt:lpstr>PowerPoint Presentation</vt:lpstr>
      <vt:lpstr>PowerPoint Presentation</vt:lpstr>
      <vt:lpstr>No Feature Reduction Regression</vt:lpstr>
      <vt:lpstr>PowerPoint Presentation</vt:lpstr>
      <vt:lpstr>No Feature Reduction Classification</vt:lpstr>
      <vt:lpstr>Feature Engineering PCA</vt:lpstr>
      <vt:lpstr>Classification</vt:lpstr>
      <vt:lpstr>PowerPoint Presentation</vt:lpstr>
      <vt:lpstr>Applying SVMwithSGD Classification </vt:lpstr>
      <vt:lpstr>PowerPoint Presentation</vt:lpstr>
      <vt:lpstr> LogicsticRegressionwithLBFGS Classification</vt:lpstr>
      <vt:lpstr>Applying Decision Tree Classification</vt:lpstr>
      <vt:lpstr>Analysis</vt:lpstr>
      <vt:lpstr>Clustering – Pre Processing</vt:lpstr>
      <vt:lpstr>Applying K means:</vt:lpstr>
      <vt:lpstr>Analysis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Assignment</dc:title>
  <dc:creator>Sakshi Arora</dc:creator>
  <cp:lastModifiedBy>Prateek Gangwal</cp:lastModifiedBy>
  <cp:revision>35</cp:revision>
  <dcterms:created xsi:type="dcterms:W3CDTF">2015-07-11T05:52:09Z</dcterms:created>
  <dcterms:modified xsi:type="dcterms:W3CDTF">2015-07-11T17:01:29Z</dcterms:modified>
</cp:coreProperties>
</file>