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27/05/19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27/05/19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territorial_entities_where_English_is_an_official_langu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Prateek Pande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Following conclusion can be drawn from analysis for Sparks Funds -</a:t>
            </a:r>
          </a:p>
          <a:p>
            <a:pPr marL="342900" indent="-342900">
              <a:buAutoNum type="arabicPeriod"/>
            </a:pPr>
            <a:r>
              <a:rPr lang="en-IN" sz="1400" dirty="0"/>
              <a:t>Best Fund Type for investment in range of 5 to 15 million USD – Venture</a:t>
            </a:r>
          </a:p>
          <a:p>
            <a:pPr marL="342900" indent="-342900">
              <a:buAutoNum type="arabicPeriod"/>
            </a:pPr>
            <a:r>
              <a:rPr lang="en-IN" sz="1400" dirty="0"/>
              <a:t>Top 3 English speaking countries to make investment in venture fund – USA, GBR and CAN.</a:t>
            </a:r>
          </a:p>
          <a:p>
            <a:pPr marL="342900" indent="-342900">
              <a:buAutoNum type="arabicPeriod"/>
            </a:pPr>
            <a:r>
              <a:rPr lang="en-IN" sz="1400" dirty="0"/>
              <a:t>Best Company for USA count wise – </a:t>
            </a:r>
          </a:p>
          <a:p>
            <a:pPr marL="800100" lvl="1" indent="-342900">
              <a:buAutoNum type="arabicPeriod"/>
            </a:pPr>
            <a:r>
              <a:rPr lang="en-IN" sz="1000" dirty="0"/>
              <a:t>Virtustream</a:t>
            </a:r>
          </a:p>
          <a:p>
            <a:pPr marL="800100" lvl="1" indent="-342900">
              <a:buAutoNum type="arabicPeriod"/>
            </a:pPr>
            <a:r>
              <a:rPr lang="en-IN" sz="1000" dirty="0" err="1"/>
              <a:t>Biodesix</a:t>
            </a:r>
            <a:endParaRPr lang="en-IN" sz="1000" dirty="0"/>
          </a:p>
          <a:p>
            <a:pPr marL="342900" indent="-342900">
              <a:buAutoNum type="arabicPeriod"/>
            </a:pPr>
            <a:r>
              <a:rPr lang="en-IN" sz="1400" dirty="0"/>
              <a:t>Best Company for GBR count wise –</a:t>
            </a:r>
          </a:p>
          <a:p>
            <a:pPr lvl="1">
              <a:buAutoNum type="arabicPeriod"/>
            </a:pPr>
            <a:r>
              <a:rPr lang="en-IN" sz="1000" dirty="0" err="1"/>
              <a:t>Electric_cloud</a:t>
            </a:r>
            <a:endParaRPr lang="en-IN" sz="1000" dirty="0"/>
          </a:p>
          <a:p>
            <a:pPr lvl="1">
              <a:buAutoNum type="arabicPeriod"/>
            </a:pPr>
            <a:r>
              <a:rPr lang="en-IN" sz="1000" dirty="0"/>
              <a:t>EUSA Pharma</a:t>
            </a:r>
          </a:p>
          <a:p>
            <a:pPr>
              <a:buAutoNum type="arabicPeriod"/>
            </a:pPr>
            <a:r>
              <a:rPr lang="en-IN" sz="1400" dirty="0"/>
              <a:t>Best Company for CAN count wise –</a:t>
            </a:r>
          </a:p>
          <a:p>
            <a:pPr lvl="1">
              <a:buAutoNum type="arabicPeriod"/>
            </a:pPr>
            <a:r>
              <a:rPr lang="en-IN" sz="1000" dirty="0"/>
              <a:t>Fresco Microchip</a:t>
            </a:r>
          </a:p>
          <a:p>
            <a:pPr lvl="1">
              <a:buAutoNum type="arabicPeriod"/>
            </a:pPr>
            <a:r>
              <a:rPr lang="en-IN" sz="1000" dirty="0" err="1"/>
              <a:t>QuickPlay</a:t>
            </a:r>
            <a:r>
              <a:rPr lang="en-IN" sz="1000" dirty="0"/>
              <a:t> Media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572322"/>
            <a:ext cx="11168742" cy="4626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Introduction - </a:t>
            </a:r>
            <a:r>
              <a:rPr lang="en-IN" sz="1800" dirty="0"/>
              <a:t>Spark Funds is an asset management company who wants to make invest in few companies based on below criteria.</a:t>
            </a:r>
          </a:p>
          <a:p>
            <a:pPr marL="342900" indent="-342900">
              <a:buAutoNum type="arabicPeriod"/>
            </a:pPr>
            <a:r>
              <a:rPr lang="en-IN" sz="1800" dirty="0"/>
              <a:t>Business Objectives – The objective is to identify the best sectors, countries, and a suitable investment type for making investments based on strategy where 'where most investors are investing’.</a:t>
            </a:r>
          </a:p>
          <a:p>
            <a:pPr marL="342900" indent="-342900">
              <a:buAutoNum type="arabicPeriod"/>
            </a:pPr>
            <a:r>
              <a:rPr lang="en-IN" sz="1800" dirty="0"/>
              <a:t>Goals of Data Analysis – </a:t>
            </a:r>
          </a:p>
          <a:p>
            <a:pPr marL="800100" lvl="1" indent="-342900">
              <a:buAutoNum type="arabicPeriod"/>
            </a:pPr>
            <a:r>
              <a:rPr lang="en-IN" sz="1400" dirty="0"/>
              <a:t>Investment Type Analysis – Spark Funds want to choose fund type that is best suited for investment.</a:t>
            </a:r>
          </a:p>
          <a:p>
            <a:pPr marL="800100" lvl="1" indent="-342900">
              <a:buAutoNum type="arabicPeriod"/>
            </a:pPr>
            <a:r>
              <a:rPr lang="en-IN" sz="1400" dirty="0"/>
              <a:t>Country Analysis – Want to invest in countries which are most heavily invested in past.</a:t>
            </a:r>
          </a:p>
          <a:p>
            <a:pPr marL="800100" lvl="1" indent="-342900">
              <a:buAutoNum type="arabicPeriod"/>
            </a:pPr>
            <a:r>
              <a:rPr lang="en-IN" sz="1400" dirty="0"/>
              <a:t>Sector Analysis – Want to study trend of investment made in eight main sectors to decide distribution of funds based on that.</a:t>
            </a:r>
          </a:p>
          <a:p>
            <a:pPr marL="342900" indent="-342900">
              <a:buAutoNum type="arabicPeriod"/>
            </a:pPr>
            <a:r>
              <a:rPr lang="en-IN" sz="1800" dirty="0"/>
              <a:t>Minor Constraints –</a:t>
            </a:r>
          </a:p>
          <a:p>
            <a:pPr marL="800100" lvl="1" indent="-342900">
              <a:buAutoNum type="arabicPeriod"/>
            </a:pPr>
            <a:r>
              <a:rPr lang="en-IN" sz="1400" dirty="0"/>
              <a:t>Spark Funds wants to invest 5 – 15 million USD per round of investment.</a:t>
            </a:r>
          </a:p>
          <a:p>
            <a:pPr marL="800100" lvl="1" indent="-342900">
              <a:buAutoNum type="arabicPeriod"/>
            </a:pPr>
            <a:r>
              <a:rPr lang="en-IN" sz="1400" dirty="0"/>
              <a:t>It wants to invest only in English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Investment Analysis for Spark Funds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82121E-F3A5-3C45-B5C2-091897E7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Investment Analysis Approach Checkpoints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Checkpoint 1 : Data Cleaning</a:t>
            </a:r>
          </a:p>
          <a:p>
            <a:pPr marL="342900" indent="-342900">
              <a:buAutoNum type="arabicPeriod"/>
            </a:pPr>
            <a:r>
              <a:rPr lang="en-IN" sz="1400" dirty="0"/>
              <a:t>Create data-frame companies and rounds2 from companies.txt and rounds2.csv respectively.</a:t>
            </a:r>
          </a:p>
          <a:p>
            <a:pPr marL="342900" indent="-342900">
              <a:buAutoNum type="arabicPeriod"/>
            </a:pPr>
            <a:r>
              <a:rPr lang="en-IN" sz="1400" dirty="0"/>
              <a:t>Remove rows with null entries for raised_amount_usd from round2 data-frame.</a:t>
            </a:r>
          </a:p>
          <a:p>
            <a:pPr marL="342900" indent="-342900">
              <a:buAutoNum type="arabicPeriod"/>
            </a:pPr>
            <a:r>
              <a:rPr lang="en-IN" sz="1400" dirty="0"/>
              <a:t>Determine unique companies from rounds2 and companies data-frame.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400" dirty="0"/>
              <a:t>Merge the two data frames so that all variables (columns) in the companies frame are added to the rounds2 data frame in master_frame.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0" indent="0">
              <a:buNone/>
            </a:pPr>
            <a:r>
              <a:rPr lang="en-IN" sz="1800" dirty="0"/>
              <a:t>Checkpoint 2 : Funding Type Analysis</a:t>
            </a:r>
          </a:p>
          <a:p>
            <a:pPr marL="342900" indent="-342900">
              <a:buAutoNum type="arabicPeriod"/>
            </a:pPr>
            <a:r>
              <a:rPr lang="en-IN" sz="1400" dirty="0"/>
              <a:t>Create new data-frame after filtering master_frame for preferred funding types – venture, angel, seed and private-equity.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400" dirty="0"/>
              <a:t>Calculate the most representative value of the investment amount for each of the four funding type.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400" dirty="0"/>
              <a:t>For preferred funding types Find investment between 5 to 15 million USD for each investment round.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400" dirty="0"/>
              <a:t>From above venture funding is most preferred funding type.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947854"/>
            <a:ext cx="11168742" cy="5564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Checkpoint 3 : Country Analysis</a:t>
            </a:r>
          </a:p>
          <a:p>
            <a:pPr marL="0" indent="0">
              <a:buNone/>
            </a:pPr>
            <a:r>
              <a:rPr lang="en-IN" sz="1400" dirty="0"/>
              <a:t>1. Spark Funds wants to see the top nine countries which have received the highest total funding. Determine top 9 countries with highest total funding in the preferred funding type.</a:t>
            </a:r>
          </a:p>
          <a:p>
            <a:pPr marL="0" indent="0">
              <a:buNone/>
            </a:pPr>
            <a:r>
              <a:rPr lang="en-IN" sz="1400" dirty="0"/>
              <a:t>2. For the chosen investment type, make a data frame named top 9 with the top nine countries.</a:t>
            </a:r>
          </a:p>
          <a:p>
            <a:pPr marL="0" indent="0">
              <a:buNone/>
            </a:pPr>
            <a:r>
              <a:rPr lang="en-IN" sz="1400" dirty="0"/>
              <a:t>USA   108531347515.00</a:t>
            </a:r>
          </a:p>
          <a:p>
            <a:pPr marL="0" indent="0">
              <a:buNone/>
            </a:pPr>
            <a:r>
              <a:rPr lang="en-IN" sz="1400" dirty="0"/>
              <a:t>GBR     5436843539.00</a:t>
            </a:r>
          </a:p>
          <a:p>
            <a:pPr marL="0" indent="0">
              <a:buNone/>
            </a:pPr>
            <a:r>
              <a:rPr lang="en-IN" sz="1400" dirty="0"/>
              <a:t>CHN     5016561053.00</a:t>
            </a:r>
          </a:p>
          <a:p>
            <a:pPr marL="0" indent="0">
              <a:buNone/>
            </a:pPr>
            <a:r>
              <a:rPr lang="en-IN" sz="1400" dirty="0"/>
              <a:t>CAN     3647009578.00</a:t>
            </a:r>
          </a:p>
          <a:p>
            <a:pPr marL="0" indent="0">
              <a:buNone/>
            </a:pPr>
            <a:r>
              <a:rPr lang="en-IN" sz="1400" dirty="0"/>
              <a:t>IND     2976543602.00</a:t>
            </a:r>
          </a:p>
          <a:p>
            <a:pPr marL="0" indent="0">
              <a:buNone/>
            </a:pPr>
            <a:r>
              <a:rPr lang="en-IN" sz="1400" dirty="0"/>
              <a:t>ISR     2840305951.00</a:t>
            </a:r>
          </a:p>
          <a:p>
            <a:pPr marL="0" indent="0">
              <a:buNone/>
            </a:pPr>
            <a:r>
              <a:rPr lang="en-IN" sz="1400" dirty="0"/>
              <a:t>FRA     2112425453.00</a:t>
            </a:r>
          </a:p>
          <a:p>
            <a:pPr marL="0" indent="0">
              <a:buNone/>
            </a:pPr>
            <a:r>
              <a:rPr lang="en-IN" sz="1400" dirty="0"/>
              <a:t>DEU     1765026223.00</a:t>
            </a:r>
          </a:p>
          <a:p>
            <a:pPr marL="0" indent="0">
              <a:buNone/>
            </a:pPr>
            <a:r>
              <a:rPr lang="en-IN" sz="1400" dirty="0"/>
              <a:t>3. From above top 9 countries choose top 3 English speaking countries using</a:t>
            </a:r>
            <a:r>
              <a:rPr lang="en-IN" sz="1400" b="1" dirty="0"/>
              <a:t> - </a:t>
            </a:r>
            <a:r>
              <a:rPr lang="en-IN" b="1" dirty="0"/>
              <a:t> </a:t>
            </a:r>
            <a:r>
              <a:rPr lang="en-IN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https://en.wikipedia.org/wiki/List_of_territorial_entities_where_English_is_an_official_language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4. Thus USA, GBR and CAN are the top 3 countries for preferred investment type.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981308"/>
            <a:ext cx="11168742" cy="56759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/>
              <a:t>Checkpoint 4: Sector Analysis 1</a:t>
            </a:r>
          </a:p>
          <a:p>
            <a:pPr marL="342900" indent="-342900">
              <a:buAutoNum type="arabicPeriod"/>
            </a:pPr>
            <a:r>
              <a:rPr lang="en-IN" sz="1400" dirty="0"/>
              <a:t>Few of the companies have multiple </a:t>
            </a:r>
            <a:r>
              <a:rPr lang="en-IN" sz="1400" dirty="0" err="1"/>
              <a:t>category_list</a:t>
            </a:r>
            <a:r>
              <a:rPr lang="en-IN" sz="1400" dirty="0"/>
              <a:t> separated by "|". We need to split category list and take first entry and primary_sector.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400" dirty="0"/>
              <a:t>Use the mapping file '</a:t>
            </a:r>
            <a:r>
              <a:rPr lang="en-IN" sz="1400" dirty="0" err="1"/>
              <a:t>mapping.csv</a:t>
            </a:r>
            <a:r>
              <a:rPr lang="en-IN" sz="1400" dirty="0"/>
              <a:t>' to map each primary sector to one of the eight main sectors – </a:t>
            </a:r>
          </a:p>
          <a:p>
            <a:pPr marL="457200" lvl="1" indent="0">
              <a:buNone/>
            </a:pPr>
            <a:r>
              <a:rPr lang="en-IN" sz="1000" dirty="0"/>
              <a:t>"Automotive &amp; Sports", "Cleantech / Semiconductors", "Entertainment", "Health", "Manufacturing", "News, Search and Messaging", "Others", "Social, Finance, Analytics, Advertising"</a:t>
            </a:r>
          </a:p>
          <a:p>
            <a:pPr marL="342900" indent="-342900">
              <a:buAutoNum type="arabicPeriod"/>
            </a:pPr>
            <a:r>
              <a:rPr lang="en-IN" sz="1400" dirty="0"/>
              <a:t> Determine merged data frame with each primary sector mapped to its main sector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0" indent="0">
              <a:buNone/>
            </a:pPr>
            <a:r>
              <a:rPr lang="en-IN" sz="1800" dirty="0"/>
              <a:t>Checkpoint 5: Sector Analysis 2</a:t>
            </a:r>
          </a:p>
          <a:p>
            <a:pPr marL="0" indent="0">
              <a:buNone/>
            </a:pPr>
            <a:r>
              <a:rPr lang="en-IN" sz="1400" dirty="0"/>
              <a:t>1. Create three separate data frames D1, D2 and D3 for each of the three countries containing the observations of funding type FT falling within the 5-15 million USD range. The three data frames should contain:</a:t>
            </a:r>
          </a:p>
          <a:p>
            <a:pPr marL="457200" lvl="1" indent="0">
              <a:buNone/>
            </a:pPr>
            <a:r>
              <a:rPr lang="en-IN" sz="1400" dirty="0"/>
              <a:t>1. All the columns of the master_frame along with the primary sector and the main sector</a:t>
            </a:r>
          </a:p>
          <a:p>
            <a:pPr marL="457200" lvl="1" indent="0">
              <a:buNone/>
            </a:pPr>
            <a:r>
              <a:rPr lang="en-IN" sz="1400" dirty="0"/>
              <a:t>2. The total number (or count) of investments for each main sector in a separate column</a:t>
            </a:r>
          </a:p>
          <a:p>
            <a:pPr marL="457200" lvl="1" indent="0">
              <a:buNone/>
            </a:pPr>
            <a:r>
              <a:rPr lang="en-IN" sz="1400" dirty="0"/>
              <a:t>3. The total amount invested in each main sector in a separate column</a:t>
            </a:r>
          </a:p>
          <a:p>
            <a:pPr marL="0" indent="0">
              <a:buNone/>
            </a:pPr>
            <a:r>
              <a:rPr lang="en-IN" sz="1400" dirty="0"/>
              <a:t>2. Using the three data frames, you can calculate the total number and amount of investments in each main sector.</a:t>
            </a:r>
          </a:p>
          <a:p>
            <a:pPr marL="0" indent="0">
              <a:buNone/>
            </a:pPr>
            <a:r>
              <a:rPr lang="en-IN" sz="1400" dirty="0"/>
              <a:t>3. Create Data-Series which contains required amount and count for all three countries.</a:t>
            </a:r>
          </a:p>
          <a:p>
            <a:pPr marL="0" indent="0">
              <a:buNone/>
            </a:pPr>
            <a:r>
              <a:rPr lang="en-IN" sz="1400" dirty="0"/>
              <a:t>4. Determine total number of investments in all three countries.</a:t>
            </a:r>
          </a:p>
          <a:p>
            <a:pPr marL="0" indent="0">
              <a:buNone/>
            </a:pPr>
            <a:r>
              <a:rPr lang="en-IN" sz="1400" dirty="0"/>
              <a:t>5. Total amount of investments in all three countries.</a:t>
            </a:r>
          </a:p>
          <a:p>
            <a:pPr marL="0" indent="0">
              <a:buNone/>
            </a:pPr>
            <a:r>
              <a:rPr lang="en-IN" sz="1400" dirty="0"/>
              <a:t>6. Top Sector name (no. of investment-wise)</a:t>
            </a:r>
          </a:p>
          <a:p>
            <a:pPr marL="0" indent="0">
              <a:buNone/>
            </a:pPr>
            <a:r>
              <a:rPr lang="en-IN" sz="1400" dirty="0"/>
              <a:t>7. Number of investments in top sector.</a:t>
            </a:r>
          </a:p>
          <a:p>
            <a:pPr marL="0" indent="0">
              <a:buNone/>
            </a:pPr>
            <a:r>
              <a:rPr lang="en-IN" sz="1400" dirty="0"/>
              <a:t>8. For top sector count-wise which company received the highest investment</a:t>
            </a:r>
          </a:p>
          <a:p>
            <a:pPr marL="0" indent="0">
              <a:buNone/>
            </a:pPr>
            <a:r>
              <a:rPr lang="en-IN" sz="1400" dirty="0"/>
              <a:t>9. For second best sector count-wise which company received the highest investment.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1600" b="1" dirty="0"/>
              <a:t>A plot showing the fraction of total investments (globally) in venture, seed, angel, and private equity, and the average amount of investment in each funding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A12DA-7B6B-284C-8536-7E5D379B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12" y="1629699"/>
            <a:ext cx="8128000" cy="50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70" y="640080"/>
            <a:ext cx="8843872" cy="10214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1800" b="1" dirty="0"/>
              <a:t>A plot showing the top 9 countries against the total amount of investments of funding type FT.</a:t>
            </a:r>
            <a:br>
              <a:rPr lang="en-IN" b="1" dirty="0"/>
            </a:b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4500-592F-EA47-9D36-664E05E7E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42" y="1391806"/>
            <a:ext cx="77851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79"/>
            <a:ext cx="9313817" cy="981277"/>
          </a:xfrm>
        </p:spPr>
        <p:txBody>
          <a:bodyPr>
            <a:normAutofit fontScale="90000"/>
          </a:bodyPr>
          <a:lstStyle/>
          <a:p>
            <a:r>
              <a:rPr lang="en-IN" sz="2200" b="1" dirty="0"/>
              <a:t> A plot showing the number of investments in the top 3 sectors of the top 3 English speaking countries on one chart</a:t>
            </a:r>
            <a:br>
              <a:rPr lang="en-IN" b="1" dirty="0"/>
            </a:b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97514-B1CE-FA49-B293-33EEE838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93" y="1621356"/>
            <a:ext cx="80264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3014</TotalTime>
  <Words>497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 Investment Analysis for Spark Funds</vt:lpstr>
      <vt:lpstr>PowerPoint Presentation</vt:lpstr>
      <vt:lpstr> Investment Analysis Approach Checkpoints</vt:lpstr>
      <vt:lpstr>PowerPoint Presentation</vt:lpstr>
      <vt:lpstr>PowerPoint Presentation</vt:lpstr>
      <vt:lpstr>A plot showing the fraction of total investments (globally) in venture, seed, angel, and private equity, and the average amount of investment in each funding type.</vt:lpstr>
      <vt:lpstr> A plot showing the top 9 countries against the total amount of investments of funding type FT. </vt:lpstr>
      <vt:lpstr> A plot showing the number of investments in the top 3 sectors of the top 3 English speaking countries on one chart </vt:lpstr>
      <vt:lpstr> 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Prateek Pande</cp:lastModifiedBy>
  <cp:revision>35</cp:revision>
  <dcterms:created xsi:type="dcterms:W3CDTF">2016-06-09T08:16:28Z</dcterms:created>
  <dcterms:modified xsi:type="dcterms:W3CDTF">2019-05-27T15:07:03Z</dcterms:modified>
</cp:coreProperties>
</file>