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0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5" name="Text 1"/>
          <p:cNvSpPr/>
          <p:nvPr/>
        </p:nvSpPr>
        <p:spPr>
          <a:xfrm>
            <a:off x="3012141" y="947521"/>
            <a:ext cx="8606118" cy="2665690"/>
          </a:xfrm>
          <a:prstGeom prst="rect">
            <a:avLst/>
          </a:prstGeom>
          <a:noFill/>
          <a:ln/>
        </p:spPr>
        <p:txBody>
          <a:bodyPr wrap="square" rtlCol="0" anchor="t"/>
          <a:lstStyle/>
          <a:p>
            <a:pPr marL="0" indent="0">
              <a:lnSpc>
                <a:spcPts val="6997"/>
              </a:lnSpc>
              <a:buNone/>
            </a:pPr>
            <a:r>
              <a:rPr lang="en-US" sz="5598" dirty="0">
                <a:solidFill>
                  <a:srgbClr val="F5F0F0"/>
                </a:solidFill>
                <a:latin typeface="Asar" pitchFamily="34" charset="0"/>
                <a:ea typeface="Asar" pitchFamily="34" charset="-122"/>
                <a:cs typeface="Asar" pitchFamily="34" charset="-120"/>
              </a:rPr>
              <a:t>Prepayment Risk Analysis of</a:t>
            </a:r>
          </a:p>
          <a:p>
            <a:pPr marL="0" indent="0">
              <a:lnSpc>
                <a:spcPts val="6997"/>
              </a:lnSpc>
              <a:buNone/>
            </a:pPr>
            <a:r>
              <a:rPr lang="en-US" sz="5598" dirty="0">
                <a:solidFill>
                  <a:srgbClr val="F5F0F0"/>
                </a:solidFill>
                <a:latin typeface="Asar" pitchFamily="34" charset="0"/>
                <a:ea typeface="Asar" pitchFamily="34" charset="-122"/>
                <a:cs typeface="Asar" pitchFamily="34" charset="-120"/>
              </a:rPr>
              <a:t>Mortgage Backed-Securities</a:t>
            </a:r>
            <a:endParaRPr lang="en-US" sz="5598" dirty="0"/>
          </a:p>
        </p:txBody>
      </p:sp>
      <p:sp>
        <p:nvSpPr>
          <p:cNvPr id="10" name="Text 1">
            <a:extLst>
              <a:ext uri="{FF2B5EF4-FFF2-40B4-BE49-F238E27FC236}">
                <a16:creationId xmlns:a16="http://schemas.microsoft.com/office/drawing/2014/main" id="{4B749565-C67A-C0D6-D432-FF277D9BEF16}"/>
              </a:ext>
            </a:extLst>
          </p:cNvPr>
          <p:cNvSpPr/>
          <p:nvPr/>
        </p:nvSpPr>
        <p:spPr>
          <a:xfrm>
            <a:off x="247274" y="5949234"/>
            <a:ext cx="10777369" cy="2665690"/>
          </a:xfrm>
          <a:prstGeom prst="rect">
            <a:avLst/>
          </a:prstGeom>
          <a:noFill/>
          <a:ln/>
        </p:spPr>
        <p:txBody>
          <a:bodyPr wrap="square" rtlCol="0" anchor="t"/>
          <a:lstStyle/>
          <a:p>
            <a:pPr marL="0" indent="0">
              <a:buNone/>
            </a:pPr>
            <a:r>
              <a:rPr lang="en-US" sz="3600" dirty="0">
                <a:solidFill>
                  <a:srgbClr val="F5F0F0"/>
                </a:solidFill>
                <a:ea typeface="Asar" pitchFamily="34" charset="-122"/>
                <a:cs typeface="Asar" pitchFamily="34" charset="-120"/>
              </a:rPr>
              <a:t>Presented By-</a:t>
            </a:r>
          </a:p>
          <a:p>
            <a:pPr marL="0" indent="0">
              <a:buNone/>
            </a:pPr>
            <a:r>
              <a:rPr lang="en-US" sz="3600" dirty="0">
                <a:solidFill>
                  <a:srgbClr val="F5F0F0"/>
                </a:solidFill>
                <a:ea typeface="Asar" pitchFamily="34" charset="-122"/>
              </a:rPr>
              <a:t>Prateek Jain</a:t>
            </a:r>
          </a:p>
          <a:p>
            <a:pPr marL="0" indent="0">
              <a:buNone/>
            </a:pPr>
            <a:r>
              <a:rPr lang="en-US" sz="3600" dirty="0">
                <a:solidFill>
                  <a:srgbClr val="F5F0F0"/>
                </a:solidFill>
                <a:ea typeface="Asar" pitchFamily="34" charset="-122"/>
              </a:rPr>
              <a:t>Under Guidance of-  Mr. Yasin Shah (CEO)</a:t>
            </a:r>
            <a:endParaRPr lang="en-US" sz="3600" dirty="0"/>
          </a:p>
        </p:txBody>
      </p:sp>
      <p:pic>
        <p:nvPicPr>
          <p:cNvPr id="12" name="Picture 11">
            <a:extLst>
              <a:ext uri="{FF2B5EF4-FFF2-40B4-BE49-F238E27FC236}">
                <a16:creationId xmlns:a16="http://schemas.microsoft.com/office/drawing/2014/main" id="{8AE661CF-62A2-8A88-6323-43B8AFAE1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916" y="7013986"/>
            <a:ext cx="2633837" cy="7713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600599"/>
          </a:xfrm>
          <a:prstGeom prst="rect">
            <a:avLst/>
          </a:prstGeom>
          <a:solidFill>
            <a:srgbClr val="09151A">
              <a:alpha val="75000"/>
            </a:srgbClr>
          </a:solidFill>
          <a:ln/>
        </p:spPr>
      </p:sp>
      <p:sp>
        <p:nvSpPr>
          <p:cNvPr id="6" name="Text 1"/>
          <p:cNvSpPr/>
          <p:nvPr/>
        </p:nvSpPr>
        <p:spPr>
          <a:xfrm>
            <a:off x="604837" y="475178"/>
            <a:ext cx="4320540" cy="540068"/>
          </a:xfrm>
          <a:prstGeom prst="rect">
            <a:avLst/>
          </a:prstGeom>
          <a:noFill/>
          <a:ln/>
        </p:spPr>
        <p:txBody>
          <a:bodyPr wrap="none" rtlCol="0" anchor="t"/>
          <a:lstStyle/>
          <a:p>
            <a:pPr marL="0" indent="0">
              <a:lnSpc>
                <a:spcPts val="4253"/>
              </a:lnSpc>
              <a:buNone/>
            </a:pPr>
            <a:r>
              <a:rPr lang="en-US" sz="3402" dirty="0">
                <a:solidFill>
                  <a:srgbClr val="F5F0F0"/>
                </a:solidFill>
                <a:latin typeface="Asar" pitchFamily="34" charset="0"/>
                <a:ea typeface="Asar" pitchFamily="34" charset="-122"/>
                <a:cs typeface="Asar" pitchFamily="34" charset="-120"/>
              </a:rPr>
              <a:t>Project Insights</a:t>
            </a:r>
            <a:endParaRPr lang="en-US" sz="3402" dirty="0"/>
          </a:p>
        </p:txBody>
      </p:sp>
      <p:pic>
        <p:nvPicPr>
          <p:cNvPr id="7" name="Image 3" descr="preencoded.png"/>
          <p:cNvPicPr>
            <a:picLocks noChangeAspect="1"/>
          </p:cNvPicPr>
          <p:nvPr/>
        </p:nvPicPr>
        <p:blipFill>
          <a:blip r:embed="rId4"/>
          <a:stretch>
            <a:fillRect/>
          </a:stretch>
        </p:blipFill>
        <p:spPr>
          <a:xfrm>
            <a:off x="604837" y="1274445"/>
            <a:ext cx="431959" cy="431959"/>
          </a:xfrm>
          <a:prstGeom prst="rect">
            <a:avLst/>
          </a:prstGeom>
        </p:spPr>
      </p:pic>
      <p:sp>
        <p:nvSpPr>
          <p:cNvPr id="8" name="Text 2"/>
          <p:cNvSpPr/>
          <p:nvPr/>
        </p:nvSpPr>
        <p:spPr>
          <a:xfrm>
            <a:off x="604837" y="1879163"/>
            <a:ext cx="2160270" cy="269915"/>
          </a:xfrm>
          <a:prstGeom prst="rect">
            <a:avLst/>
          </a:prstGeom>
          <a:noFill/>
          <a:ln/>
        </p:spPr>
        <p:txBody>
          <a:bodyPr wrap="none" rtlCol="0" anchor="t"/>
          <a:lstStyle/>
          <a:p>
            <a:pPr marL="0" indent="0" algn="l">
              <a:lnSpc>
                <a:spcPts val="2126"/>
              </a:lnSpc>
              <a:buNone/>
            </a:pPr>
            <a:r>
              <a:rPr lang="en-US" sz="1701" dirty="0">
                <a:solidFill>
                  <a:srgbClr val="E2E6E9"/>
                </a:solidFill>
                <a:latin typeface="Asar" pitchFamily="34" charset="0"/>
                <a:ea typeface="Asar" pitchFamily="34" charset="-122"/>
                <a:cs typeface="Asar" pitchFamily="34" charset="-120"/>
              </a:rPr>
              <a:t>Credit Score 700-750</a:t>
            </a:r>
            <a:endParaRPr lang="en-US" sz="1701" dirty="0"/>
          </a:p>
        </p:txBody>
      </p:sp>
      <p:sp>
        <p:nvSpPr>
          <p:cNvPr id="9" name="Text 3"/>
          <p:cNvSpPr/>
          <p:nvPr/>
        </p:nvSpPr>
        <p:spPr>
          <a:xfrm>
            <a:off x="604837" y="2252663"/>
            <a:ext cx="7934325"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People having credit score of 700 to 750 have highest number of loans with 72k loans.</a:t>
            </a:r>
            <a:endParaRPr lang="en-US" sz="1361" dirty="0"/>
          </a:p>
        </p:txBody>
      </p:sp>
      <p:pic>
        <p:nvPicPr>
          <p:cNvPr id="10" name="Image 4" descr="preencoded.png"/>
          <p:cNvPicPr>
            <a:picLocks noChangeAspect="1"/>
          </p:cNvPicPr>
          <p:nvPr/>
        </p:nvPicPr>
        <p:blipFill>
          <a:blip r:embed="rId5"/>
          <a:stretch>
            <a:fillRect/>
          </a:stretch>
        </p:blipFill>
        <p:spPr>
          <a:xfrm>
            <a:off x="604837" y="3047643"/>
            <a:ext cx="431959" cy="431959"/>
          </a:xfrm>
          <a:prstGeom prst="rect">
            <a:avLst/>
          </a:prstGeom>
        </p:spPr>
      </p:pic>
      <p:sp>
        <p:nvSpPr>
          <p:cNvPr id="11" name="Text 4"/>
          <p:cNvSpPr/>
          <p:nvPr/>
        </p:nvSpPr>
        <p:spPr>
          <a:xfrm>
            <a:off x="604837" y="3652361"/>
            <a:ext cx="2524839" cy="269915"/>
          </a:xfrm>
          <a:prstGeom prst="rect">
            <a:avLst/>
          </a:prstGeom>
          <a:noFill/>
          <a:ln/>
        </p:spPr>
        <p:txBody>
          <a:bodyPr wrap="none" rtlCol="0" anchor="t"/>
          <a:lstStyle/>
          <a:p>
            <a:pPr marL="0" indent="0" algn="l">
              <a:lnSpc>
                <a:spcPts val="2126"/>
              </a:lnSpc>
              <a:buNone/>
            </a:pPr>
            <a:r>
              <a:rPr lang="en-US" sz="1701" dirty="0">
                <a:solidFill>
                  <a:srgbClr val="E2E6E9"/>
                </a:solidFill>
                <a:latin typeface="Asar" pitchFamily="34" charset="0"/>
                <a:ea typeface="Asar" pitchFamily="34" charset="-122"/>
                <a:cs typeface="Asar" pitchFamily="34" charset="-120"/>
              </a:rPr>
              <a:t>Credit Score Less Than 650</a:t>
            </a:r>
            <a:endParaRPr lang="en-US" sz="1701" dirty="0"/>
          </a:p>
        </p:txBody>
      </p:sp>
      <p:sp>
        <p:nvSpPr>
          <p:cNvPr id="12" name="Text 5"/>
          <p:cNvSpPr/>
          <p:nvPr/>
        </p:nvSpPr>
        <p:spPr>
          <a:xfrm>
            <a:off x="604837" y="4025860"/>
            <a:ext cx="7934325"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People having credit score of less than 650 have highest average delinquency rate of 40%.</a:t>
            </a:r>
            <a:endParaRPr lang="en-US" sz="1361" dirty="0"/>
          </a:p>
        </p:txBody>
      </p:sp>
      <p:pic>
        <p:nvPicPr>
          <p:cNvPr id="13" name="Image 5" descr="preencoded.png"/>
          <p:cNvPicPr>
            <a:picLocks noChangeAspect="1"/>
          </p:cNvPicPr>
          <p:nvPr/>
        </p:nvPicPr>
        <p:blipFill>
          <a:blip r:embed="rId6"/>
          <a:stretch>
            <a:fillRect/>
          </a:stretch>
        </p:blipFill>
        <p:spPr>
          <a:xfrm>
            <a:off x="604837" y="4820841"/>
            <a:ext cx="431959" cy="431959"/>
          </a:xfrm>
          <a:prstGeom prst="rect">
            <a:avLst/>
          </a:prstGeom>
        </p:spPr>
      </p:pic>
      <p:sp>
        <p:nvSpPr>
          <p:cNvPr id="14" name="Text 6"/>
          <p:cNvSpPr/>
          <p:nvPr/>
        </p:nvSpPr>
        <p:spPr>
          <a:xfrm>
            <a:off x="604837" y="5425559"/>
            <a:ext cx="2800469" cy="269915"/>
          </a:xfrm>
          <a:prstGeom prst="rect">
            <a:avLst/>
          </a:prstGeom>
          <a:noFill/>
          <a:ln/>
        </p:spPr>
        <p:txBody>
          <a:bodyPr wrap="none" rtlCol="0" anchor="t"/>
          <a:lstStyle/>
          <a:p>
            <a:pPr marL="0" indent="0" algn="l">
              <a:lnSpc>
                <a:spcPts val="2126"/>
              </a:lnSpc>
              <a:buNone/>
            </a:pPr>
            <a:r>
              <a:rPr lang="en-US" sz="1701" dirty="0">
                <a:solidFill>
                  <a:srgbClr val="E2E6E9"/>
                </a:solidFill>
                <a:latin typeface="Asar" pitchFamily="34" charset="0"/>
                <a:ea typeface="Asar" pitchFamily="34" charset="-122"/>
                <a:cs typeface="Asar" pitchFamily="34" charset="-120"/>
              </a:rPr>
              <a:t>Loan-to-Value Ratio 50-1000</a:t>
            </a:r>
            <a:endParaRPr lang="en-US" sz="1701" dirty="0"/>
          </a:p>
        </p:txBody>
      </p:sp>
      <p:sp>
        <p:nvSpPr>
          <p:cNvPr id="15" name="Text 7"/>
          <p:cNvSpPr/>
          <p:nvPr/>
        </p:nvSpPr>
        <p:spPr>
          <a:xfrm>
            <a:off x="604837" y="5799058"/>
            <a:ext cx="7934325" cy="276582"/>
          </a:xfrm>
          <a:prstGeom prst="rect">
            <a:avLst/>
          </a:prstGeom>
          <a:noFill/>
          <a:ln/>
        </p:spPr>
        <p:txBody>
          <a:bodyPr wrap="non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People having loan-to-value ratio of 50 to 1000 have highest average delinquency rate of 20%.</a:t>
            </a:r>
            <a:endParaRPr lang="en-US" sz="1361" dirty="0"/>
          </a:p>
        </p:txBody>
      </p:sp>
      <p:pic>
        <p:nvPicPr>
          <p:cNvPr id="16" name="Image 6" descr="preencoded.png"/>
          <p:cNvPicPr>
            <a:picLocks noChangeAspect="1"/>
          </p:cNvPicPr>
          <p:nvPr/>
        </p:nvPicPr>
        <p:blipFill>
          <a:blip r:embed="rId7"/>
          <a:stretch>
            <a:fillRect/>
          </a:stretch>
        </p:blipFill>
        <p:spPr>
          <a:xfrm>
            <a:off x="604837" y="6594038"/>
            <a:ext cx="431959" cy="431959"/>
          </a:xfrm>
          <a:prstGeom prst="rect">
            <a:avLst/>
          </a:prstGeom>
        </p:spPr>
      </p:pic>
      <p:sp>
        <p:nvSpPr>
          <p:cNvPr id="17" name="Text 8"/>
          <p:cNvSpPr/>
          <p:nvPr/>
        </p:nvSpPr>
        <p:spPr>
          <a:xfrm>
            <a:off x="604837" y="7198757"/>
            <a:ext cx="2160270" cy="269915"/>
          </a:xfrm>
          <a:prstGeom prst="rect">
            <a:avLst/>
          </a:prstGeom>
          <a:noFill/>
          <a:ln/>
        </p:spPr>
        <p:txBody>
          <a:bodyPr wrap="none" rtlCol="0" anchor="t"/>
          <a:lstStyle/>
          <a:p>
            <a:pPr marL="0" indent="0" algn="l">
              <a:lnSpc>
                <a:spcPts val="2126"/>
              </a:lnSpc>
              <a:buNone/>
            </a:pPr>
            <a:r>
              <a:rPr lang="en-US" sz="1701" dirty="0">
                <a:solidFill>
                  <a:srgbClr val="E2E6E9"/>
                </a:solidFill>
                <a:latin typeface="Asar" pitchFamily="34" charset="0"/>
                <a:ea typeface="Asar" pitchFamily="34" charset="-122"/>
                <a:cs typeface="Asar" pitchFamily="34" charset="-120"/>
              </a:rPr>
              <a:t>West Virginia</a:t>
            </a:r>
            <a:endParaRPr lang="en-US" sz="1701" dirty="0"/>
          </a:p>
        </p:txBody>
      </p:sp>
      <p:sp>
        <p:nvSpPr>
          <p:cNvPr id="18" name="Text 9"/>
          <p:cNvSpPr/>
          <p:nvPr/>
        </p:nvSpPr>
        <p:spPr>
          <a:xfrm>
            <a:off x="604837" y="7572256"/>
            <a:ext cx="7934325" cy="553164"/>
          </a:xfrm>
          <a:prstGeom prst="rect">
            <a:avLst/>
          </a:prstGeom>
          <a:noFill/>
          <a:ln/>
        </p:spPr>
        <p:txBody>
          <a:bodyPr wrap="square" rtlCol="0" anchor="t"/>
          <a:lstStyle/>
          <a:p>
            <a:pPr marL="0" indent="0" algn="l">
              <a:lnSpc>
                <a:spcPts val="2177"/>
              </a:lnSpc>
              <a:buNone/>
            </a:pPr>
            <a:r>
              <a:rPr lang="en-US" sz="1361" dirty="0">
                <a:solidFill>
                  <a:srgbClr val="E2E6E9"/>
                </a:solidFill>
                <a:latin typeface="Asar" pitchFamily="34" charset="0"/>
                <a:ea typeface="Asar" pitchFamily="34" charset="-122"/>
                <a:cs typeface="Asar" pitchFamily="34" charset="-120"/>
              </a:rPr>
              <a:t>West Virginia is having the highest average delinquency rate of 26% followed by Washington with 19% and Wyoming with 17%.</a:t>
            </a:r>
            <a:endParaRPr lang="en-US" sz="136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4744" y="2613303"/>
            <a:ext cx="5004792" cy="3002875"/>
          </a:xfrm>
          <a:prstGeom prst="rect">
            <a:avLst/>
          </a:prstGeom>
        </p:spPr>
      </p:pic>
      <p:sp>
        <p:nvSpPr>
          <p:cNvPr id="6" name="Text 1"/>
          <p:cNvSpPr/>
          <p:nvPr/>
        </p:nvSpPr>
        <p:spPr>
          <a:xfrm>
            <a:off x="674251" y="839033"/>
            <a:ext cx="4816435" cy="601980"/>
          </a:xfrm>
          <a:prstGeom prst="rect">
            <a:avLst/>
          </a:prstGeom>
          <a:noFill/>
          <a:ln/>
        </p:spPr>
        <p:txBody>
          <a:bodyPr wrap="none" rtlCol="0" anchor="t"/>
          <a:lstStyle/>
          <a:p>
            <a:pPr marL="0" indent="0">
              <a:lnSpc>
                <a:spcPts val="4741"/>
              </a:lnSpc>
              <a:buNone/>
            </a:pPr>
            <a:r>
              <a:rPr lang="en-US" sz="3792" dirty="0">
                <a:solidFill>
                  <a:srgbClr val="F5F0F0"/>
                </a:solidFill>
                <a:latin typeface="Asar" pitchFamily="34" charset="0"/>
                <a:ea typeface="Asar" pitchFamily="34" charset="-122"/>
                <a:cs typeface="Asar" pitchFamily="34" charset="-120"/>
              </a:rPr>
              <a:t>Project Insights</a:t>
            </a:r>
            <a:endParaRPr lang="en-US" sz="3792" dirty="0"/>
          </a:p>
        </p:txBody>
      </p:sp>
      <p:pic>
        <p:nvPicPr>
          <p:cNvPr id="7" name="Image 3" descr="preencoded.png"/>
          <p:cNvPicPr>
            <a:picLocks noChangeAspect="1"/>
          </p:cNvPicPr>
          <p:nvPr/>
        </p:nvPicPr>
        <p:blipFill>
          <a:blip r:embed="rId6"/>
          <a:stretch>
            <a:fillRect/>
          </a:stretch>
        </p:blipFill>
        <p:spPr>
          <a:xfrm>
            <a:off x="674251" y="1729978"/>
            <a:ext cx="481608" cy="481608"/>
          </a:xfrm>
          <a:prstGeom prst="rect">
            <a:avLst/>
          </a:prstGeom>
        </p:spPr>
      </p:pic>
      <p:sp>
        <p:nvSpPr>
          <p:cNvPr id="8" name="Text 2"/>
          <p:cNvSpPr/>
          <p:nvPr/>
        </p:nvSpPr>
        <p:spPr>
          <a:xfrm>
            <a:off x="674251" y="2404229"/>
            <a:ext cx="2408158" cy="300990"/>
          </a:xfrm>
          <a:prstGeom prst="rect">
            <a:avLst/>
          </a:prstGeom>
          <a:noFill/>
          <a:ln/>
        </p:spPr>
        <p:txBody>
          <a:bodyPr wrap="none" rtlCol="0" anchor="t"/>
          <a:lstStyle/>
          <a:p>
            <a:pPr marL="0" indent="0" algn="l">
              <a:lnSpc>
                <a:spcPts val="2370"/>
              </a:lnSpc>
              <a:buNone/>
            </a:pPr>
            <a:r>
              <a:rPr lang="en-US" sz="1896" dirty="0">
                <a:solidFill>
                  <a:srgbClr val="E2E6E9"/>
                </a:solidFill>
                <a:latin typeface="Asar" pitchFamily="34" charset="0"/>
                <a:ea typeface="Asar" pitchFamily="34" charset="-122"/>
                <a:cs typeface="Asar" pitchFamily="34" charset="-120"/>
              </a:rPr>
              <a:t>Credit Score 750-900</a:t>
            </a:r>
            <a:endParaRPr lang="en-US" sz="1896" dirty="0"/>
          </a:p>
        </p:txBody>
      </p:sp>
      <p:sp>
        <p:nvSpPr>
          <p:cNvPr id="9" name="Text 3"/>
          <p:cNvSpPr/>
          <p:nvPr/>
        </p:nvSpPr>
        <p:spPr>
          <a:xfrm>
            <a:off x="674251" y="2820710"/>
            <a:ext cx="7795498" cy="308134"/>
          </a:xfrm>
          <a:prstGeom prst="rect">
            <a:avLst/>
          </a:prstGeom>
          <a:noFill/>
          <a:ln/>
        </p:spPr>
        <p:txBody>
          <a:bodyPr wrap="none" rtlCol="0" anchor="t"/>
          <a:lstStyle/>
          <a:p>
            <a:pPr marL="0" indent="0" algn="l">
              <a:lnSpc>
                <a:spcPts val="2427"/>
              </a:lnSpc>
              <a:buNone/>
            </a:pPr>
            <a:r>
              <a:rPr lang="en-US" sz="1517" dirty="0">
                <a:solidFill>
                  <a:srgbClr val="E2E6E9"/>
                </a:solidFill>
                <a:latin typeface="Asar" pitchFamily="34" charset="0"/>
                <a:ea typeface="Asar" pitchFamily="34" charset="-122"/>
                <a:cs typeface="Asar" pitchFamily="34" charset="-120"/>
              </a:rPr>
              <a:t>People having credit score of 750 to 900 have highest average prepayment rate of 0.2.</a:t>
            </a:r>
            <a:endParaRPr lang="en-US" sz="1517" dirty="0"/>
          </a:p>
        </p:txBody>
      </p:sp>
      <p:sp>
        <p:nvSpPr>
          <p:cNvPr id="11" name="Text 4"/>
          <p:cNvSpPr/>
          <p:nvPr/>
        </p:nvSpPr>
        <p:spPr>
          <a:xfrm>
            <a:off x="674251" y="4381024"/>
            <a:ext cx="2836545" cy="300990"/>
          </a:xfrm>
          <a:prstGeom prst="rect">
            <a:avLst/>
          </a:prstGeom>
          <a:noFill/>
          <a:ln/>
        </p:spPr>
        <p:txBody>
          <a:bodyPr wrap="none" rtlCol="0" anchor="t"/>
          <a:lstStyle/>
          <a:p>
            <a:pPr marL="0" indent="0" algn="l">
              <a:lnSpc>
                <a:spcPts val="2370"/>
              </a:lnSpc>
              <a:buNone/>
            </a:pPr>
            <a:r>
              <a:rPr lang="en-US" sz="1896" dirty="0">
                <a:solidFill>
                  <a:srgbClr val="E2E6E9"/>
                </a:solidFill>
                <a:latin typeface="Asar" pitchFamily="34" charset="0"/>
                <a:ea typeface="Asar" pitchFamily="34" charset="-122"/>
                <a:cs typeface="Asar" pitchFamily="34" charset="-120"/>
              </a:rPr>
              <a:t>Loan-to-Value Ratio 25-50</a:t>
            </a:r>
            <a:endParaRPr lang="en-US" sz="1896" dirty="0"/>
          </a:p>
        </p:txBody>
      </p:sp>
      <p:sp>
        <p:nvSpPr>
          <p:cNvPr id="12" name="Text 5"/>
          <p:cNvSpPr/>
          <p:nvPr/>
        </p:nvSpPr>
        <p:spPr>
          <a:xfrm>
            <a:off x="674251" y="4797504"/>
            <a:ext cx="7795498" cy="308134"/>
          </a:xfrm>
          <a:prstGeom prst="rect">
            <a:avLst/>
          </a:prstGeom>
          <a:noFill/>
          <a:ln/>
        </p:spPr>
        <p:txBody>
          <a:bodyPr wrap="none" rtlCol="0" anchor="t"/>
          <a:lstStyle/>
          <a:p>
            <a:pPr marL="0" indent="0" algn="l">
              <a:lnSpc>
                <a:spcPts val="2427"/>
              </a:lnSpc>
              <a:buNone/>
            </a:pPr>
            <a:r>
              <a:rPr lang="en-US" sz="1517" dirty="0">
                <a:solidFill>
                  <a:srgbClr val="E2E6E9"/>
                </a:solidFill>
                <a:latin typeface="Asar" pitchFamily="34" charset="0"/>
                <a:ea typeface="Asar" pitchFamily="34" charset="-122"/>
                <a:cs typeface="Asar" pitchFamily="34" charset="-120"/>
              </a:rPr>
              <a:t>People having loan-to-value ratio of 25 to 50 have highest average prepayment rate of 0.23.</a:t>
            </a:r>
            <a:endParaRPr lang="en-US" sz="1517" dirty="0"/>
          </a:p>
        </p:txBody>
      </p:sp>
      <p:sp>
        <p:nvSpPr>
          <p:cNvPr id="14" name="Text 6"/>
          <p:cNvSpPr/>
          <p:nvPr/>
        </p:nvSpPr>
        <p:spPr>
          <a:xfrm>
            <a:off x="674251" y="6357818"/>
            <a:ext cx="2408158" cy="300990"/>
          </a:xfrm>
          <a:prstGeom prst="rect">
            <a:avLst/>
          </a:prstGeom>
          <a:noFill/>
          <a:ln/>
        </p:spPr>
        <p:txBody>
          <a:bodyPr wrap="none" rtlCol="0" anchor="t"/>
          <a:lstStyle/>
          <a:p>
            <a:pPr marL="0" indent="0" algn="l">
              <a:lnSpc>
                <a:spcPts val="2370"/>
              </a:lnSpc>
              <a:buNone/>
            </a:pPr>
            <a:r>
              <a:rPr lang="en-US" sz="1896" dirty="0">
                <a:solidFill>
                  <a:srgbClr val="E2E6E9"/>
                </a:solidFill>
                <a:latin typeface="Asar" pitchFamily="34" charset="0"/>
                <a:ea typeface="Asar" pitchFamily="34" charset="-122"/>
                <a:cs typeface="Asar" pitchFamily="34" charset="-120"/>
              </a:rPr>
              <a:t>West Virginia</a:t>
            </a:r>
            <a:endParaRPr lang="en-US" sz="1896" dirty="0"/>
          </a:p>
        </p:txBody>
      </p:sp>
      <p:sp>
        <p:nvSpPr>
          <p:cNvPr id="15" name="Text 7"/>
          <p:cNvSpPr/>
          <p:nvPr/>
        </p:nvSpPr>
        <p:spPr>
          <a:xfrm>
            <a:off x="674251" y="6774299"/>
            <a:ext cx="7795498" cy="616268"/>
          </a:xfrm>
          <a:prstGeom prst="rect">
            <a:avLst/>
          </a:prstGeom>
          <a:noFill/>
          <a:ln/>
        </p:spPr>
        <p:txBody>
          <a:bodyPr wrap="square" rtlCol="0" anchor="t"/>
          <a:lstStyle/>
          <a:p>
            <a:pPr marL="0" indent="0" algn="l">
              <a:lnSpc>
                <a:spcPts val="2427"/>
              </a:lnSpc>
              <a:buNone/>
            </a:pPr>
            <a:r>
              <a:rPr lang="en-US" sz="1517" dirty="0">
                <a:solidFill>
                  <a:srgbClr val="E2E6E9"/>
                </a:solidFill>
                <a:latin typeface="Asar" pitchFamily="34" charset="0"/>
                <a:ea typeface="Asar" pitchFamily="34" charset="-122"/>
                <a:cs typeface="Asar" pitchFamily="34" charset="-120"/>
              </a:rPr>
              <a:t>West Virginia is having the highest average prepayment rate of 0.47 followed by Wyoming with 0.26 and Washington with 0.18.</a:t>
            </a:r>
            <a:endParaRPr lang="en-US" sz="1517" dirty="0"/>
          </a:p>
        </p:txBody>
      </p:sp>
      <p:pic>
        <p:nvPicPr>
          <p:cNvPr id="17" name="Image 3" descr="preencoded.png">
            <a:extLst>
              <a:ext uri="{FF2B5EF4-FFF2-40B4-BE49-F238E27FC236}">
                <a16:creationId xmlns:a16="http://schemas.microsoft.com/office/drawing/2014/main" id="{59471144-0BCF-45BB-2D36-3461D2D7FB29}"/>
              </a:ext>
            </a:extLst>
          </p:cNvPr>
          <p:cNvPicPr>
            <a:picLocks noChangeAspect="1"/>
          </p:cNvPicPr>
          <p:nvPr/>
        </p:nvPicPr>
        <p:blipFill>
          <a:blip r:embed="rId6"/>
          <a:stretch>
            <a:fillRect/>
          </a:stretch>
        </p:blipFill>
        <p:spPr>
          <a:xfrm>
            <a:off x="674251" y="5616178"/>
            <a:ext cx="481608" cy="481608"/>
          </a:xfrm>
          <a:prstGeom prst="rect">
            <a:avLst/>
          </a:prstGeom>
        </p:spPr>
      </p:pic>
      <p:pic>
        <p:nvPicPr>
          <p:cNvPr id="18" name="Image 3" descr="preencoded.png">
            <a:extLst>
              <a:ext uri="{FF2B5EF4-FFF2-40B4-BE49-F238E27FC236}">
                <a16:creationId xmlns:a16="http://schemas.microsoft.com/office/drawing/2014/main" id="{BD975100-DDAC-A3F3-3DB0-C196DF19EDCA}"/>
              </a:ext>
            </a:extLst>
          </p:cNvPr>
          <p:cNvPicPr>
            <a:picLocks noChangeAspect="1"/>
          </p:cNvPicPr>
          <p:nvPr/>
        </p:nvPicPr>
        <p:blipFill>
          <a:blip r:embed="rId6"/>
          <a:stretch>
            <a:fillRect/>
          </a:stretch>
        </p:blipFill>
        <p:spPr>
          <a:xfrm>
            <a:off x="674251" y="3743683"/>
            <a:ext cx="481608" cy="4816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A6A7217A-0624-F9F8-A3EB-F4AA1135B757}"/>
              </a:ext>
            </a:extLst>
          </p:cNvPr>
          <p:cNvPicPr>
            <a:picLocks noChangeAspect="1"/>
          </p:cNvPicPr>
          <p:nvPr/>
        </p:nvPicPr>
        <p:blipFill>
          <a:blip r:embed="rId2"/>
          <a:stretch>
            <a:fillRect/>
          </a:stretch>
        </p:blipFill>
        <p:spPr>
          <a:xfrm>
            <a:off x="0" y="0"/>
            <a:ext cx="14630400" cy="8229600"/>
          </a:xfrm>
          <a:prstGeom prst="rect">
            <a:avLst/>
          </a:prstGeom>
        </p:spPr>
      </p:pic>
      <p:sp>
        <p:nvSpPr>
          <p:cNvPr id="4" name="Shape 0">
            <a:extLst>
              <a:ext uri="{FF2B5EF4-FFF2-40B4-BE49-F238E27FC236}">
                <a16:creationId xmlns:a16="http://schemas.microsoft.com/office/drawing/2014/main" id="{1D5F8C2F-B2F2-43DF-4D34-B8B215853CF8}"/>
              </a:ext>
            </a:extLst>
          </p:cNvPr>
          <p:cNvSpPr/>
          <p:nvPr/>
        </p:nvSpPr>
        <p:spPr>
          <a:xfrm>
            <a:off x="0" y="0"/>
            <a:ext cx="14630400" cy="8229600"/>
          </a:xfrm>
          <a:prstGeom prst="rect">
            <a:avLst/>
          </a:prstGeom>
          <a:solidFill>
            <a:srgbClr val="09151A">
              <a:alpha val="75000"/>
            </a:srgbClr>
          </a:solidFill>
          <a:ln/>
        </p:spPr>
      </p:sp>
      <p:sp>
        <p:nvSpPr>
          <p:cNvPr id="5" name="TextBox 4">
            <a:extLst>
              <a:ext uri="{FF2B5EF4-FFF2-40B4-BE49-F238E27FC236}">
                <a16:creationId xmlns:a16="http://schemas.microsoft.com/office/drawing/2014/main" id="{515753D3-F507-DFED-4277-F88611027FCE}"/>
              </a:ext>
            </a:extLst>
          </p:cNvPr>
          <p:cNvSpPr txBox="1"/>
          <p:nvPr/>
        </p:nvSpPr>
        <p:spPr>
          <a:xfrm>
            <a:off x="4916244" y="2973555"/>
            <a:ext cx="5830646" cy="1015663"/>
          </a:xfrm>
          <a:prstGeom prst="rect">
            <a:avLst/>
          </a:prstGeom>
          <a:noFill/>
        </p:spPr>
        <p:txBody>
          <a:bodyPr wrap="square" rtlCol="0">
            <a:spAutoFit/>
          </a:bodyPr>
          <a:lstStyle/>
          <a:p>
            <a:r>
              <a:rPr lang="en-IN" sz="6000" b="1"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152138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6" name="Text 1"/>
          <p:cNvSpPr/>
          <p:nvPr/>
        </p:nvSpPr>
        <p:spPr>
          <a:xfrm>
            <a:off x="950099" y="583704"/>
            <a:ext cx="6172200" cy="771525"/>
          </a:xfrm>
          <a:prstGeom prst="rect">
            <a:avLst/>
          </a:prstGeom>
          <a:noFill/>
          <a:ln/>
        </p:spPr>
        <p:txBody>
          <a:bodyPr wrap="none" rtlCol="0" anchor="t"/>
          <a:lstStyle/>
          <a:p>
            <a:pPr marL="0" indent="0">
              <a:lnSpc>
                <a:spcPts val="6075"/>
              </a:lnSpc>
              <a:buNone/>
            </a:pPr>
            <a:r>
              <a:rPr lang="en-US" sz="4860" dirty="0">
                <a:solidFill>
                  <a:srgbClr val="F5F0F0"/>
                </a:solidFill>
                <a:latin typeface="Asar" pitchFamily="34" charset="0"/>
                <a:ea typeface="Asar" pitchFamily="34" charset="-122"/>
                <a:cs typeface="Asar" pitchFamily="34" charset="-120"/>
              </a:rPr>
              <a:t>Project Objective</a:t>
            </a:r>
            <a:endParaRPr lang="en-US" sz="4860" dirty="0"/>
          </a:p>
        </p:txBody>
      </p:sp>
      <p:sp>
        <p:nvSpPr>
          <p:cNvPr id="7" name="Text 2"/>
          <p:cNvSpPr/>
          <p:nvPr/>
        </p:nvSpPr>
        <p:spPr>
          <a:xfrm>
            <a:off x="950099" y="1666966"/>
            <a:ext cx="7415927" cy="3950494"/>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The objective of this project was to analyze and assess the prepayment risk associated with mortgage-backed securities using a dataset provided by Freddie Mac. The goal was to identify trends, patterns, and risk factors that could influence prepayment behaviors, thereby providing actionable insights for financial decision-making. By conducting thorough data preprocessing, creating a detailed Power BI dashboard, and developing DAX queries, the project aimed to deliver a comprehensive analysis that supports risk management strategies and enhances the understanding of prepayment dynamics in the mortgage market.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6" name="Text 1"/>
          <p:cNvSpPr/>
          <p:nvPr/>
        </p:nvSpPr>
        <p:spPr>
          <a:xfrm>
            <a:off x="634365" y="1217771"/>
            <a:ext cx="6805493" cy="566380"/>
          </a:xfrm>
          <a:prstGeom prst="rect">
            <a:avLst/>
          </a:prstGeom>
          <a:noFill/>
          <a:ln/>
        </p:spPr>
        <p:txBody>
          <a:bodyPr wrap="none" rtlCol="0" anchor="t"/>
          <a:lstStyle/>
          <a:p>
            <a:pPr marL="0" indent="0">
              <a:lnSpc>
                <a:spcPts val="4460"/>
              </a:lnSpc>
              <a:buNone/>
            </a:pPr>
            <a:r>
              <a:rPr lang="en-US" sz="3568" dirty="0">
                <a:solidFill>
                  <a:srgbClr val="F5F0F0"/>
                </a:solidFill>
                <a:latin typeface="Asar" pitchFamily="34" charset="0"/>
                <a:ea typeface="Asar" pitchFamily="34" charset="-122"/>
                <a:cs typeface="Asar" pitchFamily="34" charset="-120"/>
              </a:rPr>
              <a:t>Mortgage-Backed Securities (MBS)</a:t>
            </a:r>
            <a:endParaRPr lang="en-US" sz="3568" dirty="0"/>
          </a:p>
        </p:txBody>
      </p:sp>
      <p:sp>
        <p:nvSpPr>
          <p:cNvPr id="7" name="Shape 2"/>
          <p:cNvSpPr/>
          <p:nvPr/>
        </p:nvSpPr>
        <p:spPr>
          <a:xfrm>
            <a:off x="634365" y="2259806"/>
            <a:ext cx="407789" cy="407789"/>
          </a:xfrm>
          <a:prstGeom prst="roundRect">
            <a:avLst>
              <a:gd name="adj" fmla="val 18669"/>
            </a:avLst>
          </a:prstGeom>
          <a:solidFill>
            <a:srgbClr val="003180"/>
          </a:solidFill>
          <a:ln w="7620">
            <a:solidFill>
              <a:srgbClr val="194A99"/>
            </a:solidFill>
            <a:prstDash val="solid"/>
          </a:ln>
        </p:spPr>
      </p:sp>
      <p:sp>
        <p:nvSpPr>
          <p:cNvPr id="8" name="Text 3"/>
          <p:cNvSpPr/>
          <p:nvPr/>
        </p:nvSpPr>
        <p:spPr>
          <a:xfrm>
            <a:off x="775692" y="2327672"/>
            <a:ext cx="125135" cy="271939"/>
          </a:xfrm>
          <a:prstGeom prst="rect">
            <a:avLst/>
          </a:prstGeom>
          <a:noFill/>
          <a:ln/>
        </p:spPr>
        <p:txBody>
          <a:bodyPr wrap="none" rtlCol="0" anchor="t"/>
          <a:lstStyle/>
          <a:p>
            <a:pPr marL="0" indent="0" algn="ctr">
              <a:lnSpc>
                <a:spcPts val="2141"/>
              </a:lnSpc>
              <a:buNone/>
            </a:pPr>
            <a:r>
              <a:rPr lang="en-US" sz="2141" dirty="0">
                <a:solidFill>
                  <a:srgbClr val="E2E6E9"/>
                </a:solidFill>
                <a:latin typeface="Asar" pitchFamily="34" charset="0"/>
                <a:ea typeface="Asar" pitchFamily="34" charset="-122"/>
                <a:cs typeface="Asar" pitchFamily="34" charset="-120"/>
              </a:rPr>
              <a:t>1</a:t>
            </a:r>
            <a:endParaRPr lang="en-US" sz="2141" dirty="0"/>
          </a:p>
        </p:txBody>
      </p:sp>
      <p:sp>
        <p:nvSpPr>
          <p:cNvPr id="9" name="Text 4"/>
          <p:cNvSpPr/>
          <p:nvPr/>
        </p:nvSpPr>
        <p:spPr>
          <a:xfrm>
            <a:off x="1223367" y="2259806"/>
            <a:ext cx="2265759" cy="283131"/>
          </a:xfrm>
          <a:prstGeom prst="rect">
            <a:avLst/>
          </a:prstGeom>
          <a:noFill/>
          <a:ln/>
        </p:spPr>
        <p:txBody>
          <a:bodyPr wrap="none" rtlCol="0" anchor="t"/>
          <a:lstStyle/>
          <a:p>
            <a:pPr marL="0" indent="0">
              <a:lnSpc>
                <a:spcPts val="2230"/>
              </a:lnSpc>
              <a:buNone/>
            </a:pPr>
            <a:r>
              <a:rPr lang="en-US" sz="1784" dirty="0">
                <a:solidFill>
                  <a:srgbClr val="E2E6E9"/>
                </a:solidFill>
                <a:latin typeface="Asar" pitchFamily="34" charset="0"/>
                <a:ea typeface="Asar" pitchFamily="34" charset="-122"/>
                <a:cs typeface="Asar" pitchFamily="34" charset="-120"/>
              </a:rPr>
              <a:t>Bundle of Home Loans</a:t>
            </a:r>
            <a:endParaRPr lang="en-US" sz="1784" dirty="0"/>
          </a:p>
        </p:txBody>
      </p:sp>
      <p:sp>
        <p:nvSpPr>
          <p:cNvPr id="10" name="Text 5"/>
          <p:cNvSpPr/>
          <p:nvPr/>
        </p:nvSpPr>
        <p:spPr>
          <a:xfrm>
            <a:off x="1223367" y="2651641"/>
            <a:ext cx="7286268" cy="579834"/>
          </a:xfrm>
          <a:prstGeom prst="rect">
            <a:avLst/>
          </a:prstGeom>
          <a:noFill/>
          <a:ln/>
        </p:spPr>
        <p:txBody>
          <a:bodyPr wrap="square" rtlCol="0" anchor="t"/>
          <a:lstStyle/>
          <a:p>
            <a:pPr marL="0" indent="0">
              <a:lnSpc>
                <a:spcPts val="2284"/>
              </a:lnSpc>
              <a:buNone/>
            </a:pPr>
            <a:r>
              <a:rPr lang="en-US" sz="1427" dirty="0">
                <a:solidFill>
                  <a:srgbClr val="E2E6E9"/>
                </a:solidFill>
                <a:latin typeface="Asar" pitchFamily="34" charset="0"/>
                <a:ea typeface="Asar" pitchFamily="34" charset="-122"/>
                <a:cs typeface="Asar" pitchFamily="34" charset="-120"/>
              </a:rPr>
              <a:t>A mortgage-backed security (MBS) is an investment similar to a bond that is made up of a bundle of home loans bought from the banks that issued them.</a:t>
            </a:r>
            <a:endParaRPr lang="en-US" sz="1427" dirty="0"/>
          </a:p>
        </p:txBody>
      </p:sp>
      <p:sp>
        <p:nvSpPr>
          <p:cNvPr id="11" name="Shape 6"/>
          <p:cNvSpPr/>
          <p:nvPr/>
        </p:nvSpPr>
        <p:spPr>
          <a:xfrm>
            <a:off x="634365" y="3616523"/>
            <a:ext cx="407789" cy="407789"/>
          </a:xfrm>
          <a:prstGeom prst="roundRect">
            <a:avLst>
              <a:gd name="adj" fmla="val 18669"/>
            </a:avLst>
          </a:prstGeom>
          <a:solidFill>
            <a:srgbClr val="003180"/>
          </a:solidFill>
          <a:ln w="7620">
            <a:solidFill>
              <a:srgbClr val="194A99"/>
            </a:solidFill>
            <a:prstDash val="solid"/>
          </a:ln>
        </p:spPr>
      </p:sp>
      <p:sp>
        <p:nvSpPr>
          <p:cNvPr id="12" name="Text 7"/>
          <p:cNvSpPr/>
          <p:nvPr/>
        </p:nvSpPr>
        <p:spPr>
          <a:xfrm>
            <a:off x="761762" y="3684389"/>
            <a:ext cx="152876" cy="271939"/>
          </a:xfrm>
          <a:prstGeom prst="rect">
            <a:avLst/>
          </a:prstGeom>
          <a:noFill/>
          <a:ln/>
        </p:spPr>
        <p:txBody>
          <a:bodyPr wrap="none" rtlCol="0" anchor="t"/>
          <a:lstStyle/>
          <a:p>
            <a:pPr marL="0" indent="0" algn="ctr">
              <a:lnSpc>
                <a:spcPts val="2141"/>
              </a:lnSpc>
              <a:buNone/>
            </a:pPr>
            <a:r>
              <a:rPr lang="en-US" sz="2141" dirty="0">
                <a:solidFill>
                  <a:srgbClr val="E2E6E9"/>
                </a:solidFill>
                <a:latin typeface="Asar" pitchFamily="34" charset="0"/>
                <a:ea typeface="Asar" pitchFamily="34" charset="-122"/>
                <a:cs typeface="Asar" pitchFamily="34" charset="-120"/>
              </a:rPr>
              <a:t>2</a:t>
            </a:r>
            <a:endParaRPr lang="en-US" sz="2141" dirty="0"/>
          </a:p>
        </p:txBody>
      </p:sp>
      <p:sp>
        <p:nvSpPr>
          <p:cNvPr id="13" name="Text 8"/>
          <p:cNvSpPr/>
          <p:nvPr/>
        </p:nvSpPr>
        <p:spPr>
          <a:xfrm>
            <a:off x="1223367" y="3616523"/>
            <a:ext cx="2265759" cy="283131"/>
          </a:xfrm>
          <a:prstGeom prst="rect">
            <a:avLst/>
          </a:prstGeom>
          <a:noFill/>
          <a:ln/>
        </p:spPr>
        <p:txBody>
          <a:bodyPr wrap="none" rtlCol="0" anchor="t"/>
          <a:lstStyle/>
          <a:p>
            <a:pPr marL="0" indent="0">
              <a:lnSpc>
                <a:spcPts val="2230"/>
              </a:lnSpc>
              <a:buNone/>
            </a:pPr>
            <a:r>
              <a:rPr lang="en-US" sz="1784" dirty="0">
                <a:solidFill>
                  <a:srgbClr val="E2E6E9"/>
                </a:solidFill>
                <a:latin typeface="Asar" pitchFamily="34" charset="0"/>
                <a:ea typeface="Asar" pitchFamily="34" charset="-122"/>
                <a:cs typeface="Asar" pitchFamily="34" charset="-120"/>
              </a:rPr>
              <a:t>Discounted Rate</a:t>
            </a:r>
            <a:endParaRPr lang="en-US" sz="1784" dirty="0"/>
          </a:p>
        </p:txBody>
      </p:sp>
      <p:sp>
        <p:nvSpPr>
          <p:cNvPr id="14" name="Text 9"/>
          <p:cNvSpPr/>
          <p:nvPr/>
        </p:nvSpPr>
        <p:spPr>
          <a:xfrm>
            <a:off x="1223367" y="4008358"/>
            <a:ext cx="7286268" cy="579834"/>
          </a:xfrm>
          <a:prstGeom prst="rect">
            <a:avLst/>
          </a:prstGeom>
          <a:noFill/>
          <a:ln/>
        </p:spPr>
        <p:txBody>
          <a:bodyPr wrap="square" rtlCol="0" anchor="t"/>
          <a:lstStyle/>
          <a:p>
            <a:pPr marL="0" indent="0">
              <a:lnSpc>
                <a:spcPts val="2284"/>
              </a:lnSpc>
              <a:buNone/>
            </a:pPr>
            <a:r>
              <a:rPr lang="en-US" sz="1427" dirty="0">
                <a:solidFill>
                  <a:srgbClr val="E2E6E9"/>
                </a:solidFill>
                <a:latin typeface="Asar" pitchFamily="34" charset="0"/>
                <a:ea typeface="Asar" pitchFamily="34" charset="-122"/>
                <a:cs typeface="Asar" pitchFamily="34" charset="-120"/>
              </a:rPr>
              <a:t>In this system, the loans issued by the bank is in turn sold to investors at a discounted rate to free up the bank funds.</a:t>
            </a:r>
            <a:endParaRPr lang="en-US" sz="1427" dirty="0"/>
          </a:p>
        </p:txBody>
      </p:sp>
      <p:sp>
        <p:nvSpPr>
          <p:cNvPr id="15" name="Shape 10"/>
          <p:cNvSpPr/>
          <p:nvPr/>
        </p:nvSpPr>
        <p:spPr>
          <a:xfrm>
            <a:off x="634365" y="4973241"/>
            <a:ext cx="407789" cy="407789"/>
          </a:xfrm>
          <a:prstGeom prst="roundRect">
            <a:avLst>
              <a:gd name="adj" fmla="val 18669"/>
            </a:avLst>
          </a:prstGeom>
          <a:solidFill>
            <a:srgbClr val="003180"/>
          </a:solidFill>
          <a:ln w="7620">
            <a:solidFill>
              <a:srgbClr val="194A99"/>
            </a:solidFill>
            <a:prstDash val="solid"/>
          </a:ln>
        </p:spPr>
      </p:sp>
      <p:sp>
        <p:nvSpPr>
          <p:cNvPr id="16" name="Text 11"/>
          <p:cNvSpPr/>
          <p:nvPr/>
        </p:nvSpPr>
        <p:spPr>
          <a:xfrm>
            <a:off x="762476" y="5041106"/>
            <a:ext cx="151448" cy="271939"/>
          </a:xfrm>
          <a:prstGeom prst="rect">
            <a:avLst/>
          </a:prstGeom>
          <a:noFill/>
          <a:ln/>
        </p:spPr>
        <p:txBody>
          <a:bodyPr wrap="none" rtlCol="0" anchor="t"/>
          <a:lstStyle/>
          <a:p>
            <a:pPr marL="0" indent="0" algn="ctr">
              <a:lnSpc>
                <a:spcPts val="2141"/>
              </a:lnSpc>
              <a:buNone/>
            </a:pPr>
            <a:r>
              <a:rPr lang="en-US" sz="2141" dirty="0">
                <a:solidFill>
                  <a:srgbClr val="E2E6E9"/>
                </a:solidFill>
                <a:latin typeface="Asar" pitchFamily="34" charset="0"/>
                <a:ea typeface="Asar" pitchFamily="34" charset="-122"/>
                <a:cs typeface="Asar" pitchFamily="34" charset="-120"/>
              </a:rPr>
              <a:t>3</a:t>
            </a:r>
            <a:endParaRPr lang="en-US" sz="2141" dirty="0"/>
          </a:p>
        </p:txBody>
      </p:sp>
      <p:sp>
        <p:nvSpPr>
          <p:cNvPr id="17" name="Text 12"/>
          <p:cNvSpPr/>
          <p:nvPr/>
        </p:nvSpPr>
        <p:spPr>
          <a:xfrm>
            <a:off x="1223367" y="4973241"/>
            <a:ext cx="2265759" cy="283131"/>
          </a:xfrm>
          <a:prstGeom prst="rect">
            <a:avLst/>
          </a:prstGeom>
          <a:noFill/>
          <a:ln/>
        </p:spPr>
        <p:txBody>
          <a:bodyPr wrap="none" rtlCol="0" anchor="t"/>
          <a:lstStyle/>
          <a:p>
            <a:pPr marL="0" indent="0">
              <a:lnSpc>
                <a:spcPts val="2230"/>
              </a:lnSpc>
              <a:buNone/>
            </a:pPr>
            <a:r>
              <a:rPr lang="en-US" sz="1784" dirty="0">
                <a:solidFill>
                  <a:srgbClr val="E2E6E9"/>
                </a:solidFill>
                <a:latin typeface="Asar" pitchFamily="34" charset="0"/>
                <a:ea typeface="Asar" pitchFamily="34" charset="-122"/>
                <a:cs typeface="Asar" pitchFamily="34" charset="-120"/>
              </a:rPr>
              <a:t>Grouped Loans</a:t>
            </a:r>
            <a:endParaRPr lang="en-US" sz="1784" dirty="0"/>
          </a:p>
        </p:txBody>
      </p:sp>
      <p:sp>
        <p:nvSpPr>
          <p:cNvPr id="18" name="Text 13"/>
          <p:cNvSpPr/>
          <p:nvPr/>
        </p:nvSpPr>
        <p:spPr>
          <a:xfrm>
            <a:off x="1223367" y="5365075"/>
            <a:ext cx="7286268" cy="579834"/>
          </a:xfrm>
          <a:prstGeom prst="rect">
            <a:avLst/>
          </a:prstGeom>
          <a:noFill/>
          <a:ln/>
        </p:spPr>
        <p:txBody>
          <a:bodyPr wrap="square" rtlCol="0" anchor="t"/>
          <a:lstStyle/>
          <a:p>
            <a:pPr marL="0" indent="0">
              <a:lnSpc>
                <a:spcPts val="2284"/>
              </a:lnSpc>
              <a:buNone/>
            </a:pPr>
            <a:r>
              <a:rPr lang="en-US" sz="1427" dirty="0">
                <a:solidFill>
                  <a:srgbClr val="E2E6E9"/>
                </a:solidFill>
                <a:latin typeface="Asar" pitchFamily="34" charset="0"/>
                <a:ea typeface="Asar" pitchFamily="34" charset="-122"/>
                <a:cs typeface="Asar" pitchFamily="34" charset="-120"/>
              </a:rPr>
              <a:t>These loans are sold in the form of bonds by investment banks wherein loans are grouped together according to their type and quality.</a:t>
            </a:r>
            <a:endParaRPr lang="en-US" sz="1427" dirty="0"/>
          </a:p>
        </p:txBody>
      </p:sp>
      <p:sp>
        <p:nvSpPr>
          <p:cNvPr id="19" name="Shape 14"/>
          <p:cNvSpPr/>
          <p:nvPr/>
        </p:nvSpPr>
        <p:spPr>
          <a:xfrm>
            <a:off x="634365" y="6329958"/>
            <a:ext cx="407789" cy="407789"/>
          </a:xfrm>
          <a:prstGeom prst="roundRect">
            <a:avLst>
              <a:gd name="adj" fmla="val 18669"/>
            </a:avLst>
          </a:prstGeom>
          <a:solidFill>
            <a:srgbClr val="003180"/>
          </a:solidFill>
          <a:ln w="7620">
            <a:solidFill>
              <a:srgbClr val="194A99"/>
            </a:solidFill>
            <a:prstDash val="solid"/>
          </a:ln>
        </p:spPr>
      </p:sp>
      <p:sp>
        <p:nvSpPr>
          <p:cNvPr id="20" name="Text 15"/>
          <p:cNvSpPr/>
          <p:nvPr/>
        </p:nvSpPr>
        <p:spPr>
          <a:xfrm>
            <a:off x="762357" y="6397823"/>
            <a:ext cx="151686" cy="271939"/>
          </a:xfrm>
          <a:prstGeom prst="rect">
            <a:avLst/>
          </a:prstGeom>
          <a:noFill/>
          <a:ln/>
        </p:spPr>
        <p:txBody>
          <a:bodyPr wrap="none" rtlCol="0" anchor="t"/>
          <a:lstStyle/>
          <a:p>
            <a:pPr marL="0" indent="0" algn="ctr">
              <a:lnSpc>
                <a:spcPts val="2141"/>
              </a:lnSpc>
              <a:buNone/>
            </a:pPr>
            <a:r>
              <a:rPr lang="en-US" sz="2141" dirty="0">
                <a:solidFill>
                  <a:srgbClr val="E2E6E9"/>
                </a:solidFill>
                <a:latin typeface="Asar" pitchFamily="34" charset="0"/>
                <a:ea typeface="Asar" pitchFamily="34" charset="-122"/>
                <a:cs typeface="Asar" pitchFamily="34" charset="-120"/>
              </a:rPr>
              <a:t>4</a:t>
            </a:r>
            <a:endParaRPr lang="en-US" sz="2141" dirty="0"/>
          </a:p>
        </p:txBody>
      </p:sp>
      <p:sp>
        <p:nvSpPr>
          <p:cNvPr id="21" name="Text 16"/>
          <p:cNvSpPr/>
          <p:nvPr/>
        </p:nvSpPr>
        <p:spPr>
          <a:xfrm>
            <a:off x="1223367" y="6329958"/>
            <a:ext cx="2265759" cy="283131"/>
          </a:xfrm>
          <a:prstGeom prst="rect">
            <a:avLst/>
          </a:prstGeom>
          <a:noFill/>
          <a:ln/>
        </p:spPr>
        <p:txBody>
          <a:bodyPr wrap="none" rtlCol="0" anchor="t"/>
          <a:lstStyle/>
          <a:p>
            <a:pPr marL="0" indent="0">
              <a:lnSpc>
                <a:spcPts val="2230"/>
              </a:lnSpc>
              <a:buNone/>
            </a:pPr>
            <a:r>
              <a:rPr lang="en-US" sz="1784" dirty="0">
                <a:solidFill>
                  <a:srgbClr val="E2E6E9"/>
                </a:solidFill>
                <a:latin typeface="Asar" pitchFamily="34" charset="0"/>
                <a:ea typeface="Asar" pitchFamily="34" charset="-122"/>
                <a:cs typeface="Asar" pitchFamily="34" charset="-120"/>
              </a:rPr>
              <a:t>Investor Safety</a:t>
            </a:r>
            <a:endParaRPr lang="en-US" sz="1784" dirty="0"/>
          </a:p>
        </p:txBody>
      </p:sp>
      <p:sp>
        <p:nvSpPr>
          <p:cNvPr id="22" name="Text 17"/>
          <p:cNvSpPr/>
          <p:nvPr/>
        </p:nvSpPr>
        <p:spPr>
          <a:xfrm>
            <a:off x="1223367" y="6721793"/>
            <a:ext cx="7286268" cy="289917"/>
          </a:xfrm>
          <a:prstGeom prst="rect">
            <a:avLst/>
          </a:prstGeom>
          <a:noFill/>
          <a:ln/>
        </p:spPr>
        <p:txBody>
          <a:bodyPr wrap="none" rtlCol="0" anchor="t"/>
          <a:lstStyle/>
          <a:p>
            <a:pPr marL="0" indent="0">
              <a:lnSpc>
                <a:spcPts val="2284"/>
              </a:lnSpc>
              <a:buNone/>
            </a:pPr>
            <a:r>
              <a:rPr lang="en-US" sz="1427" dirty="0">
                <a:solidFill>
                  <a:srgbClr val="E2E6E9"/>
                </a:solidFill>
                <a:latin typeface="Asar" pitchFamily="34" charset="0"/>
                <a:ea typeface="Asar" pitchFamily="34" charset="-122"/>
                <a:cs typeface="Asar" pitchFamily="34" charset="-120"/>
              </a:rPr>
              <a:t>For the investor, an MBS is as safe as the mortgage loans that back it up.</a:t>
            </a:r>
            <a:endParaRPr lang="en-US" sz="1427" dirty="0"/>
          </a:p>
        </p:txBody>
      </p:sp>
      <p:pic>
        <p:nvPicPr>
          <p:cNvPr id="5" name="Picture 4">
            <a:extLst>
              <a:ext uri="{FF2B5EF4-FFF2-40B4-BE49-F238E27FC236}">
                <a16:creationId xmlns:a16="http://schemas.microsoft.com/office/drawing/2014/main" id="{387F97F0-729D-FCDE-7A32-363A931496E0}"/>
              </a:ext>
            </a:extLst>
          </p:cNvPr>
          <p:cNvPicPr>
            <a:picLocks noChangeAspect="1"/>
          </p:cNvPicPr>
          <p:nvPr/>
        </p:nvPicPr>
        <p:blipFill>
          <a:blip r:embed="rId4"/>
          <a:stretch>
            <a:fillRect/>
          </a:stretch>
        </p:blipFill>
        <p:spPr>
          <a:xfrm>
            <a:off x="8134664" y="973372"/>
            <a:ext cx="6388160" cy="6038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16296" y="2521029"/>
            <a:ext cx="4941689" cy="3187422"/>
          </a:xfrm>
          <a:prstGeom prst="rect">
            <a:avLst/>
          </a:prstGeom>
        </p:spPr>
      </p:pic>
      <p:sp>
        <p:nvSpPr>
          <p:cNvPr id="6" name="Text 1"/>
          <p:cNvSpPr/>
          <p:nvPr/>
        </p:nvSpPr>
        <p:spPr>
          <a:xfrm>
            <a:off x="762357" y="965002"/>
            <a:ext cx="5446038" cy="680680"/>
          </a:xfrm>
          <a:prstGeom prst="rect">
            <a:avLst/>
          </a:prstGeom>
          <a:noFill/>
          <a:ln/>
        </p:spPr>
        <p:txBody>
          <a:bodyPr wrap="none" rtlCol="0" anchor="t"/>
          <a:lstStyle/>
          <a:p>
            <a:pPr marL="0" indent="0">
              <a:lnSpc>
                <a:spcPts val="5360"/>
              </a:lnSpc>
              <a:buNone/>
            </a:pPr>
            <a:r>
              <a:rPr lang="en-US" sz="4288" dirty="0">
                <a:solidFill>
                  <a:srgbClr val="F5F0F0"/>
                </a:solidFill>
                <a:latin typeface="Asar" pitchFamily="34" charset="0"/>
                <a:ea typeface="Asar" pitchFamily="34" charset="-122"/>
                <a:cs typeface="Asar" pitchFamily="34" charset="-120"/>
              </a:rPr>
              <a:t>Prepayment Risk</a:t>
            </a:r>
            <a:endParaRPr lang="en-US" sz="4288" dirty="0"/>
          </a:p>
        </p:txBody>
      </p:sp>
      <p:sp>
        <p:nvSpPr>
          <p:cNvPr id="7" name="Shape 2"/>
          <p:cNvSpPr/>
          <p:nvPr/>
        </p:nvSpPr>
        <p:spPr>
          <a:xfrm>
            <a:off x="762357" y="1972389"/>
            <a:ext cx="7619286" cy="1967508"/>
          </a:xfrm>
          <a:prstGeom prst="roundRect">
            <a:avLst>
              <a:gd name="adj" fmla="val 4650"/>
            </a:avLst>
          </a:prstGeom>
          <a:solidFill>
            <a:srgbClr val="003180"/>
          </a:solidFill>
          <a:ln w="7620">
            <a:solidFill>
              <a:srgbClr val="194A99"/>
            </a:solidFill>
            <a:prstDash val="solid"/>
          </a:ln>
        </p:spPr>
      </p:sp>
      <p:sp>
        <p:nvSpPr>
          <p:cNvPr id="8" name="Text 3"/>
          <p:cNvSpPr/>
          <p:nvPr/>
        </p:nvSpPr>
        <p:spPr>
          <a:xfrm>
            <a:off x="987742" y="2197775"/>
            <a:ext cx="3143964" cy="340281"/>
          </a:xfrm>
          <a:prstGeom prst="rect">
            <a:avLst/>
          </a:prstGeom>
          <a:noFill/>
          <a:ln/>
        </p:spPr>
        <p:txBody>
          <a:bodyPr wrap="none" rtlCol="0" anchor="t"/>
          <a:lstStyle/>
          <a:p>
            <a:pPr marL="0" indent="0">
              <a:lnSpc>
                <a:spcPts val="2680"/>
              </a:lnSpc>
              <a:buNone/>
            </a:pPr>
            <a:r>
              <a:rPr lang="en-US" sz="2144" dirty="0">
                <a:solidFill>
                  <a:srgbClr val="E2E6E9"/>
                </a:solidFill>
                <a:latin typeface="Asar" pitchFamily="34" charset="0"/>
                <a:ea typeface="Asar" pitchFamily="34" charset="-122"/>
                <a:cs typeface="Asar" pitchFamily="34" charset="-120"/>
              </a:rPr>
              <a:t>Premature Principal Return</a:t>
            </a:r>
            <a:endParaRPr lang="en-US" sz="2144" dirty="0"/>
          </a:p>
        </p:txBody>
      </p:sp>
      <p:sp>
        <p:nvSpPr>
          <p:cNvPr id="9" name="Text 4"/>
          <p:cNvSpPr/>
          <p:nvPr/>
        </p:nvSpPr>
        <p:spPr>
          <a:xfrm>
            <a:off x="987742" y="2668667"/>
            <a:ext cx="7168515" cy="1045845"/>
          </a:xfrm>
          <a:prstGeom prst="rect">
            <a:avLst/>
          </a:prstGeom>
          <a:noFill/>
          <a:ln/>
        </p:spPr>
        <p:txBody>
          <a:bodyPr wrap="square" rtlCol="0" anchor="t"/>
          <a:lstStyle/>
          <a:p>
            <a:pPr marL="0" indent="0">
              <a:lnSpc>
                <a:spcPts val="2744"/>
              </a:lnSpc>
              <a:buNone/>
            </a:pPr>
            <a:r>
              <a:rPr lang="en-US" sz="1715" dirty="0">
                <a:solidFill>
                  <a:srgbClr val="E2E6E9"/>
                </a:solidFill>
                <a:latin typeface="Asar" pitchFamily="34" charset="0"/>
                <a:ea typeface="Asar" pitchFamily="34" charset="-122"/>
                <a:cs typeface="Asar" pitchFamily="34" charset="-120"/>
              </a:rPr>
              <a:t>Prepayment risk is the risk involved with the premature return of principal on a fixed-income security. When debtors return part of the principal early, they do not have to make interest payments on that part of the principal.</a:t>
            </a:r>
            <a:endParaRPr lang="en-US" sz="1715" dirty="0"/>
          </a:p>
        </p:txBody>
      </p:sp>
      <p:sp>
        <p:nvSpPr>
          <p:cNvPr id="10" name="Shape 5"/>
          <p:cNvSpPr/>
          <p:nvPr/>
        </p:nvSpPr>
        <p:spPr>
          <a:xfrm>
            <a:off x="762357" y="4157663"/>
            <a:ext cx="7619286" cy="1618893"/>
          </a:xfrm>
          <a:prstGeom prst="roundRect">
            <a:avLst>
              <a:gd name="adj" fmla="val 5652"/>
            </a:avLst>
          </a:prstGeom>
          <a:solidFill>
            <a:srgbClr val="003180"/>
          </a:solidFill>
          <a:ln w="7620">
            <a:solidFill>
              <a:srgbClr val="194A99"/>
            </a:solidFill>
            <a:prstDash val="solid"/>
          </a:ln>
        </p:spPr>
      </p:sp>
      <p:sp>
        <p:nvSpPr>
          <p:cNvPr id="11" name="Text 6"/>
          <p:cNvSpPr/>
          <p:nvPr/>
        </p:nvSpPr>
        <p:spPr>
          <a:xfrm>
            <a:off x="987742" y="4383048"/>
            <a:ext cx="2722959" cy="340281"/>
          </a:xfrm>
          <a:prstGeom prst="rect">
            <a:avLst/>
          </a:prstGeom>
          <a:noFill/>
          <a:ln/>
        </p:spPr>
        <p:txBody>
          <a:bodyPr wrap="none" rtlCol="0" anchor="t"/>
          <a:lstStyle/>
          <a:p>
            <a:pPr marL="0" indent="0">
              <a:lnSpc>
                <a:spcPts val="2680"/>
              </a:lnSpc>
              <a:buNone/>
            </a:pPr>
            <a:r>
              <a:rPr lang="en-US" sz="2144" dirty="0">
                <a:solidFill>
                  <a:srgbClr val="E2E6E9"/>
                </a:solidFill>
                <a:latin typeface="Asar" pitchFamily="34" charset="0"/>
                <a:ea typeface="Asar" pitchFamily="34" charset="-122"/>
                <a:cs typeface="Asar" pitchFamily="34" charset="-120"/>
              </a:rPr>
              <a:t>Loss of Interest Income</a:t>
            </a:r>
            <a:endParaRPr lang="en-US" sz="2144" dirty="0"/>
          </a:p>
        </p:txBody>
      </p:sp>
      <p:sp>
        <p:nvSpPr>
          <p:cNvPr id="12" name="Text 7"/>
          <p:cNvSpPr/>
          <p:nvPr/>
        </p:nvSpPr>
        <p:spPr>
          <a:xfrm>
            <a:off x="987742" y="4853940"/>
            <a:ext cx="7168515" cy="697230"/>
          </a:xfrm>
          <a:prstGeom prst="rect">
            <a:avLst/>
          </a:prstGeom>
          <a:noFill/>
          <a:ln/>
        </p:spPr>
        <p:txBody>
          <a:bodyPr wrap="square" rtlCol="0" anchor="t"/>
          <a:lstStyle/>
          <a:p>
            <a:pPr marL="0" indent="0">
              <a:lnSpc>
                <a:spcPts val="2744"/>
              </a:lnSpc>
              <a:buNone/>
            </a:pPr>
            <a:r>
              <a:rPr lang="en-US" sz="1715" dirty="0">
                <a:solidFill>
                  <a:srgbClr val="E2E6E9"/>
                </a:solidFill>
                <a:latin typeface="Asar" pitchFamily="34" charset="0"/>
                <a:ea typeface="Asar" pitchFamily="34" charset="-122"/>
                <a:cs typeface="Asar" pitchFamily="34" charset="-120"/>
              </a:rPr>
              <a:t>This means that if the loan issuer prepays the loan, the investors will stop receiving interest on those bonds.</a:t>
            </a:r>
            <a:endParaRPr lang="en-US" sz="1715" dirty="0"/>
          </a:p>
        </p:txBody>
      </p:sp>
      <p:sp>
        <p:nvSpPr>
          <p:cNvPr id="13" name="Shape 8"/>
          <p:cNvSpPr/>
          <p:nvPr/>
        </p:nvSpPr>
        <p:spPr>
          <a:xfrm>
            <a:off x="762357" y="5994321"/>
            <a:ext cx="7619286" cy="1270278"/>
          </a:xfrm>
          <a:prstGeom prst="roundRect">
            <a:avLst>
              <a:gd name="adj" fmla="val 7203"/>
            </a:avLst>
          </a:prstGeom>
          <a:solidFill>
            <a:srgbClr val="003180"/>
          </a:solidFill>
          <a:ln w="7620">
            <a:solidFill>
              <a:srgbClr val="194A99"/>
            </a:solidFill>
            <a:prstDash val="solid"/>
          </a:ln>
        </p:spPr>
      </p:sp>
      <p:sp>
        <p:nvSpPr>
          <p:cNvPr id="14" name="Text 9"/>
          <p:cNvSpPr/>
          <p:nvPr/>
        </p:nvSpPr>
        <p:spPr>
          <a:xfrm>
            <a:off x="987742" y="6219706"/>
            <a:ext cx="2885122" cy="340281"/>
          </a:xfrm>
          <a:prstGeom prst="rect">
            <a:avLst/>
          </a:prstGeom>
          <a:noFill/>
          <a:ln/>
        </p:spPr>
        <p:txBody>
          <a:bodyPr wrap="none" rtlCol="0" anchor="t"/>
          <a:lstStyle/>
          <a:p>
            <a:pPr marL="0" indent="0">
              <a:lnSpc>
                <a:spcPts val="2680"/>
              </a:lnSpc>
              <a:buNone/>
            </a:pPr>
            <a:r>
              <a:rPr lang="en-US" sz="2144" dirty="0">
                <a:solidFill>
                  <a:srgbClr val="E2E6E9"/>
                </a:solidFill>
                <a:latin typeface="Asar" pitchFamily="34" charset="0"/>
                <a:ea typeface="Asar" pitchFamily="34" charset="-122"/>
                <a:cs typeface="Asar" pitchFamily="34" charset="-120"/>
              </a:rPr>
              <a:t>Importance of Evaluation</a:t>
            </a:r>
            <a:endParaRPr lang="en-US" sz="2144" dirty="0"/>
          </a:p>
        </p:txBody>
      </p:sp>
      <p:sp>
        <p:nvSpPr>
          <p:cNvPr id="15" name="Text 10"/>
          <p:cNvSpPr/>
          <p:nvPr/>
        </p:nvSpPr>
        <p:spPr>
          <a:xfrm>
            <a:off x="987742" y="6690598"/>
            <a:ext cx="7168515" cy="348615"/>
          </a:xfrm>
          <a:prstGeom prst="rect">
            <a:avLst/>
          </a:prstGeom>
          <a:noFill/>
          <a:ln/>
        </p:spPr>
        <p:txBody>
          <a:bodyPr wrap="none" rtlCol="0" anchor="t"/>
          <a:lstStyle/>
          <a:p>
            <a:pPr marL="0" indent="0">
              <a:lnSpc>
                <a:spcPts val="2744"/>
              </a:lnSpc>
              <a:buNone/>
            </a:pPr>
            <a:r>
              <a:rPr lang="en-US" sz="1715" dirty="0">
                <a:solidFill>
                  <a:srgbClr val="E2E6E9"/>
                </a:solidFill>
                <a:latin typeface="Asar" pitchFamily="34" charset="0"/>
                <a:ea typeface="Asar" pitchFamily="34" charset="-122"/>
                <a:cs typeface="Asar" pitchFamily="34" charset="-120"/>
              </a:rPr>
              <a:t>Hence, it is important to evaluate the prepayment risk on the MBS.</a:t>
            </a:r>
            <a:endParaRPr lang="en-US" sz="17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017038"/>
            <a:ext cx="4869061" cy="4195524"/>
          </a:xfrm>
          <a:prstGeom prst="rect">
            <a:avLst/>
          </a:prstGeom>
        </p:spPr>
      </p:pic>
      <p:sp>
        <p:nvSpPr>
          <p:cNvPr id="6" name="Text 1"/>
          <p:cNvSpPr/>
          <p:nvPr/>
        </p:nvSpPr>
        <p:spPr>
          <a:xfrm>
            <a:off x="864037" y="1918097"/>
            <a:ext cx="6172200" cy="771525"/>
          </a:xfrm>
          <a:prstGeom prst="rect">
            <a:avLst/>
          </a:prstGeom>
          <a:noFill/>
          <a:ln/>
        </p:spPr>
        <p:txBody>
          <a:bodyPr wrap="none" rtlCol="0" anchor="t"/>
          <a:lstStyle/>
          <a:p>
            <a:pPr marL="0" indent="0">
              <a:lnSpc>
                <a:spcPts val="6075"/>
              </a:lnSpc>
              <a:buNone/>
            </a:pPr>
            <a:r>
              <a:rPr lang="en-US" sz="4860" dirty="0">
                <a:solidFill>
                  <a:srgbClr val="F5F0F0"/>
                </a:solidFill>
                <a:latin typeface="Asar" pitchFamily="34" charset="0"/>
                <a:ea typeface="Asar" pitchFamily="34" charset="-122"/>
                <a:cs typeface="Asar" pitchFamily="34" charset="-120"/>
              </a:rPr>
              <a:t>Data</a:t>
            </a:r>
            <a:endParaRPr lang="en-US" sz="4860" dirty="0"/>
          </a:p>
        </p:txBody>
      </p:sp>
      <p:sp>
        <p:nvSpPr>
          <p:cNvPr id="7" name="Shape 2"/>
          <p:cNvSpPr/>
          <p:nvPr/>
        </p:nvSpPr>
        <p:spPr>
          <a:xfrm>
            <a:off x="864037" y="3059906"/>
            <a:ext cx="7415927" cy="3251597"/>
          </a:xfrm>
          <a:prstGeom prst="roundRect">
            <a:avLst>
              <a:gd name="adj" fmla="val 3189"/>
            </a:avLst>
          </a:prstGeom>
          <a:noFill/>
          <a:ln w="15240">
            <a:solidFill>
              <a:srgbClr val="FFFFFF">
                <a:alpha val="24000"/>
              </a:srgbClr>
            </a:solidFill>
            <a:prstDash val="solid"/>
          </a:ln>
        </p:spPr>
      </p:sp>
      <p:sp>
        <p:nvSpPr>
          <p:cNvPr id="8" name="Shape 3"/>
          <p:cNvSpPr/>
          <p:nvPr/>
        </p:nvSpPr>
        <p:spPr>
          <a:xfrm>
            <a:off x="879277" y="3075146"/>
            <a:ext cx="7385447" cy="1101566"/>
          </a:xfrm>
          <a:prstGeom prst="rect">
            <a:avLst/>
          </a:prstGeom>
          <a:solidFill>
            <a:srgbClr val="FFFFFF">
              <a:alpha val="4000"/>
            </a:srgbClr>
          </a:solidFill>
          <a:ln/>
        </p:spPr>
      </p:sp>
      <p:sp>
        <p:nvSpPr>
          <p:cNvPr id="9" name="Text 4"/>
          <p:cNvSpPr/>
          <p:nvPr/>
        </p:nvSpPr>
        <p:spPr>
          <a:xfrm>
            <a:off x="1126093" y="3230880"/>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Source</a:t>
            </a:r>
            <a:endParaRPr lang="en-US" sz="1944" dirty="0"/>
          </a:p>
        </p:txBody>
      </p:sp>
      <p:sp>
        <p:nvSpPr>
          <p:cNvPr id="10" name="Text 5"/>
          <p:cNvSpPr/>
          <p:nvPr/>
        </p:nvSpPr>
        <p:spPr>
          <a:xfrm>
            <a:off x="4822627" y="3230880"/>
            <a:ext cx="3195280" cy="790099"/>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Freddie Mac official portal for home loans</a:t>
            </a:r>
            <a:endParaRPr lang="en-US" sz="1944" dirty="0"/>
          </a:p>
        </p:txBody>
      </p:sp>
      <p:sp>
        <p:nvSpPr>
          <p:cNvPr id="11" name="Shape 6"/>
          <p:cNvSpPr/>
          <p:nvPr/>
        </p:nvSpPr>
        <p:spPr>
          <a:xfrm>
            <a:off x="879277" y="4176713"/>
            <a:ext cx="7385447" cy="706517"/>
          </a:xfrm>
          <a:prstGeom prst="rect">
            <a:avLst/>
          </a:prstGeom>
          <a:solidFill>
            <a:srgbClr val="000000">
              <a:alpha val="4000"/>
            </a:srgbClr>
          </a:solidFill>
          <a:ln/>
        </p:spPr>
      </p:sp>
      <p:sp>
        <p:nvSpPr>
          <p:cNvPr id="12" name="Text 7"/>
          <p:cNvSpPr/>
          <p:nvPr/>
        </p:nvSpPr>
        <p:spPr>
          <a:xfrm>
            <a:off x="1126093" y="4332446"/>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Size</a:t>
            </a:r>
            <a:endParaRPr lang="en-US" sz="1944" dirty="0"/>
          </a:p>
        </p:txBody>
      </p:sp>
      <p:sp>
        <p:nvSpPr>
          <p:cNvPr id="13" name="Text 8"/>
          <p:cNvSpPr/>
          <p:nvPr/>
        </p:nvSpPr>
        <p:spPr>
          <a:xfrm>
            <a:off x="4822627" y="4332446"/>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291451 x 28</a:t>
            </a:r>
            <a:endParaRPr lang="en-US" sz="1944" dirty="0"/>
          </a:p>
        </p:txBody>
      </p:sp>
      <p:sp>
        <p:nvSpPr>
          <p:cNvPr id="14" name="Shape 9"/>
          <p:cNvSpPr/>
          <p:nvPr/>
        </p:nvSpPr>
        <p:spPr>
          <a:xfrm>
            <a:off x="879277" y="4883229"/>
            <a:ext cx="7385447" cy="706517"/>
          </a:xfrm>
          <a:prstGeom prst="rect">
            <a:avLst/>
          </a:prstGeom>
          <a:solidFill>
            <a:srgbClr val="FFFFFF">
              <a:alpha val="4000"/>
            </a:srgbClr>
          </a:solidFill>
          <a:ln/>
        </p:spPr>
      </p:sp>
      <p:sp>
        <p:nvSpPr>
          <p:cNvPr id="15" name="Text 10"/>
          <p:cNvSpPr/>
          <p:nvPr/>
        </p:nvSpPr>
        <p:spPr>
          <a:xfrm>
            <a:off x="1126093" y="5038963"/>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Data Points</a:t>
            </a:r>
            <a:endParaRPr lang="en-US" sz="1944" dirty="0"/>
          </a:p>
        </p:txBody>
      </p:sp>
      <p:sp>
        <p:nvSpPr>
          <p:cNvPr id="16" name="Text 11"/>
          <p:cNvSpPr/>
          <p:nvPr/>
        </p:nvSpPr>
        <p:spPr>
          <a:xfrm>
            <a:off x="4822627" y="5038963"/>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291451</a:t>
            </a:r>
            <a:endParaRPr lang="en-US" sz="1944" dirty="0"/>
          </a:p>
        </p:txBody>
      </p:sp>
      <p:sp>
        <p:nvSpPr>
          <p:cNvPr id="17" name="Shape 12"/>
          <p:cNvSpPr/>
          <p:nvPr/>
        </p:nvSpPr>
        <p:spPr>
          <a:xfrm>
            <a:off x="879277" y="5589746"/>
            <a:ext cx="7385447" cy="706517"/>
          </a:xfrm>
          <a:prstGeom prst="rect">
            <a:avLst/>
          </a:prstGeom>
          <a:solidFill>
            <a:srgbClr val="000000">
              <a:alpha val="4000"/>
            </a:srgbClr>
          </a:solidFill>
          <a:ln/>
        </p:spPr>
      </p:sp>
      <p:sp>
        <p:nvSpPr>
          <p:cNvPr id="18" name="Text 13"/>
          <p:cNvSpPr/>
          <p:nvPr/>
        </p:nvSpPr>
        <p:spPr>
          <a:xfrm>
            <a:off x="1126093" y="5745480"/>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Columns</a:t>
            </a:r>
            <a:endParaRPr lang="en-US" sz="1944" dirty="0"/>
          </a:p>
        </p:txBody>
      </p:sp>
      <p:sp>
        <p:nvSpPr>
          <p:cNvPr id="19" name="Text 14"/>
          <p:cNvSpPr/>
          <p:nvPr/>
        </p:nvSpPr>
        <p:spPr>
          <a:xfrm>
            <a:off x="4822627" y="5745480"/>
            <a:ext cx="3195280" cy="395049"/>
          </a:xfrm>
          <a:prstGeom prst="rect">
            <a:avLst/>
          </a:prstGeom>
          <a:noFill/>
          <a:ln/>
        </p:spPr>
        <p:txBody>
          <a:bodyPr wrap="non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28</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260" y="2705100"/>
            <a:ext cx="3611880" cy="2819400"/>
          </a:xfrm>
          <a:prstGeom prst="rect">
            <a:avLst/>
          </a:prstGeom>
        </p:spPr>
      </p:pic>
      <p:sp>
        <p:nvSpPr>
          <p:cNvPr id="6" name="Text 1"/>
          <p:cNvSpPr/>
          <p:nvPr/>
        </p:nvSpPr>
        <p:spPr>
          <a:xfrm>
            <a:off x="6197084" y="1199793"/>
            <a:ext cx="7063264" cy="634603"/>
          </a:xfrm>
          <a:prstGeom prst="rect">
            <a:avLst/>
          </a:prstGeom>
          <a:noFill/>
          <a:ln/>
        </p:spPr>
        <p:txBody>
          <a:bodyPr wrap="none" rtlCol="0" anchor="t"/>
          <a:lstStyle/>
          <a:p>
            <a:pPr marL="0" indent="0">
              <a:lnSpc>
                <a:spcPts val="4997"/>
              </a:lnSpc>
              <a:buNone/>
            </a:pPr>
            <a:r>
              <a:rPr lang="en-US" sz="3998" dirty="0">
                <a:solidFill>
                  <a:srgbClr val="F5F0F0"/>
                </a:solidFill>
                <a:latin typeface="Asar" pitchFamily="34" charset="0"/>
                <a:ea typeface="Asar" pitchFamily="34" charset="-122"/>
                <a:cs typeface="Asar" pitchFamily="34" charset="-120"/>
              </a:rPr>
              <a:t>Data Cleaning And Preprocessing</a:t>
            </a:r>
            <a:endParaRPr lang="en-US" sz="3998" dirty="0"/>
          </a:p>
        </p:txBody>
      </p:sp>
      <p:sp>
        <p:nvSpPr>
          <p:cNvPr id="7" name="Shape 2"/>
          <p:cNvSpPr/>
          <p:nvPr/>
        </p:nvSpPr>
        <p:spPr>
          <a:xfrm>
            <a:off x="6490216" y="2138958"/>
            <a:ext cx="22860" cy="4890849"/>
          </a:xfrm>
          <a:prstGeom prst="roundRect">
            <a:avLst>
              <a:gd name="adj" fmla="val 373106"/>
            </a:avLst>
          </a:prstGeom>
          <a:solidFill>
            <a:srgbClr val="194A99"/>
          </a:solidFill>
          <a:ln/>
        </p:spPr>
      </p:sp>
      <p:sp>
        <p:nvSpPr>
          <p:cNvPr id="8" name="Shape 3"/>
          <p:cNvSpPr/>
          <p:nvPr/>
        </p:nvSpPr>
        <p:spPr>
          <a:xfrm>
            <a:off x="6707207" y="2584252"/>
            <a:ext cx="710684" cy="22860"/>
          </a:xfrm>
          <a:prstGeom prst="roundRect">
            <a:avLst>
              <a:gd name="adj" fmla="val 373106"/>
            </a:avLst>
          </a:prstGeom>
          <a:solidFill>
            <a:srgbClr val="194A99"/>
          </a:solidFill>
          <a:ln/>
        </p:spPr>
      </p:sp>
      <p:sp>
        <p:nvSpPr>
          <p:cNvPr id="9" name="Shape 4"/>
          <p:cNvSpPr/>
          <p:nvPr/>
        </p:nvSpPr>
        <p:spPr>
          <a:xfrm>
            <a:off x="6273225" y="2367320"/>
            <a:ext cx="456843" cy="456843"/>
          </a:xfrm>
          <a:prstGeom prst="roundRect">
            <a:avLst>
              <a:gd name="adj" fmla="val 18670"/>
            </a:avLst>
          </a:prstGeom>
          <a:solidFill>
            <a:srgbClr val="003180"/>
          </a:solidFill>
          <a:ln w="7620">
            <a:solidFill>
              <a:srgbClr val="194A99"/>
            </a:solidFill>
            <a:prstDash val="solid"/>
          </a:ln>
        </p:spPr>
      </p:sp>
      <p:sp>
        <p:nvSpPr>
          <p:cNvPr id="10" name="Text 5"/>
          <p:cNvSpPr/>
          <p:nvPr/>
        </p:nvSpPr>
        <p:spPr>
          <a:xfrm>
            <a:off x="6431578" y="2443401"/>
            <a:ext cx="140137" cy="304562"/>
          </a:xfrm>
          <a:prstGeom prst="rect">
            <a:avLst/>
          </a:prstGeom>
          <a:noFill/>
          <a:ln/>
        </p:spPr>
        <p:txBody>
          <a:bodyPr wrap="none" rtlCol="0" anchor="t"/>
          <a:lstStyle/>
          <a:p>
            <a:pPr marL="0" indent="0" algn="ctr">
              <a:lnSpc>
                <a:spcPts val="2399"/>
              </a:lnSpc>
              <a:buNone/>
            </a:pPr>
            <a:r>
              <a:rPr lang="en-US" sz="2399" dirty="0">
                <a:solidFill>
                  <a:srgbClr val="E2E6E9"/>
                </a:solidFill>
                <a:latin typeface="Asar" pitchFamily="34" charset="0"/>
                <a:ea typeface="Asar" pitchFamily="34" charset="-122"/>
                <a:cs typeface="Asar" pitchFamily="34" charset="-120"/>
              </a:rPr>
              <a:t>1</a:t>
            </a:r>
            <a:endParaRPr lang="en-US" sz="2399" dirty="0"/>
          </a:p>
        </p:txBody>
      </p:sp>
      <p:sp>
        <p:nvSpPr>
          <p:cNvPr id="11" name="Text 6"/>
          <p:cNvSpPr/>
          <p:nvPr/>
        </p:nvSpPr>
        <p:spPr>
          <a:xfrm>
            <a:off x="7618452" y="2341959"/>
            <a:ext cx="2538413" cy="317302"/>
          </a:xfrm>
          <a:prstGeom prst="rect">
            <a:avLst/>
          </a:prstGeom>
          <a:noFill/>
          <a:ln/>
        </p:spPr>
        <p:txBody>
          <a:bodyPr wrap="none" rtlCol="0" anchor="t"/>
          <a:lstStyle/>
          <a:p>
            <a:pPr marL="0" indent="0" algn="l">
              <a:lnSpc>
                <a:spcPts val="2498"/>
              </a:lnSpc>
              <a:buNone/>
            </a:pPr>
            <a:r>
              <a:rPr lang="en-US" sz="1999" dirty="0">
                <a:solidFill>
                  <a:srgbClr val="E2E6E9"/>
                </a:solidFill>
                <a:latin typeface="Asar" pitchFamily="34" charset="0"/>
                <a:ea typeface="Asar" pitchFamily="34" charset="-122"/>
                <a:cs typeface="Asar" pitchFamily="34" charset="-120"/>
              </a:rPr>
              <a:t>Null Value Removal</a:t>
            </a:r>
            <a:endParaRPr lang="en-US" sz="1999" dirty="0"/>
          </a:p>
        </p:txBody>
      </p:sp>
      <p:sp>
        <p:nvSpPr>
          <p:cNvPr id="12" name="Text 7"/>
          <p:cNvSpPr/>
          <p:nvPr/>
        </p:nvSpPr>
        <p:spPr>
          <a:xfrm>
            <a:off x="7618452" y="2781062"/>
            <a:ext cx="6301264" cy="974765"/>
          </a:xfrm>
          <a:prstGeom prst="rect">
            <a:avLst/>
          </a:prstGeom>
          <a:noFill/>
          <a:ln/>
        </p:spPr>
        <p:txBody>
          <a:bodyPr wrap="square" rtlCol="0" anchor="t"/>
          <a:lstStyle/>
          <a:p>
            <a:pPr marL="0" indent="0" algn="l">
              <a:lnSpc>
                <a:spcPts val="2558"/>
              </a:lnSpc>
              <a:buNone/>
            </a:pPr>
            <a:r>
              <a:rPr lang="en-US" sz="1599" dirty="0">
                <a:solidFill>
                  <a:srgbClr val="E2E6E9"/>
                </a:solidFill>
                <a:latin typeface="Asar" pitchFamily="34" charset="0"/>
                <a:ea typeface="Asar" pitchFamily="34" charset="-122"/>
                <a:cs typeface="Asar" pitchFamily="34" charset="-120"/>
              </a:rPr>
              <a:t>In this step, the data is primarily cleaned first. This means that the rows with null values are removed, the unwanted columns are dropped from the dataset so that we are able to process the data better.</a:t>
            </a:r>
            <a:endParaRPr lang="en-US" sz="1599" dirty="0"/>
          </a:p>
        </p:txBody>
      </p:sp>
      <p:sp>
        <p:nvSpPr>
          <p:cNvPr id="13" name="Shape 8"/>
          <p:cNvSpPr/>
          <p:nvPr/>
        </p:nvSpPr>
        <p:spPr>
          <a:xfrm>
            <a:off x="6707207" y="4607123"/>
            <a:ext cx="710684" cy="22860"/>
          </a:xfrm>
          <a:prstGeom prst="roundRect">
            <a:avLst>
              <a:gd name="adj" fmla="val 373106"/>
            </a:avLst>
          </a:prstGeom>
          <a:solidFill>
            <a:srgbClr val="194A99"/>
          </a:solidFill>
          <a:ln/>
        </p:spPr>
      </p:sp>
      <p:sp>
        <p:nvSpPr>
          <p:cNvPr id="14" name="Shape 9"/>
          <p:cNvSpPr/>
          <p:nvPr/>
        </p:nvSpPr>
        <p:spPr>
          <a:xfrm>
            <a:off x="6273225" y="4390192"/>
            <a:ext cx="456843" cy="456843"/>
          </a:xfrm>
          <a:prstGeom prst="roundRect">
            <a:avLst>
              <a:gd name="adj" fmla="val 18670"/>
            </a:avLst>
          </a:prstGeom>
          <a:solidFill>
            <a:srgbClr val="003180"/>
          </a:solidFill>
          <a:ln w="7620">
            <a:solidFill>
              <a:srgbClr val="194A99"/>
            </a:solidFill>
            <a:prstDash val="solid"/>
          </a:ln>
        </p:spPr>
      </p:sp>
      <p:sp>
        <p:nvSpPr>
          <p:cNvPr id="15" name="Text 10"/>
          <p:cNvSpPr/>
          <p:nvPr/>
        </p:nvSpPr>
        <p:spPr>
          <a:xfrm>
            <a:off x="6415980" y="4466273"/>
            <a:ext cx="171212" cy="304562"/>
          </a:xfrm>
          <a:prstGeom prst="rect">
            <a:avLst/>
          </a:prstGeom>
          <a:noFill/>
          <a:ln/>
        </p:spPr>
        <p:txBody>
          <a:bodyPr wrap="none" rtlCol="0" anchor="t"/>
          <a:lstStyle/>
          <a:p>
            <a:pPr marL="0" indent="0" algn="ctr">
              <a:lnSpc>
                <a:spcPts val="2399"/>
              </a:lnSpc>
              <a:buNone/>
            </a:pPr>
            <a:r>
              <a:rPr lang="en-US" sz="2399" dirty="0">
                <a:solidFill>
                  <a:srgbClr val="E2E6E9"/>
                </a:solidFill>
                <a:latin typeface="Asar" pitchFamily="34" charset="0"/>
                <a:ea typeface="Asar" pitchFamily="34" charset="-122"/>
                <a:cs typeface="Asar" pitchFamily="34" charset="-120"/>
              </a:rPr>
              <a:t>2</a:t>
            </a:r>
            <a:endParaRPr lang="en-US" sz="2399" dirty="0"/>
          </a:p>
        </p:txBody>
      </p:sp>
      <p:sp>
        <p:nvSpPr>
          <p:cNvPr id="16" name="Text 11"/>
          <p:cNvSpPr/>
          <p:nvPr/>
        </p:nvSpPr>
        <p:spPr>
          <a:xfrm>
            <a:off x="7618452" y="4364831"/>
            <a:ext cx="2538413" cy="317302"/>
          </a:xfrm>
          <a:prstGeom prst="rect">
            <a:avLst/>
          </a:prstGeom>
          <a:noFill/>
          <a:ln/>
        </p:spPr>
        <p:txBody>
          <a:bodyPr wrap="none" rtlCol="0" anchor="t"/>
          <a:lstStyle/>
          <a:p>
            <a:pPr marL="0" indent="0" algn="l">
              <a:lnSpc>
                <a:spcPts val="2498"/>
              </a:lnSpc>
              <a:buNone/>
            </a:pPr>
            <a:r>
              <a:rPr lang="en-US" sz="1999" dirty="0">
                <a:solidFill>
                  <a:srgbClr val="E2E6E9"/>
                </a:solidFill>
                <a:latin typeface="Asar" pitchFamily="34" charset="0"/>
                <a:ea typeface="Asar" pitchFamily="34" charset="-122"/>
                <a:cs typeface="Asar" pitchFamily="34" charset="-120"/>
              </a:rPr>
              <a:t>Data Encoding</a:t>
            </a:r>
            <a:endParaRPr lang="en-US" sz="1999" dirty="0"/>
          </a:p>
        </p:txBody>
      </p:sp>
      <p:sp>
        <p:nvSpPr>
          <p:cNvPr id="17" name="Text 12"/>
          <p:cNvSpPr/>
          <p:nvPr/>
        </p:nvSpPr>
        <p:spPr>
          <a:xfrm>
            <a:off x="7618452" y="4803934"/>
            <a:ext cx="6301264" cy="324922"/>
          </a:xfrm>
          <a:prstGeom prst="rect">
            <a:avLst/>
          </a:prstGeom>
          <a:noFill/>
          <a:ln/>
        </p:spPr>
        <p:txBody>
          <a:bodyPr wrap="none" rtlCol="0" anchor="t"/>
          <a:lstStyle/>
          <a:p>
            <a:pPr marL="0" indent="0" algn="l">
              <a:lnSpc>
                <a:spcPts val="2558"/>
              </a:lnSpc>
              <a:buNone/>
            </a:pPr>
            <a:r>
              <a:rPr lang="en-US" sz="1599" dirty="0">
                <a:solidFill>
                  <a:srgbClr val="E2E6E9"/>
                </a:solidFill>
                <a:latin typeface="Asar" pitchFamily="34" charset="0"/>
                <a:ea typeface="Asar" pitchFamily="34" charset="-122"/>
                <a:cs typeface="Asar" pitchFamily="34" charset="-120"/>
              </a:rPr>
              <a:t>It also involves data encoding of some of the columns like 'IsFirstTiime'.</a:t>
            </a:r>
            <a:endParaRPr lang="en-US" sz="1599" dirty="0"/>
          </a:p>
        </p:txBody>
      </p:sp>
      <p:sp>
        <p:nvSpPr>
          <p:cNvPr id="18" name="Shape 13"/>
          <p:cNvSpPr/>
          <p:nvPr/>
        </p:nvSpPr>
        <p:spPr>
          <a:xfrm>
            <a:off x="6707207" y="5980152"/>
            <a:ext cx="710684" cy="22860"/>
          </a:xfrm>
          <a:prstGeom prst="roundRect">
            <a:avLst>
              <a:gd name="adj" fmla="val 373106"/>
            </a:avLst>
          </a:prstGeom>
          <a:solidFill>
            <a:srgbClr val="194A99"/>
          </a:solidFill>
          <a:ln/>
        </p:spPr>
      </p:sp>
      <p:sp>
        <p:nvSpPr>
          <p:cNvPr id="19" name="Shape 14"/>
          <p:cNvSpPr/>
          <p:nvPr/>
        </p:nvSpPr>
        <p:spPr>
          <a:xfrm>
            <a:off x="6273225" y="5763220"/>
            <a:ext cx="456843" cy="456843"/>
          </a:xfrm>
          <a:prstGeom prst="roundRect">
            <a:avLst>
              <a:gd name="adj" fmla="val 18670"/>
            </a:avLst>
          </a:prstGeom>
          <a:solidFill>
            <a:srgbClr val="003180"/>
          </a:solidFill>
          <a:ln w="7620">
            <a:solidFill>
              <a:srgbClr val="194A99"/>
            </a:solidFill>
            <a:prstDash val="solid"/>
          </a:ln>
        </p:spPr>
      </p:sp>
      <p:sp>
        <p:nvSpPr>
          <p:cNvPr id="20" name="Text 15"/>
          <p:cNvSpPr/>
          <p:nvPr/>
        </p:nvSpPr>
        <p:spPr>
          <a:xfrm>
            <a:off x="6416814" y="5839301"/>
            <a:ext cx="169664" cy="304562"/>
          </a:xfrm>
          <a:prstGeom prst="rect">
            <a:avLst/>
          </a:prstGeom>
          <a:noFill/>
          <a:ln/>
        </p:spPr>
        <p:txBody>
          <a:bodyPr wrap="none" rtlCol="0" anchor="t"/>
          <a:lstStyle/>
          <a:p>
            <a:pPr marL="0" indent="0" algn="ctr">
              <a:lnSpc>
                <a:spcPts val="2399"/>
              </a:lnSpc>
              <a:buNone/>
            </a:pPr>
            <a:r>
              <a:rPr lang="en-US" sz="2399" dirty="0">
                <a:solidFill>
                  <a:srgbClr val="E2E6E9"/>
                </a:solidFill>
                <a:latin typeface="Asar" pitchFamily="34" charset="0"/>
                <a:ea typeface="Asar" pitchFamily="34" charset="-122"/>
                <a:cs typeface="Asar" pitchFamily="34" charset="-120"/>
              </a:rPr>
              <a:t>3</a:t>
            </a:r>
            <a:endParaRPr lang="en-US" sz="2399" dirty="0"/>
          </a:p>
        </p:txBody>
      </p:sp>
      <p:sp>
        <p:nvSpPr>
          <p:cNvPr id="21" name="Text 16"/>
          <p:cNvSpPr/>
          <p:nvPr/>
        </p:nvSpPr>
        <p:spPr>
          <a:xfrm>
            <a:off x="7618452" y="5737860"/>
            <a:ext cx="2716649" cy="317302"/>
          </a:xfrm>
          <a:prstGeom prst="rect">
            <a:avLst/>
          </a:prstGeom>
          <a:noFill/>
          <a:ln/>
        </p:spPr>
        <p:txBody>
          <a:bodyPr wrap="none" rtlCol="0" anchor="t"/>
          <a:lstStyle/>
          <a:p>
            <a:pPr marL="0" indent="0" algn="l">
              <a:lnSpc>
                <a:spcPts val="2498"/>
              </a:lnSpc>
              <a:buNone/>
            </a:pPr>
            <a:r>
              <a:rPr lang="en-US" sz="1999" dirty="0">
                <a:solidFill>
                  <a:srgbClr val="E2E6E9"/>
                </a:solidFill>
                <a:latin typeface="Asar" pitchFamily="34" charset="0"/>
                <a:ea typeface="Asar" pitchFamily="34" charset="-122"/>
                <a:cs typeface="Asar" pitchFamily="34" charset="-120"/>
              </a:rPr>
              <a:t>New Categorical Columns</a:t>
            </a:r>
            <a:endParaRPr lang="en-US" sz="1999" dirty="0"/>
          </a:p>
        </p:txBody>
      </p:sp>
      <p:sp>
        <p:nvSpPr>
          <p:cNvPr id="22" name="Text 17"/>
          <p:cNvSpPr/>
          <p:nvPr/>
        </p:nvSpPr>
        <p:spPr>
          <a:xfrm>
            <a:off x="7618452" y="6176963"/>
            <a:ext cx="6301264" cy="649843"/>
          </a:xfrm>
          <a:prstGeom prst="rect">
            <a:avLst/>
          </a:prstGeom>
          <a:noFill/>
          <a:ln/>
        </p:spPr>
        <p:txBody>
          <a:bodyPr wrap="square" rtlCol="0" anchor="t"/>
          <a:lstStyle/>
          <a:p>
            <a:pPr marL="0" indent="0" algn="l">
              <a:lnSpc>
                <a:spcPts val="2558"/>
              </a:lnSpc>
              <a:buNone/>
            </a:pPr>
            <a:r>
              <a:rPr lang="en-US" sz="1599" dirty="0">
                <a:solidFill>
                  <a:srgbClr val="E2E6E9"/>
                </a:solidFill>
                <a:latin typeface="Asar" pitchFamily="34" charset="0"/>
                <a:ea typeface="Asar" pitchFamily="34" charset="-122"/>
                <a:cs typeface="Asar" pitchFamily="34" charset="-120"/>
              </a:rPr>
              <a:t>New categorical columns such as 'CreditRange', '</a:t>
            </a:r>
            <a:r>
              <a:rPr lang="en-US" sz="1599" dirty="0" err="1">
                <a:solidFill>
                  <a:srgbClr val="E2E6E9"/>
                </a:solidFill>
                <a:latin typeface="Asar" pitchFamily="34" charset="0"/>
                <a:ea typeface="Asar" pitchFamily="34" charset="-122"/>
                <a:cs typeface="Asar" pitchFamily="34" charset="-120"/>
              </a:rPr>
              <a:t>LTV_range</a:t>
            </a:r>
            <a:r>
              <a:rPr lang="en-US" sz="1599" dirty="0">
                <a:solidFill>
                  <a:srgbClr val="E2E6E9"/>
                </a:solidFill>
                <a:latin typeface="Asar" pitchFamily="34" charset="0"/>
                <a:ea typeface="Asar" pitchFamily="34" charset="-122"/>
                <a:cs typeface="Asar" pitchFamily="34" charset="-120"/>
              </a:rPr>
              <a:t>', and '</a:t>
            </a:r>
            <a:r>
              <a:rPr lang="en-US" sz="1599" dirty="0" err="1">
                <a:solidFill>
                  <a:srgbClr val="E2E6E9"/>
                </a:solidFill>
                <a:latin typeface="Asar" pitchFamily="34" charset="0"/>
                <a:ea typeface="Asar" pitchFamily="34" charset="-122"/>
                <a:cs typeface="Asar" pitchFamily="34" charset="-120"/>
              </a:rPr>
              <a:t>Repay_range</a:t>
            </a:r>
            <a:r>
              <a:rPr lang="en-US" sz="1599" dirty="0">
                <a:solidFill>
                  <a:srgbClr val="E2E6E9"/>
                </a:solidFill>
                <a:latin typeface="Asar" pitchFamily="34" charset="0"/>
                <a:ea typeface="Asar" pitchFamily="34" charset="-122"/>
                <a:cs typeface="Asar" pitchFamily="34" charset="-120"/>
              </a:rPr>
              <a:t>' are created.</a:t>
            </a:r>
            <a:endParaRPr lang="en-US" sz="159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1185029" y="2005489"/>
            <a:ext cx="10013275" cy="771525"/>
          </a:xfrm>
          <a:prstGeom prst="rect">
            <a:avLst/>
          </a:prstGeom>
          <a:noFill/>
          <a:ln/>
        </p:spPr>
        <p:txBody>
          <a:bodyPr wrap="none" rtlCol="0" anchor="t"/>
          <a:lstStyle/>
          <a:p>
            <a:pPr marL="0" indent="0">
              <a:lnSpc>
                <a:spcPts val="6075"/>
              </a:lnSpc>
              <a:buNone/>
            </a:pPr>
            <a:r>
              <a:rPr lang="en-US" sz="4860" dirty="0">
                <a:solidFill>
                  <a:srgbClr val="F5F0F0"/>
                </a:solidFill>
                <a:latin typeface="Asar" pitchFamily="34" charset="0"/>
                <a:ea typeface="Asar" pitchFamily="34" charset="-122"/>
                <a:cs typeface="Asar" pitchFamily="34" charset="-120"/>
              </a:rPr>
              <a:t>Data Modelling And Dashboard Design</a:t>
            </a:r>
            <a:endParaRPr lang="en-US" sz="4860" dirty="0"/>
          </a:p>
        </p:txBody>
      </p:sp>
      <p:sp>
        <p:nvSpPr>
          <p:cNvPr id="5" name="Text 2"/>
          <p:cNvSpPr/>
          <p:nvPr/>
        </p:nvSpPr>
        <p:spPr>
          <a:xfrm>
            <a:off x="1185029" y="3394115"/>
            <a:ext cx="3086100" cy="385763"/>
          </a:xfrm>
          <a:prstGeom prst="rect">
            <a:avLst/>
          </a:prstGeom>
          <a:noFill/>
          <a:ln/>
        </p:spPr>
        <p:txBody>
          <a:bodyPr wrap="none" rtlCol="0" anchor="t"/>
          <a:lstStyle/>
          <a:p>
            <a:pPr marL="0" indent="0">
              <a:lnSpc>
                <a:spcPts val="3038"/>
              </a:lnSpc>
              <a:buNone/>
            </a:pPr>
            <a:r>
              <a:rPr lang="en-US" sz="2430" dirty="0">
                <a:solidFill>
                  <a:srgbClr val="F5F0F0"/>
                </a:solidFill>
                <a:latin typeface="Asar" pitchFamily="34" charset="0"/>
                <a:ea typeface="Asar" pitchFamily="34" charset="-122"/>
                <a:cs typeface="Asar" pitchFamily="34" charset="-120"/>
              </a:rPr>
              <a:t>KPIs and Visualizations</a:t>
            </a:r>
            <a:endParaRPr lang="en-US" sz="2430" dirty="0"/>
          </a:p>
        </p:txBody>
      </p:sp>
      <p:sp>
        <p:nvSpPr>
          <p:cNvPr id="6" name="Text 3"/>
          <p:cNvSpPr/>
          <p:nvPr/>
        </p:nvSpPr>
        <p:spPr>
          <a:xfrm>
            <a:off x="1185029" y="4026694"/>
            <a:ext cx="3684746" cy="1185148"/>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The processed and cleaned data is then exported to power bi to create KPIs and visualizations.</a:t>
            </a:r>
            <a:endParaRPr lang="en-US" sz="1944" dirty="0"/>
          </a:p>
        </p:txBody>
      </p:sp>
      <p:sp>
        <p:nvSpPr>
          <p:cNvPr id="7" name="Text 4"/>
          <p:cNvSpPr/>
          <p:nvPr/>
        </p:nvSpPr>
        <p:spPr>
          <a:xfrm>
            <a:off x="5479613" y="3394115"/>
            <a:ext cx="3086100" cy="385763"/>
          </a:xfrm>
          <a:prstGeom prst="rect">
            <a:avLst/>
          </a:prstGeom>
          <a:noFill/>
          <a:ln/>
        </p:spPr>
        <p:txBody>
          <a:bodyPr wrap="none" rtlCol="0" anchor="t"/>
          <a:lstStyle/>
          <a:p>
            <a:pPr marL="0" indent="0">
              <a:lnSpc>
                <a:spcPts val="3038"/>
              </a:lnSpc>
              <a:buNone/>
            </a:pPr>
            <a:r>
              <a:rPr lang="en-US" sz="2430" dirty="0">
                <a:solidFill>
                  <a:srgbClr val="F5F0F0"/>
                </a:solidFill>
                <a:latin typeface="Asar" pitchFamily="34" charset="0"/>
                <a:ea typeface="Asar" pitchFamily="34" charset="-122"/>
                <a:cs typeface="Asar" pitchFamily="34" charset="-120"/>
              </a:rPr>
              <a:t>DAX Queries</a:t>
            </a:r>
            <a:endParaRPr lang="en-US" sz="2430" dirty="0"/>
          </a:p>
        </p:txBody>
      </p:sp>
      <p:sp>
        <p:nvSpPr>
          <p:cNvPr id="8" name="Text 5"/>
          <p:cNvSpPr/>
          <p:nvPr/>
        </p:nvSpPr>
        <p:spPr>
          <a:xfrm>
            <a:off x="5479613" y="4026694"/>
            <a:ext cx="3684746" cy="1975247"/>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New measures for 'Prepayment Rate', 'Delinquency Rate', 'Average Months Delinquent' and 'Total Number of Loans' are created using DAX queries.</a:t>
            </a:r>
            <a:endParaRPr lang="en-US" sz="1944" dirty="0"/>
          </a:p>
        </p:txBody>
      </p:sp>
      <p:sp>
        <p:nvSpPr>
          <p:cNvPr id="9" name="Text 6"/>
          <p:cNvSpPr/>
          <p:nvPr/>
        </p:nvSpPr>
        <p:spPr>
          <a:xfrm>
            <a:off x="9774198" y="3394115"/>
            <a:ext cx="3086100" cy="385763"/>
          </a:xfrm>
          <a:prstGeom prst="rect">
            <a:avLst/>
          </a:prstGeom>
          <a:noFill/>
          <a:ln/>
        </p:spPr>
        <p:txBody>
          <a:bodyPr wrap="none" rtlCol="0" anchor="t"/>
          <a:lstStyle/>
          <a:p>
            <a:pPr marL="0" indent="0">
              <a:lnSpc>
                <a:spcPts val="3038"/>
              </a:lnSpc>
              <a:buNone/>
            </a:pPr>
            <a:r>
              <a:rPr lang="en-US" sz="2430" dirty="0">
                <a:solidFill>
                  <a:srgbClr val="F5F0F0"/>
                </a:solidFill>
                <a:latin typeface="Asar" pitchFamily="34" charset="0"/>
                <a:ea typeface="Asar" pitchFamily="34" charset="-122"/>
                <a:cs typeface="Asar" pitchFamily="34" charset="-120"/>
              </a:rPr>
              <a:t>DTI Group</a:t>
            </a:r>
            <a:endParaRPr lang="en-US" sz="2430" dirty="0"/>
          </a:p>
        </p:txBody>
      </p:sp>
      <p:sp>
        <p:nvSpPr>
          <p:cNvPr id="10" name="Text 7"/>
          <p:cNvSpPr/>
          <p:nvPr/>
        </p:nvSpPr>
        <p:spPr>
          <a:xfrm>
            <a:off x="9774198" y="4026694"/>
            <a:ext cx="3684746" cy="1185148"/>
          </a:xfrm>
          <a:prstGeom prst="rect">
            <a:avLst/>
          </a:prstGeom>
          <a:noFill/>
          <a:ln/>
        </p:spPr>
        <p:txBody>
          <a:bodyPr wrap="square" rtlCol="0" anchor="t"/>
          <a:lstStyle/>
          <a:p>
            <a:pPr marL="0" indent="0">
              <a:lnSpc>
                <a:spcPts val="3110"/>
              </a:lnSpc>
              <a:buNone/>
            </a:pPr>
            <a:r>
              <a:rPr lang="en-US" sz="1944" dirty="0">
                <a:solidFill>
                  <a:srgbClr val="E2E6E9"/>
                </a:solidFill>
                <a:latin typeface="Asar" pitchFamily="34" charset="0"/>
                <a:ea typeface="Asar" pitchFamily="34" charset="-122"/>
                <a:cs typeface="Asar" pitchFamily="34" charset="-120"/>
              </a:rPr>
              <a:t>New Group for DTI having categories High, Medium and Low is created using DAX query.</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196619"/>
          </a:xfrm>
          <a:prstGeom prst="rect">
            <a:avLst/>
          </a:prstGeom>
          <a:solidFill>
            <a:srgbClr val="09151A">
              <a:alpha val="75000"/>
            </a:srgbClr>
          </a:solidFill>
          <a:ln/>
        </p:spPr>
        <p:txBody>
          <a:bodyPr/>
          <a:lstStyle/>
          <a:p>
            <a:endParaRPr lang="en-IN" dirty="0"/>
          </a:p>
        </p:txBody>
      </p:sp>
      <p:sp>
        <p:nvSpPr>
          <p:cNvPr id="6" name="Text 1"/>
          <p:cNvSpPr/>
          <p:nvPr/>
        </p:nvSpPr>
        <p:spPr>
          <a:xfrm>
            <a:off x="3024068" y="212288"/>
            <a:ext cx="4320540" cy="540068"/>
          </a:xfrm>
          <a:prstGeom prst="rect">
            <a:avLst/>
          </a:prstGeom>
          <a:noFill/>
          <a:ln/>
        </p:spPr>
        <p:txBody>
          <a:bodyPr wrap="none" rtlCol="0" anchor="t"/>
          <a:lstStyle/>
          <a:p>
            <a:pPr marL="0" indent="0">
              <a:lnSpc>
                <a:spcPts val="4253"/>
              </a:lnSpc>
              <a:buNone/>
            </a:pPr>
            <a:r>
              <a:rPr lang="en-US" sz="3402" dirty="0">
                <a:solidFill>
                  <a:srgbClr val="F5F0F0"/>
                </a:solidFill>
                <a:latin typeface="Asar" pitchFamily="34" charset="0"/>
                <a:ea typeface="Asar" pitchFamily="34" charset="-122"/>
                <a:cs typeface="Asar" pitchFamily="34" charset="-120"/>
              </a:rPr>
              <a:t>Dax Queries</a:t>
            </a:r>
            <a:endParaRPr lang="en-US" sz="3402" dirty="0"/>
          </a:p>
        </p:txBody>
      </p:sp>
      <p:sp>
        <p:nvSpPr>
          <p:cNvPr id="7" name="Shape 2"/>
          <p:cNvSpPr/>
          <p:nvPr/>
        </p:nvSpPr>
        <p:spPr>
          <a:xfrm>
            <a:off x="3024068" y="1023462"/>
            <a:ext cx="8582144" cy="6090612"/>
          </a:xfrm>
          <a:prstGeom prst="roundRect">
            <a:avLst>
              <a:gd name="adj" fmla="val 1189"/>
            </a:avLst>
          </a:prstGeom>
          <a:noFill/>
          <a:ln w="7620">
            <a:solidFill>
              <a:srgbClr val="FFFFFF">
                <a:alpha val="24000"/>
              </a:srgbClr>
            </a:solidFill>
            <a:prstDash val="solid"/>
          </a:ln>
        </p:spPr>
      </p:sp>
      <p:sp>
        <p:nvSpPr>
          <p:cNvPr id="8" name="Shape 3"/>
          <p:cNvSpPr/>
          <p:nvPr/>
        </p:nvSpPr>
        <p:spPr>
          <a:xfrm>
            <a:off x="3031688" y="1019175"/>
            <a:ext cx="8566904" cy="1881902"/>
          </a:xfrm>
          <a:prstGeom prst="rect">
            <a:avLst/>
          </a:prstGeom>
          <a:solidFill>
            <a:srgbClr val="FFFFFF">
              <a:alpha val="4000"/>
            </a:srgbClr>
          </a:solidFill>
          <a:ln/>
        </p:spPr>
        <p:txBody>
          <a:bodyPr/>
          <a:lstStyle/>
          <a:p>
            <a:endParaRPr lang="en-IN"/>
          </a:p>
        </p:txBody>
      </p:sp>
      <p:sp>
        <p:nvSpPr>
          <p:cNvPr id="9" name="Text 4"/>
          <p:cNvSpPr/>
          <p:nvPr/>
        </p:nvSpPr>
        <p:spPr>
          <a:xfrm>
            <a:off x="3100206" y="1115527"/>
            <a:ext cx="3934063" cy="276582"/>
          </a:xfrm>
          <a:prstGeom prst="rect">
            <a:avLst/>
          </a:prstGeom>
          <a:noFill/>
          <a:ln/>
        </p:spPr>
        <p:txBody>
          <a:bodyPr wrap="non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Delinquency Rate</a:t>
            </a:r>
            <a:endParaRPr lang="en-US" sz="1361" dirty="0"/>
          </a:p>
        </p:txBody>
      </p:sp>
      <p:sp>
        <p:nvSpPr>
          <p:cNvPr id="10" name="Text 5"/>
          <p:cNvSpPr/>
          <p:nvPr/>
        </p:nvSpPr>
        <p:spPr>
          <a:xfrm>
            <a:off x="7491770" y="1023461"/>
            <a:ext cx="3934063" cy="1659493"/>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VAR NumDelinquentLoans = CALCULATE(COUNTROWS('LoanExport(Cleaned)'), 'LoanExport(Cleaned)'[</a:t>
            </a:r>
            <a:r>
              <a:rPr lang="en-US" sz="1361" dirty="0" err="1">
                <a:solidFill>
                  <a:srgbClr val="E2E6E9"/>
                </a:solidFill>
                <a:latin typeface="Asar" pitchFamily="34" charset="0"/>
                <a:ea typeface="Asar" pitchFamily="34" charset="-122"/>
                <a:cs typeface="Asar" pitchFamily="34" charset="-120"/>
              </a:rPr>
              <a:t>EverDelinquent</a:t>
            </a:r>
            <a:r>
              <a:rPr lang="en-US" sz="1361" dirty="0">
                <a:solidFill>
                  <a:srgbClr val="E2E6E9"/>
                </a:solidFill>
                <a:latin typeface="Asar" pitchFamily="34" charset="0"/>
                <a:ea typeface="Asar" pitchFamily="34" charset="-122"/>
                <a:cs typeface="Asar" pitchFamily="34" charset="-120"/>
              </a:rPr>
              <a:t>] = 1) VAR TotalLoans = COUNTROWS('LoanExport(Cleaned)') RETURN DIVIDE(NumDelinquentLoans, TotalLoans, 0) * 100</a:t>
            </a:r>
            <a:endParaRPr lang="en-US" sz="1361" dirty="0"/>
          </a:p>
        </p:txBody>
      </p:sp>
      <p:sp>
        <p:nvSpPr>
          <p:cNvPr id="11" name="Shape 6"/>
          <p:cNvSpPr/>
          <p:nvPr/>
        </p:nvSpPr>
        <p:spPr>
          <a:xfrm flipV="1">
            <a:off x="3031688" y="4782979"/>
            <a:ext cx="8566904" cy="425082"/>
          </a:xfrm>
          <a:prstGeom prst="rect">
            <a:avLst/>
          </a:prstGeom>
          <a:solidFill>
            <a:srgbClr val="000000">
              <a:alpha val="4000"/>
            </a:srgbClr>
          </a:solidFill>
          <a:ln/>
        </p:spPr>
        <p:txBody>
          <a:bodyPr/>
          <a:lstStyle/>
          <a:p>
            <a:endParaRPr lang="en-IN" dirty="0"/>
          </a:p>
        </p:txBody>
      </p:sp>
      <p:sp>
        <p:nvSpPr>
          <p:cNvPr id="12" name="Text 7"/>
          <p:cNvSpPr/>
          <p:nvPr/>
        </p:nvSpPr>
        <p:spPr>
          <a:xfrm>
            <a:off x="3100206" y="2920991"/>
            <a:ext cx="3934063" cy="276582"/>
          </a:xfrm>
          <a:prstGeom prst="rect">
            <a:avLst/>
          </a:prstGeom>
          <a:noFill/>
          <a:ln/>
        </p:spPr>
        <p:txBody>
          <a:bodyPr wrap="non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Prepayment Rate</a:t>
            </a:r>
            <a:endParaRPr lang="en-US" sz="1361" dirty="0"/>
          </a:p>
        </p:txBody>
      </p:sp>
      <p:sp>
        <p:nvSpPr>
          <p:cNvPr id="13" name="Text 8"/>
          <p:cNvSpPr/>
          <p:nvPr/>
        </p:nvSpPr>
        <p:spPr>
          <a:xfrm>
            <a:off x="7491769" y="2843927"/>
            <a:ext cx="3934063" cy="1659493"/>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VAR NumPrepaidLoans = CALCULATE(COUNTROWS('LoanExport(Cleaned)'), 'LoanExport(Cleaned)'[</a:t>
            </a:r>
            <a:r>
              <a:rPr lang="en-US" sz="1361" dirty="0" err="1">
                <a:solidFill>
                  <a:srgbClr val="E2E6E9"/>
                </a:solidFill>
                <a:latin typeface="Asar" pitchFamily="34" charset="0"/>
                <a:ea typeface="Asar" pitchFamily="34" charset="-122"/>
                <a:cs typeface="Asar" pitchFamily="34" charset="-120"/>
              </a:rPr>
              <a:t>MonthsInRepayment</a:t>
            </a:r>
            <a:r>
              <a:rPr lang="en-US" sz="1361" dirty="0">
                <a:solidFill>
                  <a:srgbClr val="E2E6E9"/>
                </a:solidFill>
                <a:latin typeface="Asar" pitchFamily="34" charset="0"/>
                <a:ea typeface="Asar" pitchFamily="34" charset="-122"/>
                <a:cs typeface="Asar" pitchFamily="34" charset="-120"/>
              </a:rPr>
              <a:t>] = 1) VAR TotalLoans = COUNTROWS('LoanExport(Cleaned)') RETURN DIVIDE(NumPrepaidLoans, TotalLoans, 0) * 100</a:t>
            </a:r>
            <a:endParaRPr lang="en-US" sz="1361" dirty="0"/>
          </a:p>
        </p:txBody>
      </p:sp>
      <p:sp>
        <p:nvSpPr>
          <p:cNvPr id="14" name="Shape 9"/>
          <p:cNvSpPr/>
          <p:nvPr/>
        </p:nvSpPr>
        <p:spPr>
          <a:xfrm>
            <a:off x="3031688" y="4782979"/>
            <a:ext cx="8566904" cy="775573"/>
          </a:xfrm>
          <a:prstGeom prst="rect">
            <a:avLst/>
          </a:prstGeom>
          <a:solidFill>
            <a:srgbClr val="FFFFFF">
              <a:alpha val="4000"/>
            </a:srgbClr>
          </a:solidFill>
          <a:ln/>
        </p:spPr>
      </p:sp>
      <p:sp>
        <p:nvSpPr>
          <p:cNvPr id="15" name="Text 10"/>
          <p:cNvSpPr/>
          <p:nvPr/>
        </p:nvSpPr>
        <p:spPr>
          <a:xfrm>
            <a:off x="3204566" y="4832628"/>
            <a:ext cx="3934063" cy="276582"/>
          </a:xfrm>
          <a:prstGeom prst="rect">
            <a:avLst/>
          </a:prstGeom>
          <a:noFill/>
          <a:ln/>
        </p:spPr>
        <p:txBody>
          <a:bodyPr wrap="non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Average Months Delinquent</a:t>
            </a:r>
            <a:endParaRPr lang="en-US" sz="1361" dirty="0"/>
          </a:p>
        </p:txBody>
      </p:sp>
      <p:sp>
        <p:nvSpPr>
          <p:cNvPr id="16" name="Text 11"/>
          <p:cNvSpPr/>
          <p:nvPr/>
        </p:nvSpPr>
        <p:spPr>
          <a:xfrm>
            <a:off x="7491770" y="4826675"/>
            <a:ext cx="3934063" cy="553164"/>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AVERAGE('LoanExport(Cleaned)'[</a:t>
            </a:r>
            <a:r>
              <a:rPr lang="en-US" sz="1361" dirty="0" err="1">
                <a:solidFill>
                  <a:srgbClr val="E2E6E9"/>
                </a:solidFill>
                <a:latin typeface="Asar" pitchFamily="34" charset="0"/>
                <a:ea typeface="Asar" pitchFamily="34" charset="-122"/>
                <a:cs typeface="Asar" pitchFamily="34" charset="-120"/>
              </a:rPr>
              <a:t>MonthsDelinquent</a:t>
            </a:r>
            <a:r>
              <a:rPr lang="en-US" sz="1361" dirty="0">
                <a:solidFill>
                  <a:srgbClr val="E2E6E9"/>
                </a:solidFill>
                <a:latin typeface="Asar" pitchFamily="34" charset="0"/>
                <a:ea typeface="Asar" pitchFamily="34" charset="-122"/>
                <a:cs typeface="Asar" pitchFamily="34" charset="-120"/>
              </a:rPr>
              <a:t>])</a:t>
            </a:r>
            <a:endParaRPr lang="en-US" sz="1361" dirty="0"/>
          </a:p>
        </p:txBody>
      </p:sp>
      <p:sp>
        <p:nvSpPr>
          <p:cNvPr id="17" name="Shape 12"/>
          <p:cNvSpPr/>
          <p:nvPr/>
        </p:nvSpPr>
        <p:spPr>
          <a:xfrm>
            <a:off x="2945309" y="6531828"/>
            <a:ext cx="8566904" cy="775573"/>
          </a:xfrm>
          <a:prstGeom prst="rect">
            <a:avLst/>
          </a:prstGeom>
          <a:solidFill>
            <a:srgbClr val="000000">
              <a:alpha val="4000"/>
            </a:srgbClr>
          </a:solidFill>
          <a:ln/>
        </p:spPr>
        <p:txBody>
          <a:bodyPr/>
          <a:lstStyle/>
          <a:p>
            <a:endParaRPr lang="en-IN" dirty="0"/>
          </a:p>
        </p:txBody>
      </p:sp>
      <p:sp>
        <p:nvSpPr>
          <p:cNvPr id="18" name="Text 13"/>
          <p:cNvSpPr/>
          <p:nvPr/>
        </p:nvSpPr>
        <p:spPr>
          <a:xfrm>
            <a:off x="3204565" y="5657403"/>
            <a:ext cx="3934063" cy="276582"/>
          </a:xfrm>
          <a:prstGeom prst="rect">
            <a:avLst/>
          </a:prstGeom>
          <a:noFill/>
          <a:ln/>
        </p:spPr>
        <p:txBody>
          <a:bodyPr wrap="non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Total Number of Loans</a:t>
            </a:r>
            <a:endParaRPr lang="en-US" sz="1361" dirty="0"/>
          </a:p>
        </p:txBody>
      </p:sp>
      <p:sp>
        <p:nvSpPr>
          <p:cNvPr id="19" name="Text 14"/>
          <p:cNvSpPr/>
          <p:nvPr/>
        </p:nvSpPr>
        <p:spPr>
          <a:xfrm>
            <a:off x="7491768" y="5639038"/>
            <a:ext cx="3934063" cy="553164"/>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COUNTROWS(DISTINCT('LoanExport(Cleaned)'[</a:t>
            </a:r>
            <a:r>
              <a:rPr lang="en-US" sz="1361" dirty="0" err="1">
                <a:solidFill>
                  <a:srgbClr val="E2E6E9"/>
                </a:solidFill>
                <a:latin typeface="Asar" pitchFamily="34" charset="0"/>
                <a:ea typeface="Asar" pitchFamily="34" charset="-122"/>
                <a:cs typeface="Asar" pitchFamily="34" charset="-120"/>
              </a:rPr>
              <a:t>LoanSeqNum</a:t>
            </a:r>
            <a:r>
              <a:rPr lang="en-US" sz="1361" dirty="0">
                <a:solidFill>
                  <a:srgbClr val="E2E6E9"/>
                </a:solidFill>
                <a:latin typeface="Asar" pitchFamily="34" charset="0"/>
                <a:ea typeface="Asar" pitchFamily="34" charset="-122"/>
                <a:cs typeface="Asar" pitchFamily="34" charset="-120"/>
              </a:rPr>
              <a:t>]))</a:t>
            </a:r>
            <a:endParaRPr lang="en-US" sz="1361" dirty="0"/>
          </a:p>
        </p:txBody>
      </p:sp>
      <p:sp>
        <p:nvSpPr>
          <p:cNvPr id="21" name="Text 16"/>
          <p:cNvSpPr/>
          <p:nvPr/>
        </p:nvSpPr>
        <p:spPr>
          <a:xfrm>
            <a:off x="3217306" y="6473814"/>
            <a:ext cx="3934063" cy="276582"/>
          </a:xfrm>
          <a:prstGeom prst="rect">
            <a:avLst/>
          </a:prstGeom>
          <a:noFill/>
          <a:ln/>
        </p:spPr>
        <p:txBody>
          <a:bodyPr wrap="non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DTI(Group)</a:t>
            </a:r>
            <a:endParaRPr lang="en-US" sz="1361" dirty="0"/>
          </a:p>
        </p:txBody>
      </p:sp>
      <p:sp>
        <p:nvSpPr>
          <p:cNvPr id="22" name="Text 17"/>
          <p:cNvSpPr/>
          <p:nvPr/>
        </p:nvSpPr>
        <p:spPr>
          <a:xfrm>
            <a:off x="7491770" y="6459855"/>
            <a:ext cx="3934063" cy="553164"/>
          </a:xfrm>
          <a:prstGeom prst="rect">
            <a:avLst/>
          </a:prstGeom>
          <a:noFill/>
          <a:ln/>
        </p:spPr>
        <p:txBody>
          <a:bodyPr wrap="square" rtlCol="0" anchor="t"/>
          <a:lstStyle/>
          <a:p>
            <a:pPr marL="0" indent="0">
              <a:lnSpc>
                <a:spcPts val="2177"/>
              </a:lnSpc>
              <a:buNone/>
            </a:pPr>
            <a:r>
              <a:rPr lang="en-US" sz="1361" dirty="0">
                <a:solidFill>
                  <a:srgbClr val="E2E6E9"/>
                </a:solidFill>
                <a:latin typeface="Asar" pitchFamily="34" charset="0"/>
                <a:ea typeface="Asar" pitchFamily="34" charset="-122"/>
                <a:cs typeface="Asar" pitchFamily="34" charset="-120"/>
              </a:rPr>
              <a:t>IF( [DTI] &lt;= 10, "Low", IF( [DTI] &lt;= 40, "Medium", "High"))</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42FFE9E6-AFA1-22CD-A0C8-B51FE8E9131B}"/>
              </a:ext>
            </a:extLst>
          </p:cNvPr>
          <p:cNvSpPr/>
          <p:nvPr/>
        </p:nvSpPr>
        <p:spPr>
          <a:xfrm>
            <a:off x="-60" y="32981"/>
            <a:ext cx="14630400" cy="8196619"/>
          </a:xfrm>
          <a:prstGeom prst="rect">
            <a:avLst/>
          </a:prstGeom>
          <a:solidFill>
            <a:srgbClr val="09151A">
              <a:alpha val="75000"/>
            </a:srgbClr>
          </a:solidFill>
          <a:ln/>
        </p:spPr>
        <p:txBody>
          <a:bodyPr/>
          <a:lstStyle/>
          <a:p>
            <a:endParaRPr lang="en-IN" dirty="0"/>
          </a:p>
        </p:txBody>
      </p:sp>
      <p:pic>
        <p:nvPicPr>
          <p:cNvPr id="3" name="Image 0" descr="preencoded.png">
            <a:extLst>
              <a:ext uri="{FF2B5EF4-FFF2-40B4-BE49-F238E27FC236}">
                <a16:creationId xmlns:a16="http://schemas.microsoft.com/office/drawing/2014/main" id="{C3D8CE1D-8CAD-3E1C-12B5-EBFA1C57DBE6}"/>
              </a:ext>
            </a:extLst>
          </p:cNvPr>
          <p:cNvPicPr>
            <a:picLocks noChangeAspect="1"/>
          </p:cNvPicPr>
          <p:nvPr/>
        </p:nvPicPr>
        <p:blipFill>
          <a:blip r:embed="rId2"/>
          <a:stretch>
            <a:fillRect/>
          </a:stretch>
        </p:blipFill>
        <p:spPr>
          <a:xfrm>
            <a:off x="0" y="0"/>
            <a:ext cx="14630400" cy="8229600"/>
          </a:xfrm>
          <a:prstGeom prst="rect">
            <a:avLst/>
          </a:prstGeom>
        </p:spPr>
      </p:pic>
      <p:pic>
        <p:nvPicPr>
          <p:cNvPr id="5" name="Picture 4">
            <a:extLst>
              <a:ext uri="{FF2B5EF4-FFF2-40B4-BE49-F238E27FC236}">
                <a16:creationId xmlns:a16="http://schemas.microsoft.com/office/drawing/2014/main" id="{58AA43D8-AA3F-02AD-F3F6-CFD1FF56378F}"/>
              </a:ext>
            </a:extLst>
          </p:cNvPr>
          <p:cNvPicPr>
            <a:picLocks noChangeAspect="1"/>
          </p:cNvPicPr>
          <p:nvPr/>
        </p:nvPicPr>
        <p:blipFill>
          <a:blip r:embed="rId3"/>
          <a:stretch>
            <a:fillRect/>
          </a:stretch>
        </p:blipFill>
        <p:spPr>
          <a:xfrm>
            <a:off x="-120" y="32980"/>
            <a:ext cx="14630400" cy="8151381"/>
          </a:xfrm>
          <a:prstGeom prst="rect">
            <a:avLst/>
          </a:prstGeom>
        </p:spPr>
      </p:pic>
    </p:spTree>
    <p:extLst>
      <p:ext uri="{BB962C8B-B14F-4D97-AF65-F5344CB8AC3E}">
        <p14:creationId xmlns:p14="http://schemas.microsoft.com/office/powerpoint/2010/main" val="1699263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802</Words>
  <Application>Microsoft Office PowerPoint</Application>
  <PresentationFormat>Custom</PresentationFormat>
  <Paragraphs>91</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Asar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Prateek Jain</cp:lastModifiedBy>
  <cp:revision>15</cp:revision>
  <dcterms:created xsi:type="dcterms:W3CDTF">2024-08-20T15:21:30Z</dcterms:created>
  <dcterms:modified xsi:type="dcterms:W3CDTF">2024-08-25T10:03:57Z</dcterms:modified>
</cp:coreProperties>
</file>