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Source Sans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SourceSansPro-bold.fntdata"/><Relationship Id="rId27" Type="http://schemas.openxmlformats.org/officeDocument/2006/relationships/font" Target="fonts/SourceSans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ourceSansPr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SourceSans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df6de0aad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df6de0a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df6de0aa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df6de0aa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df6de0aad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df6de0a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df6de0aad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df6de0aa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US"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lang="en-US"/>
              <a:t>WEB  SECURITY VULNERABILITIES</a:t>
            </a:r>
            <a:endParaRPr/>
          </a:p>
        </p:txBody>
      </p:sp>
      <p:sp>
        <p:nvSpPr>
          <p:cNvPr id="235" name="Google Shape;235;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lt2"/>
              </a:buClr>
              <a:buSzPts val="25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1142988" y="-7"/>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wentieth Century"/>
              <a:buNone/>
            </a:pPr>
            <a:r>
              <a:rPr lang="en-US"/>
              <a:t>Reflected</a:t>
            </a:r>
            <a:r>
              <a:rPr lang="en-US"/>
              <a:t> XSS Example</a:t>
            </a:r>
            <a:endParaRPr/>
          </a:p>
          <a:p>
            <a:pPr indent="0" lvl="0" marL="0" rtl="0" algn="l">
              <a:spcBef>
                <a:spcPts val="0"/>
              </a:spcBef>
              <a:spcAft>
                <a:spcPts val="0"/>
              </a:spcAft>
              <a:buNone/>
            </a:pPr>
            <a:r>
              <a:t/>
            </a:r>
            <a:endParaRPr/>
          </a:p>
        </p:txBody>
      </p:sp>
      <p:sp>
        <p:nvSpPr>
          <p:cNvPr id="298" name="Google Shape;298;p28"/>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99" name="Google Shape;299;p28"/>
          <p:cNvPicPr preferRelativeResize="0"/>
          <p:nvPr/>
        </p:nvPicPr>
        <p:blipFill>
          <a:blip r:embed="rId3">
            <a:alphaModFix/>
          </a:blip>
          <a:stretch>
            <a:fillRect/>
          </a:stretch>
        </p:blipFill>
        <p:spPr>
          <a:xfrm>
            <a:off x="931500" y="1291076"/>
            <a:ext cx="9422174" cy="483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9"/>
          <p:cNvSpPr txBox="1"/>
          <p:nvPr>
            <p:ph type="title"/>
          </p:nvPr>
        </p:nvSpPr>
        <p:spPr>
          <a:xfrm>
            <a:off x="1143001"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Twentieth Century"/>
              <a:buNone/>
            </a:pPr>
            <a:r>
              <a:rPr lang="en-US"/>
              <a:t>PREVENTION</a:t>
            </a:r>
            <a:endParaRPr/>
          </a:p>
        </p:txBody>
      </p:sp>
      <p:sp>
        <p:nvSpPr>
          <p:cNvPr id="305" name="Google Shape;305;p29"/>
          <p:cNvSpPr txBox="1"/>
          <p:nvPr>
            <p:ph idx="1" type="body"/>
          </p:nvPr>
        </p:nvSpPr>
        <p:spPr>
          <a:xfrm>
            <a:off x="1143012" y="1478587"/>
            <a:ext cx="9906000" cy="35418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b="1" lang="en-US"/>
              <a:t>Encoding</a:t>
            </a:r>
            <a:endParaRPr b="1"/>
          </a:p>
          <a:p>
            <a:pPr indent="-228600" lvl="1" marL="685800" rtl="0" algn="l">
              <a:lnSpc>
                <a:spcPct val="120000"/>
              </a:lnSpc>
              <a:spcBef>
                <a:spcPts val="0"/>
              </a:spcBef>
              <a:spcAft>
                <a:spcPts val="0"/>
              </a:spcAft>
              <a:buSzPts val="2250"/>
              <a:buChar char="•"/>
            </a:pPr>
            <a:r>
              <a:rPr lang="en-US"/>
              <a:t>Encoding is the act of escaping user input so that the browser interprets it only as data, not as code. The most recognizable type of encoding in web development is HTML escaping, which converts characters like &lt; and &gt; into &amp;lt; and &amp;gt;, respectively.</a:t>
            </a:r>
            <a:endParaRPr/>
          </a:p>
          <a:p>
            <a:pPr indent="-228600" lvl="0" marL="228600" rtl="0" algn="l">
              <a:lnSpc>
                <a:spcPct val="120000"/>
              </a:lnSpc>
              <a:spcBef>
                <a:spcPts val="0"/>
              </a:spcBef>
              <a:spcAft>
                <a:spcPts val="0"/>
              </a:spcAft>
              <a:buSzPts val="2250"/>
              <a:buChar char="•"/>
            </a:pPr>
            <a:r>
              <a:rPr b="1" lang="en-US"/>
              <a:t>Validation</a:t>
            </a:r>
            <a:endParaRPr b="1"/>
          </a:p>
          <a:p>
            <a:pPr indent="-228600" lvl="1" marL="685800" rtl="0" algn="l">
              <a:lnSpc>
                <a:spcPct val="120000"/>
              </a:lnSpc>
              <a:spcBef>
                <a:spcPts val="0"/>
              </a:spcBef>
              <a:spcAft>
                <a:spcPts val="0"/>
              </a:spcAft>
              <a:buSzPts val="2250"/>
              <a:buChar char="•"/>
            </a:pPr>
            <a:r>
              <a:rPr lang="en-US"/>
              <a:t>Validation is the act of filtering user input so that all malicious parts of it are removed, without necessarily removing all code in it. One of the most recognizable types of validation in web development is allowing some HTML elements (such as &lt;em&gt; and &lt;strong&gt;) but disallowing others (such as &lt;script&gt;).</a:t>
            </a:r>
            <a:endParaRPr/>
          </a:p>
          <a:p>
            <a:pPr indent="0" lvl="0" marL="0" rtl="0" algn="l">
              <a:lnSpc>
                <a:spcPct val="12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CROSS-SITE REQUEST FORGERY (CSRF)</a:t>
            </a:r>
            <a:endParaRPr/>
          </a:p>
        </p:txBody>
      </p:sp>
      <p:sp>
        <p:nvSpPr>
          <p:cNvPr id="311" name="Google Shape;311;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Cross-site request forgery (CSRF) is another common web vulnerability, in which an attacker tricks the victim's browser into generating requests to a website which performs certain actions on behalf of the logged in user or the victim.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1001454" y="-314543"/>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EXAMPLE</a:t>
            </a:r>
            <a:endParaRPr/>
          </a:p>
        </p:txBody>
      </p:sp>
      <p:pic>
        <p:nvPicPr>
          <p:cNvPr descr="A screenshot of a cell phone&#10;&#10;Description automatically generated" id="317" name="Google Shape;317;p31"/>
          <p:cNvPicPr preferRelativeResize="0"/>
          <p:nvPr/>
        </p:nvPicPr>
        <p:blipFill rotWithShape="1">
          <a:blip r:embed="rId3">
            <a:alphaModFix/>
          </a:blip>
          <a:srcRect b="0" l="0" r="0" t="0"/>
          <a:stretch/>
        </p:blipFill>
        <p:spPr>
          <a:xfrm>
            <a:off x="5793094" y="1426231"/>
            <a:ext cx="3379681" cy="1723414"/>
          </a:xfrm>
          <a:prstGeom prst="rect">
            <a:avLst/>
          </a:prstGeom>
          <a:noFill/>
          <a:ln>
            <a:noFill/>
          </a:ln>
        </p:spPr>
      </p:pic>
      <p:sp>
        <p:nvSpPr>
          <p:cNvPr id="318" name="Google Shape;318;p31"/>
          <p:cNvSpPr/>
          <p:nvPr/>
        </p:nvSpPr>
        <p:spPr>
          <a:xfrm>
            <a:off x="1001454" y="690809"/>
            <a:ext cx="745501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GET request</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https://bank.example.com/transfer/money?username=John&amp;amount=500</a:t>
            </a:r>
            <a:endParaRPr/>
          </a:p>
        </p:txBody>
      </p:sp>
      <p:sp>
        <p:nvSpPr>
          <p:cNvPr id="319" name="Google Shape;319;p31"/>
          <p:cNvSpPr/>
          <p:nvPr/>
        </p:nvSpPr>
        <p:spPr>
          <a:xfrm>
            <a:off x="1001454" y="3584962"/>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POST request</a:t>
            </a:r>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https://bank.example.com/transfer/money</a:t>
            </a:r>
            <a:endParaRPr/>
          </a:p>
        </p:txBody>
      </p:sp>
      <p:pic>
        <p:nvPicPr>
          <p:cNvPr descr="A picture containing bird&#10;&#10;Description automatically generated" id="320" name="Google Shape;320;p31"/>
          <p:cNvPicPr preferRelativeResize="0"/>
          <p:nvPr/>
        </p:nvPicPr>
        <p:blipFill rotWithShape="1">
          <a:blip r:embed="rId4">
            <a:alphaModFix/>
          </a:blip>
          <a:srcRect b="0" l="0" r="0" t="0"/>
          <a:stretch/>
        </p:blipFill>
        <p:spPr>
          <a:xfrm>
            <a:off x="5609928" y="4100585"/>
            <a:ext cx="3562847" cy="2486372"/>
          </a:xfrm>
          <a:prstGeom prst="rect">
            <a:avLst/>
          </a:prstGeom>
          <a:noFill/>
          <a:ln>
            <a:noFill/>
          </a:ln>
        </p:spPr>
      </p:pic>
      <p:sp>
        <p:nvSpPr>
          <p:cNvPr id="321" name="Google Shape;321;p31"/>
          <p:cNvSpPr/>
          <p:nvPr/>
        </p:nvSpPr>
        <p:spPr>
          <a:xfrm>
            <a:off x="1188413" y="2103152"/>
            <a:ext cx="39553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Attacker’s phishing page source code =&gt;</a:t>
            </a:r>
            <a:endParaRPr/>
          </a:p>
        </p:txBody>
      </p:sp>
      <p:sp>
        <p:nvSpPr>
          <p:cNvPr id="322" name="Google Shape;322;p31"/>
          <p:cNvSpPr/>
          <p:nvPr/>
        </p:nvSpPr>
        <p:spPr>
          <a:xfrm>
            <a:off x="1188413" y="5159105"/>
            <a:ext cx="395531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Attacker’s phishing page source code =&gt;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1049134"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PREVENTION</a:t>
            </a:r>
            <a:endParaRPr/>
          </a:p>
        </p:txBody>
      </p:sp>
      <p:sp>
        <p:nvSpPr>
          <p:cNvPr id="328" name="Google Shape;328;p32"/>
          <p:cNvSpPr txBox="1"/>
          <p:nvPr>
            <p:ph idx="1" type="body"/>
          </p:nvPr>
        </p:nvSpPr>
        <p:spPr>
          <a:xfrm>
            <a:off x="906520" y="974360"/>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1875"/>
              <a:buChar char="•"/>
            </a:pPr>
            <a:r>
              <a:rPr b="1" lang="en-US" sz="1500"/>
              <a:t>CSRF Tokens</a:t>
            </a:r>
            <a:endParaRPr/>
          </a:p>
          <a:p>
            <a:pPr indent="-228600" lvl="1" marL="685800" rtl="0" algn="l">
              <a:lnSpc>
                <a:spcPct val="120000"/>
              </a:lnSpc>
              <a:spcBef>
                <a:spcPts val="500"/>
              </a:spcBef>
              <a:spcAft>
                <a:spcPts val="0"/>
              </a:spcAft>
              <a:buClr>
                <a:schemeClr val="lt1"/>
              </a:buClr>
              <a:buSzPts val="1875"/>
              <a:buChar char="•"/>
            </a:pPr>
            <a:r>
              <a:rPr lang="en-US" sz="1500"/>
              <a:t>The most popular method to prevent Cross-site Request Forgery is to use a challenge token that is associated with a particular user and that is sent as a hidden value in every state-changing form in the web app.</a:t>
            </a:r>
            <a:endParaRPr/>
          </a:p>
          <a:p>
            <a:pPr indent="-228600" lvl="1" marL="685800" rtl="0" algn="l">
              <a:lnSpc>
                <a:spcPct val="120000"/>
              </a:lnSpc>
              <a:spcBef>
                <a:spcPts val="500"/>
              </a:spcBef>
              <a:spcAft>
                <a:spcPts val="0"/>
              </a:spcAft>
              <a:buClr>
                <a:schemeClr val="lt1"/>
              </a:buClr>
              <a:buSzPts val="1875"/>
              <a:buChar char="•"/>
            </a:pPr>
            <a:r>
              <a:rPr lang="en-US" sz="1500"/>
              <a:t>Workflow:</a:t>
            </a:r>
            <a:endParaRPr/>
          </a:p>
          <a:p>
            <a:pPr indent="-228600" lvl="2" marL="1143000" rtl="0" algn="l">
              <a:lnSpc>
                <a:spcPct val="120000"/>
              </a:lnSpc>
              <a:spcBef>
                <a:spcPts val="500"/>
              </a:spcBef>
              <a:spcAft>
                <a:spcPts val="0"/>
              </a:spcAft>
              <a:buClr>
                <a:schemeClr val="lt1"/>
              </a:buClr>
              <a:buSzPts val="1875"/>
              <a:buChar char="•"/>
            </a:pPr>
            <a:r>
              <a:rPr lang="en-US" sz="1500"/>
              <a:t>The web server generates a token and stores it</a:t>
            </a:r>
            <a:endParaRPr/>
          </a:p>
          <a:p>
            <a:pPr indent="-228600" lvl="2" marL="1143000" rtl="0" algn="l">
              <a:lnSpc>
                <a:spcPct val="120000"/>
              </a:lnSpc>
              <a:spcBef>
                <a:spcPts val="500"/>
              </a:spcBef>
              <a:spcAft>
                <a:spcPts val="0"/>
              </a:spcAft>
              <a:buClr>
                <a:schemeClr val="lt1"/>
              </a:buClr>
              <a:buSzPts val="1875"/>
              <a:buChar char="•"/>
            </a:pPr>
            <a:r>
              <a:rPr lang="en-US" sz="1500"/>
              <a:t>The token is statically set as a hidden field of the form</a:t>
            </a:r>
            <a:endParaRPr/>
          </a:p>
          <a:p>
            <a:pPr indent="-228600" lvl="2" marL="1143000" rtl="0" algn="l">
              <a:lnSpc>
                <a:spcPct val="120000"/>
              </a:lnSpc>
              <a:spcBef>
                <a:spcPts val="500"/>
              </a:spcBef>
              <a:spcAft>
                <a:spcPts val="0"/>
              </a:spcAft>
              <a:buClr>
                <a:schemeClr val="lt1"/>
              </a:buClr>
              <a:buSzPts val="1875"/>
              <a:buChar char="•"/>
            </a:pPr>
            <a:r>
              <a:rPr lang="en-US" sz="1500"/>
              <a:t>The form is submitted by the user</a:t>
            </a:r>
            <a:endParaRPr/>
          </a:p>
          <a:p>
            <a:pPr indent="-228600" lvl="2" marL="1143000" rtl="0" algn="l">
              <a:lnSpc>
                <a:spcPct val="120000"/>
              </a:lnSpc>
              <a:spcBef>
                <a:spcPts val="500"/>
              </a:spcBef>
              <a:spcAft>
                <a:spcPts val="0"/>
              </a:spcAft>
              <a:buClr>
                <a:schemeClr val="lt1"/>
              </a:buClr>
              <a:buSzPts val="1875"/>
              <a:buChar char="•"/>
            </a:pPr>
            <a:r>
              <a:rPr lang="en-US" sz="1500"/>
              <a:t>The token is included in the POST request data or in headers</a:t>
            </a:r>
            <a:endParaRPr/>
          </a:p>
          <a:p>
            <a:pPr indent="-228600" lvl="2" marL="1143000" rtl="0" algn="l">
              <a:lnSpc>
                <a:spcPct val="120000"/>
              </a:lnSpc>
              <a:spcBef>
                <a:spcPts val="500"/>
              </a:spcBef>
              <a:spcAft>
                <a:spcPts val="0"/>
              </a:spcAft>
              <a:buClr>
                <a:schemeClr val="lt1"/>
              </a:buClr>
              <a:buSzPts val="1875"/>
              <a:buChar char="•"/>
            </a:pPr>
            <a:r>
              <a:rPr lang="en-US" sz="1500"/>
              <a:t>The application compares the token generated and stored by the application with the token sent in the request</a:t>
            </a:r>
            <a:endParaRPr/>
          </a:p>
          <a:p>
            <a:pPr indent="-228600" lvl="2" marL="1143000" rtl="0" algn="l">
              <a:lnSpc>
                <a:spcPct val="120000"/>
              </a:lnSpc>
              <a:spcBef>
                <a:spcPts val="500"/>
              </a:spcBef>
              <a:spcAft>
                <a:spcPts val="0"/>
              </a:spcAft>
              <a:buClr>
                <a:schemeClr val="lt1"/>
              </a:buClr>
              <a:buSzPts val="1875"/>
              <a:buChar char="•"/>
            </a:pPr>
            <a:r>
              <a:rPr lang="en-US" sz="1500"/>
              <a:t>If these tokens match, the request is valid</a:t>
            </a:r>
            <a:endParaRPr/>
          </a:p>
          <a:p>
            <a:pPr indent="-228600" lvl="2" marL="1143000" rtl="0" algn="l">
              <a:lnSpc>
                <a:spcPct val="120000"/>
              </a:lnSpc>
              <a:spcBef>
                <a:spcPts val="500"/>
              </a:spcBef>
              <a:spcAft>
                <a:spcPts val="0"/>
              </a:spcAft>
              <a:buClr>
                <a:schemeClr val="lt1"/>
              </a:buClr>
              <a:buSzPts val="1875"/>
              <a:buChar char="•"/>
            </a:pPr>
            <a:r>
              <a:rPr lang="en-US" sz="1500"/>
              <a:t>If these tokens do not match, the request is invalid and is rejected</a:t>
            </a:r>
            <a:endParaRPr/>
          </a:p>
          <a:p>
            <a:pPr indent="-228600" lvl="0" marL="228600" rtl="0" algn="l">
              <a:lnSpc>
                <a:spcPct val="120000"/>
              </a:lnSpc>
              <a:spcBef>
                <a:spcPts val="1000"/>
              </a:spcBef>
              <a:spcAft>
                <a:spcPts val="0"/>
              </a:spcAft>
              <a:buClr>
                <a:schemeClr val="lt1"/>
              </a:buClr>
              <a:buSzPts val="1875"/>
              <a:buChar char="•"/>
            </a:pPr>
            <a:r>
              <a:rPr lang="en-US" sz="1500"/>
              <a:t>It protects the form against Cross-site Request Forgery attacks because an attacker would also need to guess the token to successfully trick a victim into sending a valid request. The token should also be invalidated after some time and after the user logs out.</a:t>
            </a:r>
            <a:endParaRPr/>
          </a:p>
          <a:p>
            <a:pPr indent="-228600" lvl="0" marL="228600" rtl="0" algn="l">
              <a:lnSpc>
                <a:spcPct val="120000"/>
              </a:lnSpc>
              <a:spcBef>
                <a:spcPts val="1000"/>
              </a:spcBef>
              <a:spcAft>
                <a:spcPts val="0"/>
              </a:spcAft>
              <a:buClr>
                <a:schemeClr val="lt1"/>
              </a:buClr>
              <a:buSzPts val="1875"/>
              <a:buChar char="•"/>
            </a:pPr>
            <a:r>
              <a:rPr lang="en-US" sz="1500"/>
              <a:t>For an anti-CSRF mechanism to be effective, it needs to be cryptographically secure.</a:t>
            </a:r>
            <a:endParaRPr b="1" sz="1500"/>
          </a:p>
          <a:p>
            <a:pPr indent="-109537" lvl="0" marL="228600" rtl="0" algn="l">
              <a:lnSpc>
                <a:spcPct val="120000"/>
              </a:lnSpc>
              <a:spcBef>
                <a:spcPts val="1000"/>
              </a:spcBef>
              <a:spcAft>
                <a:spcPts val="0"/>
              </a:spcAft>
              <a:buClr>
                <a:schemeClr val="lt1"/>
              </a:buClr>
              <a:buSzPts val="1875"/>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3"/>
          <p:cNvSpPr txBox="1"/>
          <p:nvPr>
            <p:ph type="title"/>
          </p:nvPr>
        </p:nvSpPr>
        <p:spPr>
          <a:xfrm>
            <a:off x="1049134"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PREVENTION</a:t>
            </a:r>
            <a:endParaRPr/>
          </a:p>
        </p:txBody>
      </p:sp>
      <p:sp>
        <p:nvSpPr>
          <p:cNvPr id="334" name="Google Shape;334;p33"/>
          <p:cNvSpPr txBox="1"/>
          <p:nvPr>
            <p:ph idx="1" type="body"/>
          </p:nvPr>
        </p:nvSpPr>
        <p:spPr>
          <a:xfrm>
            <a:off x="822631" y="1478570"/>
            <a:ext cx="9905999" cy="3541714"/>
          </a:xfrm>
          <a:prstGeom prst="rect">
            <a:avLst/>
          </a:prstGeom>
          <a:noFill/>
          <a:ln>
            <a:noFill/>
          </a:ln>
        </p:spPr>
        <p:txBody>
          <a:bodyPr anchorCtr="0" anchor="t" bIns="45700" lIns="91425" spcFirstLastPara="1" rIns="91425" wrap="square" tIns="45700">
            <a:noAutofit/>
          </a:bodyPr>
          <a:lstStyle/>
          <a:p>
            <a:pPr indent="-223837" lvl="0" marL="228600" rtl="0" algn="l">
              <a:lnSpc>
                <a:spcPct val="120000"/>
              </a:lnSpc>
              <a:spcBef>
                <a:spcPts val="0"/>
              </a:spcBef>
              <a:spcAft>
                <a:spcPts val="0"/>
              </a:spcAft>
              <a:buClr>
                <a:schemeClr val="lt1"/>
              </a:buClr>
              <a:buSzPts val="1800"/>
              <a:buChar char="•"/>
            </a:pPr>
            <a:r>
              <a:rPr b="1" lang="en-US" sz="1800"/>
              <a:t>Same-Site Cookies</a:t>
            </a:r>
            <a:endParaRPr sz="1800"/>
          </a:p>
          <a:p>
            <a:pPr indent="-223837" lvl="1" marL="685800" rtl="0" algn="l">
              <a:lnSpc>
                <a:spcPct val="120000"/>
              </a:lnSpc>
              <a:spcBef>
                <a:spcPts val="500"/>
              </a:spcBef>
              <a:spcAft>
                <a:spcPts val="0"/>
              </a:spcAft>
              <a:buClr>
                <a:schemeClr val="lt1"/>
              </a:buClr>
              <a:buSzPts val="1800"/>
              <a:buChar char="•"/>
            </a:pPr>
            <a:r>
              <a:rPr lang="en-US" sz="1800"/>
              <a:t>Two URLs have the </a:t>
            </a:r>
            <a:r>
              <a:rPr i="1" lang="en-US" sz="1800"/>
              <a:t>same origin</a:t>
            </a:r>
            <a:r>
              <a:rPr lang="en-US" sz="1800"/>
              <a:t> if the protocol, port(if specified), and host are the same for both. </a:t>
            </a:r>
            <a:endParaRPr b="1" sz="1800"/>
          </a:p>
          <a:p>
            <a:pPr indent="-223837" lvl="1" marL="685800" rtl="0" algn="l">
              <a:lnSpc>
                <a:spcPct val="120000"/>
              </a:lnSpc>
              <a:spcBef>
                <a:spcPts val="500"/>
              </a:spcBef>
              <a:spcAft>
                <a:spcPts val="0"/>
              </a:spcAft>
              <a:buClr>
                <a:schemeClr val="lt1"/>
              </a:buClr>
              <a:buSzPts val="1800"/>
              <a:buChar char="•"/>
            </a:pPr>
            <a:r>
              <a:rPr lang="en-US" sz="1800"/>
              <a:t>CSRF attacks are only possible because cookies are always sent with any requests that are sent to a particular origin related to that cookie</a:t>
            </a:r>
            <a:endParaRPr sz="1800"/>
          </a:p>
          <a:p>
            <a:pPr indent="-223837" lvl="1" marL="685800" rtl="0" algn="l">
              <a:lnSpc>
                <a:spcPct val="120000"/>
              </a:lnSpc>
              <a:spcBef>
                <a:spcPts val="500"/>
              </a:spcBef>
              <a:spcAft>
                <a:spcPts val="0"/>
              </a:spcAft>
              <a:buClr>
                <a:schemeClr val="lt1"/>
              </a:buClr>
              <a:buSzPts val="1800"/>
              <a:buChar char="•"/>
            </a:pPr>
            <a:r>
              <a:rPr lang="en-US" sz="1800"/>
              <a:t> You can set a flag for a cookie that turns it into a same-site cookie. A same-site cookie is a cookie that can only be sent if the request is being made from the origin related to the cookie (not cross-domain).</a:t>
            </a:r>
            <a:endParaRPr sz="1800"/>
          </a:p>
          <a:p>
            <a:pPr indent="-223837" lvl="1" marL="685800" rtl="0" algn="l">
              <a:lnSpc>
                <a:spcPct val="120000"/>
              </a:lnSpc>
              <a:spcBef>
                <a:spcPts val="500"/>
              </a:spcBef>
              <a:spcAft>
                <a:spcPts val="0"/>
              </a:spcAft>
              <a:buClr>
                <a:schemeClr val="lt1"/>
              </a:buClr>
              <a:buSzPts val="1800"/>
              <a:buChar char="•"/>
            </a:pPr>
            <a:r>
              <a:rPr lang="en-US" sz="1800"/>
              <a:t>A current limitation of same-site cookies is that unlike for example Chrome or Firefox, not all current browsers support them, and older browsers do not work with web apps that use same-site cookies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US"/>
              <a:t>INSECURE CRYPTOGRAPHIC STORAGE</a:t>
            </a:r>
            <a:br>
              <a:rPr b="1" lang="en-US"/>
            </a:br>
            <a:endParaRPr/>
          </a:p>
        </p:txBody>
      </p:sp>
      <p:sp>
        <p:nvSpPr>
          <p:cNvPr id="340" name="Google Shape;340;p34"/>
          <p:cNvSpPr txBox="1"/>
          <p:nvPr>
            <p:ph idx="1" type="body"/>
          </p:nvPr>
        </p:nvSpPr>
        <p:spPr>
          <a:xfrm>
            <a:off x="1141413" y="1658143"/>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Insecure Cryptographic storage is a common vulnerability which exists when the sensitive data is not stored securely.</a:t>
            </a:r>
            <a:endParaRPr/>
          </a:p>
          <a:p>
            <a:pPr indent="-228600" lvl="0" marL="228600" rtl="0" algn="l">
              <a:lnSpc>
                <a:spcPct val="120000"/>
              </a:lnSpc>
              <a:spcBef>
                <a:spcPts val="1000"/>
              </a:spcBef>
              <a:spcAft>
                <a:spcPts val="0"/>
              </a:spcAft>
              <a:buClr>
                <a:schemeClr val="lt1"/>
              </a:buClr>
              <a:buSzPts val="3000"/>
              <a:buChar char="•"/>
            </a:pPr>
            <a:r>
              <a:rPr lang="en-US"/>
              <a:t>This data will be stored on the application database. When this data are stored improperly by not using encryption or hashing , it will be vulnerable to the attackers.</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5"/>
          <p:cNvSpPr txBox="1"/>
          <p:nvPr>
            <p:ph type="title"/>
          </p:nvPr>
        </p:nvSpPr>
        <p:spPr>
          <a:xfrm>
            <a:off x="1141412"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ENCRYPTION</a:t>
            </a:r>
            <a:endParaRPr/>
          </a:p>
        </p:txBody>
      </p:sp>
      <p:sp>
        <p:nvSpPr>
          <p:cNvPr id="346" name="Google Shape;346;p35"/>
          <p:cNvSpPr txBox="1"/>
          <p:nvPr>
            <p:ph idx="1" type="body"/>
          </p:nvPr>
        </p:nvSpPr>
        <p:spPr>
          <a:xfrm>
            <a:off x="982021" y="982749"/>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325"/>
              <a:buChar char="•"/>
            </a:pPr>
            <a:r>
              <a:rPr lang="en-US" sz="1860"/>
              <a:t>Encryption is the practice of scrambling information in a way that only someone with a corresponding key can unscramble and read it. Encryption is a two-way function. When you encrypt something, you’re doing so with the intention of decrypting it later.</a:t>
            </a:r>
            <a:endParaRPr/>
          </a:p>
          <a:p>
            <a:pPr indent="-228600" lvl="0" marL="228600" rtl="0" algn="l">
              <a:lnSpc>
                <a:spcPct val="100000"/>
              </a:lnSpc>
              <a:spcBef>
                <a:spcPts val="1000"/>
              </a:spcBef>
              <a:spcAft>
                <a:spcPts val="0"/>
              </a:spcAft>
              <a:buClr>
                <a:schemeClr val="lt1"/>
              </a:buClr>
              <a:buSzPts val="2325"/>
              <a:buChar char="•"/>
            </a:pPr>
            <a:r>
              <a:rPr lang="en-US" sz="1860"/>
              <a:t>To encrypt data you use something called a cipher, which is an algorithm – a series of well-defined steps that can be followed procedurally – to encrypt and decrypt information. </a:t>
            </a:r>
            <a:endParaRPr/>
          </a:p>
          <a:p>
            <a:pPr indent="-228600" lvl="0" marL="228600" rtl="0" algn="l">
              <a:lnSpc>
                <a:spcPct val="100000"/>
              </a:lnSpc>
              <a:spcBef>
                <a:spcPts val="1000"/>
              </a:spcBef>
              <a:spcAft>
                <a:spcPts val="0"/>
              </a:spcAft>
              <a:buClr>
                <a:schemeClr val="lt1"/>
              </a:buClr>
              <a:buSzPts val="2325"/>
              <a:buChar char="•"/>
            </a:pPr>
            <a:r>
              <a:rPr lang="en-US" sz="1860"/>
              <a:t>Types :</a:t>
            </a:r>
            <a:endParaRPr/>
          </a:p>
          <a:p>
            <a:pPr indent="-228600" lvl="1" marL="685800" rtl="0" algn="l">
              <a:lnSpc>
                <a:spcPct val="100000"/>
              </a:lnSpc>
              <a:spcBef>
                <a:spcPts val="500"/>
              </a:spcBef>
              <a:spcAft>
                <a:spcPts val="0"/>
              </a:spcAft>
              <a:buClr>
                <a:schemeClr val="lt1"/>
              </a:buClr>
              <a:buSzPts val="1938"/>
              <a:buChar char="•"/>
            </a:pPr>
            <a:r>
              <a:rPr lang="en-US" sz="1550"/>
              <a:t>Symmetric (AES)</a:t>
            </a:r>
            <a:endParaRPr/>
          </a:p>
          <a:p>
            <a:pPr indent="-228600" lvl="2" marL="1143000" rtl="0" algn="l">
              <a:lnSpc>
                <a:spcPct val="100000"/>
              </a:lnSpc>
              <a:spcBef>
                <a:spcPts val="500"/>
              </a:spcBef>
              <a:spcAft>
                <a:spcPts val="0"/>
              </a:spcAft>
              <a:buClr>
                <a:schemeClr val="lt1"/>
              </a:buClr>
              <a:buSzPts val="1744"/>
              <a:buChar char="•"/>
            </a:pPr>
            <a:r>
              <a:rPr lang="en-US" sz="1395"/>
              <a:t>Symmetric encryption incorporates only one key for encryption as well as decryption.</a:t>
            </a:r>
            <a:endParaRPr/>
          </a:p>
          <a:p>
            <a:pPr indent="-228600" lvl="1" marL="685800" rtl="0" algn="l">
              <a:lnSpc>
                <a:spcPct val="100000"/>
              </a:lnSpc>
              <a:spcBef>
                <a:spcPts val="500"/>
              </a:spcBef>
              <a:spcAft>
                <a:spcPts val="0"/>
              </a:spcAft>
              <a:buClr>
                <a:schemeClr val="lt1"/>
              </a:buClr>
              <a:buSzPts val="1938"/>
              <a:buChar char="•"/>
            </a:pPr>
            <a:r>
              <a:rPr lang="en-US" sz="1550"/>
              <a:t>Asymmetric(RSA)</a:t>
            </a:r>
            <a:endParaRPr/>
          </a:p>
          <a:p>
            <a:pPr indent="-228600" lvl="2" marL="1143000" rtl="0" algn="l">
              <a:lnSpc>
                <a:spcPct val="100000"/>
              </a:lnSpc>
              <a:spcBef>
                <a:spcPts val="500"/>
              </a:spcBef>
              <a:spcAft>
                <a:spcPts val="0"/>
              </a:spcAft>
              <a:buClr>
                <a:schemeClr val="lt1"/>
              </a:buClr>
              <a:buSzPts val="1744"/>
              <a:buChar char="•"/>
            </a:pPr>
            <a:r>
              <a:rPr lang="en-US" sz="1395"/>
              <a:t>Asymmetric Encryption consists of two cryptographic keys. These keys are regarded as Public Key and Private Key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6"/>
          <p:cNvSpPr txBox="1"/>
          <p:nvPr>
            <p:ph type="title"/>
          </p:nvPr>
        </p:nvSpPr>
        <p:spPr>
          <a:xfrm>
            <a:off x="1141412" y="0"/>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HASHING</a:t>
            </a:r>
            <a:endParaRPr/>
          </a:p>
        </p:txBody>
      </p:sp>
      <p:sp>
        <p:nvSpPr>
          <p:cNvPr id="352" name="Google Shape;352;p36"/>
          <p:cNvSpPr txBox="1"/>
          <p:nvPr>
            <p:ph idx="1" type="body"/>
          </p:nvPr>
        </p:nvSpPr>
        <p:spPr>
          <a:xfrm>
            <a:off x="1141411" y="1108584"/>
            <a:ext cx="9905999" cy="3541714"/>
          </a:xfrm>
          <a:prstGeom prst="rect">
            <a:avLst/>
          </a:prstGeom>
          <a:noFill/>
          <a:ln>
            <a:noFill/>
          </a:ln>
        </p:spPr>
        <p:txBody>
          <a:bodyPr anchorCtr="0" anchor="t" bIns="45700" lIns="91425" spcFirstLastPara="1" rIns="91425" wrap="square" tIns="45700">
            <a:noAutofit/>
          </a:bodyPr>
          <a:lstStyle/>
          <a:p>
            <a:pPr indent="-223837" lvl="0" marL="228600" rtl="0" algn="l">
              <a:lnSpc>
                <a:spcPct val="100000"/>
              </a:lnSpc>
              <a:spcBef>
                <a:spcPts val="0"/>
              </a:spcBef>
              <a:spcAft>
                <a:spcPts val="0"/>
              </a:spcAft>
              <a:buClr>
                <a:schemeClr val="lt1"/>
              </a:buClr>
              <a:buSzPts val="1800"/>
              <a:buChar char="•"/>
            </a:pPr>
            <a:r>
              <a:rPr lang="en-US" sz="1800"/>
              <a:t>Hashing is the practice of using an algorithm to map data of any size to a fixed length.</a:t>
            </a:r>
            <a:endParaRPr sz="1800"/>
          </a:p>
          <a:p>
            <a:pPr indent="-223837" lvl="0" marL="228600" rtl="0" algn="l">
              <a:lnSpc>
                <a:spcPct val="100000"/>
              </a:lnSpc>
              <a:spcBef>
                <a:spcPts val="1000"/>
              </a:spcBef>
              <a:spcAft>
                <a:spcPts val="0"/>
              </a:spcAft>
              <a:buClr>
                <a:schemeClr val="lt1"/>
              </a:buClr>
              <a:buSzPts val="1800"/>
              <a:buChar char="•"/>
            </a:pPr>
            <a:r>
              <a:rPr lang="en-US" sz="1800"/>
              <a:t>Whereas encryption is a two-way function, hashing is a one-way function. While it’s technically possible to reverse-hash something, the computing power required makes it unfeasible. Hashing is one-way.</a:t>
            </a:r>
            <a:endParaRPr sz="1800"/>
          </a:p>
          <a:p>
            <a:pPr indent="-223837" lvl="0" marL="228600" rtl="0" algn="l">
              <a:lnSpc>
                <a:spcPct val="100000"/>
              </a:lnSpc>
              <a:spcBef>
                <a:spcPts val="1000"/>
              </a:spcBef>
              <a:spcAft>
                <a:spcPts val="0"/>
              </a:spcAft>
              <a:buClr>
                <a:schemeClr val="lt1"/>
              </a:buClr>
              <a:buSzPts val="1800"/>
              <a:buChar char="•"/>
            </a:pPr>
            <a:r>
              <a:rPr lang="en-US" sz="1800"/>
              <a:t>Every hash value is unique. If two different files produce the same unique hash value this is called a collision and it makes the algorithm essentially useless. </a:t>
            </a:r>
            <a:endParaRPr sz="1800"/>
          </a:p>
          <a:p>
            <a:pPr indent="-223837" lvl="0" marL="228600" rtl="0" algn="l">
              <a:lnSpc>
                <a:spcPct val="100000"/>
              </a:lnSpc>
              <a:spcBef>
                <a:spcPts val="1000"/>
              </a:spcBef>
              <a:spcAft>
                <a:spcPts val="0"/>
              </a:spcAft>
              <a:buClr>
                <a:schemeClr val="lt1"/>
              </a:buClr>
              <a:buSzPts val="1800"/>
              <a:buChar char="•"/>
            </a:pPr>
            <a:r>
              <a:rPr lang="en-US" sz="1800"/>
              <a:t>Google created a collision with the SHA-1 hashing algorithm to demonstrate that it’s vulnerable. SHA-1 was officially phased out in favor of SHA-2 in early 2016</a:t>
            </a:r>
            <a:endParaRPr sz="1800"/>
          </a:p>
          <a:p>
            <a:pPr indent="-223837" lvl="0" marL="228600" rtl="0" algn="l">
              <a:lnSpc>
                <a:spcPct val="100000"/>
              </a:lnSpc>
              <a:spcBef>
                <a:spcPts val="1000"/>
              </a:spcBef>
              <a:spcAft>
                <a:spcPts val="0"/>
              </a:spcAft>
              <a:buClr>
                <a:schemeClr val="lt1"/>
              </a:buClr>
              <a:buSzPts val="1800"/>
              <a:buChar char="•"/>
            </a:pPr>
            <a:r>
              <a:rPr lang="en-US" sz="1800"/>
              <a:t>Salting is a concept that typically pertains to password hashing. Essentially, it’s a unique value that can be added to the end of the password to create a different hash value. This adds a layer of security to the hashing process, specifically against brute force attacks.</a:t>
            </a:r>
            <a:endParaRPr sz="1800"/>
          </a:p>
          <a:p>
            <a:pPr indent="-223837" lvl="0" marL="228600" rtl="0" algn="l">
              <a:lnSpc>
                <a:spcPct val="100000"/>
              </a:lnSpc>
              <a:spcBef>
                <a:spcPts val="1000"/>
              </a:spcBef>
              <a:spcAft>
                <a:spcPts val="0"/>
              </a:spcAft>
              <a:buClr>
                <a:schemeClr val="lt1"/>
              </a:buClr>
              <a:buSzPts val="1800"/>
              <a:buChar char="•"/>
            </a:pPr>
            <a:r>
              <a:rPr lang="en-US" sz="1800"/>
              <a:t>By salting your password you’re essentially hiding its real hash value by adding an additional bit of data and altering it.</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7"/>
          <p:cNvSpPr txBox="1"/>
          <p:nvPr>
            <p:ph type="title"/>
          </p:nvPr>
        </p:nvSpPr>
        <p:spPr>
          <a:xfrm>
            <a:off x="965244" y="-102935"/>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STORING PASSWORDS</a:t>
            </a:r>
            <a:endParaRPr/>
          </a:p>
        </p:txBody>
      </p:sp>
      <p:sp>
        <p:nvSpPr>
          <p:cNvPr id="358" name="Google Shape;358;p37"/>
          <p:cNvSpPr txBox="1"/>
          <p:nvPr>
            <p:ph idx="1" type="body"/>
          </p:nvPr>
        </p:nvSpPr>
        <p:spPr>
          <a:xfrm>
            <a:off x="906520" y="1192474"/>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rgbClr val="FF0000"/>
              </a:buClr>
              <a:buSzPts val="1875"/>
              <a:buChar char="•"/>
            </a:pPr>
            <a:r>
              <a:rPr lang="en-US" sz="1500">
                <a:solidFill>
                  <a:srgbClr val="FF0000"/>
                </a:solidFill>
              </a:rPr>
              <a:t>Plain-text passwords </a:t>
            </a:r>
            <a:endParaRPr/>
          </a:p>
          <a:p>
            <a:pPr indent="-228600" lvl="1" marL="685800" rtl="0" algn="l">
              <a:lnSpc>
                <a:spcPct val="120000"/>
              </a:lnSpc>
              <a:spcBef>
                <a:spcPts val="500"/>
              </a:spcBef>
              <a:spcAft>
                <a:spcPts val="0"/>
              </a:spcAft>
              <a:buClr>
                <a:schemeClr val="lt1"/>
              </a:buClr>
              <a:buSzPts val="1875"/>
              <a:buChar char="•"/>
            </a:pPr>
            <a:r>
              <a:rPr lang="en-US" sz="1500"/>
              <a:t>If you store plain text passwords , someone steals the data through any sort of security hole, they’ve got all your user’s plain text passwords.</a:t>
            </a:r>
            <a:endParaRPr/>
          </a:p>
          <a:p>
            <a:pPr indent="-228600" lvl="0" marL="228600" rtl="0" algn="l">
              <a:lnSpc>
                <a:spcPct val="120000"/>
              </a:lnSpc>
              <a:spcBef>
                <a:spcPts val="1000"/>
              </a:spcBef>
              <a:spcAft>
                <a:spcPts val="0"/>
              </a:spcAft>
              <a:buClr>
                <a:srgbClr val="FFFF00"/>
              </a:buClr>
              <a:buSzPts val="1875"/>
              <a:buChar char="•"/>
            </a:pPr>
            <a:r>
              <a:rPr lang="en-US" sz="1500">
                <a:solidFill>
                  <a:srgbClr val="FFFF00"/>
                </a:solidFill>
              </a:rPr>
              <a:t>Straight hashing </a:t>
            </a:r>
            <a:endParaRPr/>
          </a:p>
          <a:p>
            <a:pPr indent="-228600" lvl="1" marL="685800" rtl="0" algn="l">
              <a:lnSpc>
                <a:spcPct val="120000"/>
              </a:lnSpc>
              <a:spcBef>
                <a:spcPts val="500"/>
              </a:spcBef>
              <a:spcAft>
                <a:spcPts val="0"/>
              </a:spcAft>
              <a:buClr>
                <a:schemeClr val="lt1"/>
              </a:buClr>
              <a:buSzPts val="1875"/>
              <a:buChar char="•"/>
            </a:pPr>
            <a:r>
              <a:rPr lang="en-US" sz="1500"/>
              <a:t>Vulnerable by offline dictionary attacks using rainbow tables.</a:t>
            </a:r>
            <a:endParaRPr/>
          </a:p>
          <a:p>
            <a:pPr indent="-228600" lvl="2" marL="1143000" rtl="0" algn="l">
              <a:lnSpc>
                <a:spcPct val="120000"/>
              </a:lnSpc>
              <a:spcBef>
                <a:spcPts val="500"/>
              </a:spcBef>
              <a:spcAft>
                <a:spcPts val="0"/>
              </a:spcAft>
              <a:buClr>
                <a:schemeClr val="lt1"/>
              </a:buClr>
              <a:buSzPts val="1875"/>
              <a:buChar char="•"/>
            </a:pPr>
            <a:r>
              <a:rPr lang="en-US" sz="1500"/>
              <a:t>A rainbow table is a precomputed table for reversing cryptographic hash functions, usually for cracking password hashes.</a:t>
            </a:r>
            <a:endParaRPr/>
          </a:p>
          <a:p>
            <a:pPr indent="-228600" lvl="1" marL="685800" rtl="0" algn="l">
              <a:lnSpc>
                <a:spcPct val="120000"/>
              </a:lnSpc>
              <a:spcBef>
                <a:spcPts val="500"/>
              </a:spcBef>
              <a:spcAft>
                <a:spcPts val="0"/>
              </a:spcAft>
              <a:buClr>
                <a:schemeClr val="lt1"/>
              </a:buClr>
              <a:buSzPts val="1875"/>
              <a:buChar char="•"/>
            </a:pPr>
            <a:r>
              <a:rPr lang="en-US" sz="1500"/>
              <a:t>Salting  of hashes can add another layer of security to this method.</a:t>
            </a:r>
            <a:endParaRPr/>
          </a:p>
          <a:p>
            <a:pPr indent="-228600" lvl="2" marL="1143000" rtl="0" algn="l">
              <a:lnSpc>
                <a:spcPct val="120000"/>
              </a:lnSpc>
              <a:spcBef>
                <a:spcPts val="500"/>
              </a:spcBef>
              <a:spcAft>
                <a:spcPts val="0"/>
              </a:spcAft>
              <a:buClr>
                <a:schemeClr val="lt1"/>
              </a:buClr>
              <a:buSzPts val="1875"/>
              <a:buChar char="•"/>
            </a:pPr>
            <a:r>
              <a:rPr lang="en-US" sz="1500"/>
              <a:t>A single salt should never be used for all the passwords.</a:t>
            </a:r>
            <a:endParaRPr/>
          </a:p>
          <a:p>
            <a:pPr indent="-228600" lvl="2" marL="1143000" rtl="0" algn="l">
              <a:lnSpc>
                <a:spcPct val="120000"/>
              </a:lnSpc>
              <a:spcBef>
                <a:spcPts val="500"/>
              </a:spcBef>
              <a:spcAft>
                <a:spcPts val="0"/>
              </a:spcAft>
              <a:buClr>
                <a:schemeClr val="lt1"/>
              </a:buClr>
              <a:buSzPts val="1875"/>
              <a:buChar char="•"/>
            </a:pPr>
            <a:r>
              <a:rPr lang="en-US" sz="1500"/>
              <a:t>The salt values should never be stored along with the password hashes.(Preferably should be stored on server)</a:t>
            </a:r>
            <a:endParaRPr/>
          </a:p>
          <a:p>
            <a:pPr indent="-228600" lvl="0" marL="228600" rtl="0" algn="l">
              <a:lnSpc>
                <a:spcPct val="120000"/>
              </a:lnSpc>
              <a:spcBef>
                <a:spcPts val="1000"/>
              </a:spcBef>
              <a:spcAft>
                <a:spcPts val="0"/>
              </a:spcAft>
              <a:buClr>
                <a:srgbClr val="92D050"/>
              </a:buClr>
              <a:buSzPts val="1875"/>
              <a:buChar char="•"/>
            </a:pPr>
            <a:r>
              <a:rPr lang="en-US" sz="1500">
                <a:solidFill>
                  <a:srgbClr val="92D050"/>
                </a:solidFill>
              </a:rPr>
              <a:t>Slow hashes</a:t>
            </a:r>
            <a:endParaRPr/>
          </a:p>
          <a:p>
            <a:pPr indent="-228600" lvl="1" marL="685800" rtl="0" algn="l">
              <a:lnSpc>
                <a:spcPct val="120000"/>
              </a:lnSpc>
              <a:spcBef>
                <a:spcPts val="500"/>
              </a:spcBef>
              <a:spcAft>
                <a:spcPts val="0"/>
              </a:spcAft>
              <a:buClr>
                <a:schemeClr val="lt1"/>
              </a:buClr>
              <a:buSzPts val="1875"/>
              <a:buChar char="•"/>
            </a:pPr>
            <a:r>
              <a:rPr lang="en-US" sz="1500"/>
              <a:t>Generic hash functions like MD5 and SHA-1 are built to be fast. And because computers keep getting faster, millions of hashes can be calculated very very quickly, making a brute-force attack even of salted passwords more and more feasible.</a:t>
            </a:r>
            <a:endParaRPr/>
          </a:p>
          <a:p>
            <a:pPr indent="-228600" lvl="1" marL="685800" rtl="0" algn="l">
              <a:lnSpc>
                <a:spcPct val="120000"/>
              </a:lnSpc>
              <a:spcBef>
                <a:spcPts val="500"/>
              </a:spcBef>
              <a:spcAft>
                <a:spcPts val="0"/>
              </a:spcAft>
              <a:buClr>
                <a:schemeClr val="lt1"/>
              </a:buClr>
              <a:buSzPts val="1875"/>
              <a:buChar char="•"/>
            </a:pPr>
            <a:r>
              <a:rPr lang="en-US" sz="1500"/>
              <a:t>Therefore slow hashing functions like bcrypt, PBKDF2 or scrypt should be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US"/>
              <a:t>INJECTION ATTACK</a:t>
            </a:r>
            <a:endParaRPr/>
          </a:p>
        </p:txBody>
      </p:sp>
      <p:sp>
        <p:nvSpPr>
          <p:cNvPr id="241" name="Google Shape;241;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Injection attacks are web application attacks that allow an attacker to supply untrusted input to a program, which gets processed by an interpreter as part of a command or query which alters the course of execution of that program. </a:t>
            </a:r>
            <a:endParaRPr/>
          </a:p>
          <a:p>
            <a:pPr indent="-228600" lvl="0" marL="228600" rtl="0" algn="l">
              <a:lnSpc>
                <a:spcPct val="120000"/>
              </a:lnSpc>
              <a:spcBef>
                <a:spcPts val="1000"/>
              </a:spcBef>
              <a:spcAft>
                <a:spcPts val="0"/>
              </a:spcAft>
              <a:buClr>
                <a:schemeClr val="lt1"/>
              </a:buClr>
              <a:buSzPts val="3000"/>
              <a:buChar char="•"/>
            </a:pPr>
            <a:r>
              <a:rPr lang="en-US"/>
              <a:t>They can result in data theft, data loss, loss of data integrity, denial of service, as well as full system compromise.</a:t>
            </a:r>
            <a:endParaRPr/>
          </a:p>
          <a:p>
            <a:pPr indent="-228600" lvl="0" marL="228600" rtl="0" algn="l">
              <a:lnSpc>
                <a:spcPct val="120000"/>
              </a:lnSpc>
              <a:spcBef>
                <a:spcPts val="1000"/>
              </a:spcBef>
              <a:spcAft>
                <a:spcPts val="0"/>
              </a:spcAft>
              <a:buClr>
                <a:schemeClr val="lt1"/>
              </a:buClr>
              <a:buSzPts val="3000"/>
              <a:buChar char="•"/>
            </a:pPr>
            <a:r>
              <a:rPr lang="en-US"/>
              <a:t>SQL injection (SQLi) and Cross-site Scripting (XSS) are the most common injection attacks but they are not the only 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8"/>
          <p:cNvSpPr txBox="1"/>
          <p:nvPr>
            <p:ph type="title"/>
          </p:nvPr>
        </p:nvSpPr>
        <p:spPr>
          <a:xfrm>
            <a:off x="1141412" y="282959"/>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b="1" lang="en-US"/>
              <a:t>INSUFFICIENT TRANSPORT LAYER PROTECTION</a:t>
            </a:r>
            <a:br>
              <a:rPr b="1" lang="en-US"/>
            </a:br>
            <a:endParaRPr/>
          </a:p>
        </p:txBody>
      </p:sp>
      <p:sp>
        <p:nvSpPr>
          <p:cNvPr id="364" name="Google Shape;364;p38"/>
          <p:cNvSpPr txBox="1"/>
          <p:nvPr>
            <p:ph idx="1" type="body"/>
          </p:nvPr>
        </p:nvSpPr>
        <p:spPr>
          <a:xfrm>
            <a:off x="1141411" y="1326698"/>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Deals with information exchange between the user (client) and the server (application). Applications frequently transmit sensitive information like authentication details, credit card information, and session tokens over a network.</a:t>
            </a:r>
            <a:endParaRPr/>
          </a:p>
          <a:p>
            <a:pPr indent="-228600" lvl="0" marL="228600" rtl="0" algn="l">
              <a:lnSpc>
                <a:spcPct val="120000"/>
              </a:lnSpc>
              <a:spcBef>
                <a:spcPts val="1000"/>
              </a:spcBef>
              <a:spcAft>
                <a:spcPts val="0"/>
              </a:spcAft>
              <a:buClr>
                <a:schemeClr val="lt1"/>
              </a:buClr>
              <a:buSzPts val="3000"/>
              <a:buChar char="•"/>
            </a:pPr>
            <a:r>
              <a:rPr lang="en-US"/>
              <a:t>By using weak algorithms or using expired or invalid certificates or not using SSL can allow the communication to be exposed to untrusted users, which may compromise a web application and or steal sensitive information.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HTTP? HTTPS? SSL? TLS?</a:t>
            </a:r>
            <a:endParaRPr/>
          </a:p>
        </p:txBody>
      </p:sp>
      <p:sp>
        <p:nvSpPr>
          <p:cNvPr id="370" name="Google Shape;370;p39"/>
          <p:cNvSpPr txBox="1"/>
          <p:nvPr>
            <p:ph idx="1" type="body"/>
          </p:nvPr>
        </p:nvSpPr>
        <p:spPr>
          <a:xfrm>
            <a:off x="1141412" y="1926591"/>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lt1"/>
              </a:buClr>
              <a:buSzPts val="2099"/>
              <a:buChar char="•"/>
            </a:pPr>
            <a:r>
              <a:rPr lang="en-US" sz="1679"/>
              <a:t>HTTP is the protocol used by your browser and web servers to communicate and exchange information.</a:t>
            </a:r>
            <a:endParaRPr/>
          </a:p>
          <a:p>
            <a:pPr indent="-228600" lvl="0" marL="228600" rtl="0" algn="l">
              <a:lnSpc>
                <a:spcPct val="100000"/>
              </a:lnSpc>
              <a:spcBef>
                <a:spcPts val="1000"/>
              </a:spcBef>
              <a:spcAft>
                <a:spcPts val="0"/>
              </a:spcAft>
              <a:buClr>
                <a:schemeClr val="lt1"/>
              </a:buClr>
              <a:buSzPts val="2099"/>
              <a:buChar char="•"/>
            </a:pPr>
            <a:r>
              <a:rPr lang="en-US" sz="1679"/>
              <a:t>When that exchange of data is encrypted with SSL/TLS, then we call it HTTPS. The "S" stands for "Secure".</a:t>
            </a:r>
            <a:endParaRPr/>
          </a:p>
          <a:p>
            <a:pPr indent="-228600" lvl="0" marL="228600" rtl="0" algn="l">
              <a:lnSpc>
                <a:spcPct val="100000"/>
              </a:lnSpc>
              <a:spcBef>
                <a:spcPts val="1000"/>
              </a:spcBef>
              <a:spcAft>
                <a:spcPts val="0"/>
              </a:spcAft>
              <a:buClr>
                <a:schemeClr val="lt1"/>
              </a:buClr>
              <a:buSzPts val="2099"/>
              <a:buChar char="•"/>
            </a:pPr>
            <a:r>
              <a:rPr lang="en-US" sz="1679"/>
              <a:t>SSL stands for Secure Sockets Layer and, in short, it's the standard technology for keeping an internet connection secure and safeguarding any sensitive data that is being sent between two systems, preventing criminals from reading and modifying any information transferred, including potential personal details. </a:t>
            </a:r>
            <a:endParaRPr/>
          </a:p>
          <a:p>
            <a:pPr indent="-228600" lvl="0" marL="228600" rtl="0" algn="l">
              <a:lnSpc>
                <a:spcPct val="100000"/>
              </a:lnSpc>
              <a:spcBef>
                <a:spcPts val="1000"/>
              </a:spcBef>
              <a:spcAft>
                <a:spcPts val="0"/>
              </a:spcAft>
              <a:buClr>
                <a:schemeClr val="lt1"/>
              </a:buClr>
              <a:buSzPts val="2099"/>
              <a:buChar char="•"/>
            </a:pPr>
            <a:r>
              <a:rPr lang="en-US" sz="1679"/>
              <a:t>TLS (Transport Layer Security) is just an updated, more secure, version of SSL. We still refer to our security certificates as SSL because it is a more commonly used term.</a:t>
            </a:r>
            <a:endParaRPr/>
          </a:p>
          <a:p>
            <a:pPr indent="-228600" lvl="0" marL="228600" rtl="0" algn="l">
              <a:lnSpc>
                <a:spcPct val="100000"/>
              </a:lnSpc>
              <a:spcBef>
                <a:spcPts val="1000"/>
              </a:spcBef>
              <a:spcAft>
                <a:spcPts val="0"/>
              </a:spcAft>
              <a:buClr>
                <a:schemeClr val="lt1"/>
              </a:buClr>
              <a:buSzPts val="2099"/>
              <a:buChar char="•"/>
            </a:pPr>
            <a:r>
              <a:rPr lang="en-US" sz="1679"/>
              <a:t>The main purpose of SSL/TLS is to provide confidentiality, authenticity and integrity to the user.</a:t>
            </a:r>
            <a:endParaRPr/>
          </a:p>
          <a:p>
            <a:pPr indent="-95250" lvl="0" marL="228600" rtl="0" algn="l">
              <a:lnSpc>
                <a:spcPct val="100000"/>
              </a:lnSpc>
              <a:spcBef>
                <a:spcPts val="1000"/>
              </a:spcBef>
              <a:spcAft>
                <a:spcPts val="0"/>
              </a:spcAft>
              <a:buClr>
                <a:schemeClr val="lt1"/>
              </a:buClr>
              <a:buSzPts val="2100"/>
              <a:buNone/>
            </a:pPr>
            <a:r>
              <a:t/>
            </a:r>
            <a:endParaRPr sz="1679"/>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0"/>
          <p:cNvSpPr txBox="1"/>
          <p:nvPr>
            <p:ph type="title"/>
          </p:nvPr>
        </p:nvSpPr>
        <p:spPr>
          <a:xfrm>
            <a:off x="5294120" y="233688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THANKS</a:t>
            </a:r>
            <a:endParaRPr/>
          </a:p>
        </p:txBody>
      </p:sp>
      <p:sp>
        <p:nvSpPr>
          <p:cNvPr id="376" name="Google Shape;376;p40"/>
          <p:cNvSpPr txBox="1"/>
          <p:nvPr>
            <p:ph idx="1" type="body"/>
          </p:nvPr>
        </p:nvSpPr>
        <p:spPr>
          <a:xfrm>
            <a:off x="1143000" y="2240941"/>
            <a:ext cx="9905999" cy="3541714"/>
          </a:xfrm>
          <a:prstGeom prst="rect">
            <a:avLst/>
          </a:prstGeom>
          <a:noFill/>
          <a:ln>
            <a:noFill/>
          </a:ln>
        </p:spPr>
        <p:txBody>
          <a:bodyPr anchorCtr="0" anchor="t" bIns="45700" lIns="91425" spcFirstLastPara="1" rIns="91425" wrap="square" tIns="45700">
            <a:noAutofit/>
          </a:bodyPr>
          <a:lstStyle/>
          <a:p>
            <a:pPr indent="-38100" lvl="0" marL="228600" rtl="0" algn="l">
              <a:lnSpc>
                <a:spcPct val="120000"/>
              </a:lnSpc>
              <a:spcBef>
                <a:spcPts val="0"/>
              </a:spcBef>
              <a:spcAft>
                <a:spcPts val="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SQL INJECTION (SQLI)</a:t>
            </a:r>
            <a:endParaRPr/>
          </a:p>
        </p:txBody>
      </p:sp>
      <p:sp>
        <p:nvSpPr>
          <p:cNvPr id="247" name="Google Shape;247;p2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SQL Injection (SQLi) is a type of an injection attack that makes it possible to execute malicious SQL statements.</a:t>
            </a:r>
            <a:endParaRPr/>
          </a:p>
          <a:p>
            <a:pPr indent="-228600" lvl="0" marL="228600" rtl="0" algn="l">
              <a:lnSpc>
                <a:spcPct val="120000"/>
              </a:lnSpc>
              <a:spcBef>
                <a:spcPts val="1000"/>
              </a:spcBef>
              <a:spcAft>
                <a:spcPts val="0"/>
              </a:spcAft>
              <a:buClr>
                <a:schemeClr val="lt1"/>
              </a:buClr>
              <a:buSzPts val="3000"/>
              <a:buChar char="•"/>
            </a:pPr>
            <a:r>
              <a:rPr lang="en-US"/>
              <a:t>By exploiting an SQL injection vulnerability, an attacker can add, delete, edit or read content in the database.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1141388" y="-7"/>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SQL Injection Attacks Work</a:t>
            </a:r>
            <a:endParaRPr/>
          </a:p>
        </p:txBody>
      </p:sp>
      <p:pic>
        <p:nvPicPr>
          <p:cNvPr id="253" name="Google Shape;253;p22"/>
          <p:cNvPicPr preferRelativeResize="0"/>
          <p:nvPr/>
        </p:nvPicPr>
        <p:blipFill>
          <a:blip r:embed="rId3">
            <a:alphaModFix/>
          </a:blip>
          <a:stretch>
            <a:fillRect/>
          </a:stretch>
        </p:blipFill>
        <p:spPr>
          <a:xfrm>
            <a:off x="1141400" y="1414475"/>
            <a:ext cx="3257550" cy="2924175"/>
          </a:xfrm>
          <a:prstGeom prst="rect">
            <a:avLst/>
          </a:prstGeom>
          <a:noFill/>
          <a:ln>
            <a:noFill/>
          </a:ln>
        </p:spPr>
      </p:pic>
      <p:sp>
        <p:nvSpPr>
          <p:cNvPr id="254" name="Google Shape;254;p22"/>
          <p:cNvSpPr txBox="1"/>
          <p:nvPr/>
        </p:nvSpPr>
        <p:spPr>
          <a:xfrm>
            <a:off x="1141400" y="4426200"/>
            <a:ext cx="84063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rPr>
              <a:t>Query to be executed when the form is submitted:</a:t>
            </a:r>
            <a:endParaRPr b="1">
              <a:solidFill>
                <a:schemeClr val="lt1"/>
              </a:solidFill>
            </a:endParaRPr>
          </a:p>
          <a:p>
            <a:pPr indent="0" lvl="0" marL="0" rtl="0" algn="l">
              <a:spcBef>
                <a:spcPts val="0"/>
              </a:spcBef>
              <a:spcAft>
                <a:spcPts val="0"/>
              </a:spcAft>
              <a:buNone/>
            </a:pPr>
            <a:r>
              <a:rPr lang="en-US">
                <a:solidFill>
                  <a:schemeClr val="lt1"/>
                </a:solidFill>
              </a:rPr>
              <a:t>SELECT * FROM users WHERE email = $_POST['email'] AND password = md5($_POST['password']);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US">
                <a:solidFill>
                  <a:schemeClr val="lt1"/>
                </a:solidFill>
              </a:rPr>
              <a:t>Suppose user supplies admin@admin.sys and 1234 as the password. The statement to be executed against the database would be</a:t>
            </a:r>
            <a:endParaRPr b="1">
              <a:solidFill>
                <a:schemeClr val="lt1"/>
              </a:solidFill>
            </a:endParaRPr>
          </a:p>
          <a:p>
            <a:pPr indent="0" lvl="0" marL="0" rtl="0" algn="l">
              <a:spcBef>
                <a:spcPts val="0"/>
              </a:spcBef>
              <a:spcAft>
                <a:spcPts val="0"/>
              </a:spcAft>
              <a:buNone/>
            </a:pPr>
            <a:r>
              <a:rPr lang="en-US">
                <a:solidFill>
                  <a:schemeClr val="lt1"/>
                </a:solidFill>
              </a:rPr>
              <a:t>SELECT * FROM users WHERE email = 'admin@admin.sys' AND password = md5('1234');</a:t>
            </a:r>
            <a:endParaRPr>
              <a:solidFill>
                <a:schemeClr val="lt1"/>
              </a:solidFill>
            </a:endParaRPr>
          </a:p>
        </p:txBody>
      </p:sp>
      <p:pic>
        <p:nvPicPr>
          <p:cNvPr descr="A picture containing indoor, bird&#10;&#10;Description automatically generated" id="255" name="Google Shape;255;p22"/>
          <p:cNvPicPr preferRelativeResize="0"/>
          <p:nvPr>
            <p:ph idx="1" type="body"/>
          </p:nvPr>
        </p:nvPicPr>
        <p:blipFill rotWithShape="1">
          <a:blip r:embed="rId4">
            <a:alphaModFix/>
          </a:blip>
          <a:srcRect b="0" l="0" r="0" t="0"/>
          <a:stretch/>
        </p:blipFill>
        <p:spPr>
          <a:xfrm>
            <a:off x="4892888" y="1752474"/>
            <a:ext cx="5411100" cy="224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pic>
        <p:nvPicPr>
          <p:cNvPr id="260" name="Google Shape;260;p23"/>
          <p:cNvPicPr preferRelativeResize="0"/>
          <p:nvPr/>
        </p:nvPicPr>
        <p:blipFill>
          <a:blip r:embed="rId3">
            <a:alphaModFix/>
          </a:blip>
          <a:stretch>
            <a:fillRect/>
          </a:stretch>
        </p:blipFill>
        <p:spPr>
          <a:xfrm>
            <a:off x="1141425" y="705575"/>
            <a:ext cx="3697725" cy="3319300"/>
          </a:xfrm>
          <a:prstGeom prst="rect">
            <a:avLst/>
          </a:prstGeom>
          <a:noFill/>
          <a:ln>
            <a:noFill/>
          </a:ln>
        </p:spPr>
      </p:pic>
      <p:sp>
        <p:nvSpPr>
          <p:cNvPr id="261" name="Google Shape;261;p23"/>
          <p:cNvSpPr txBox="1"/>
          <p:nvPr/>
        </p:nvSpPr>
        <p:spPr>
          <a:xfrm>
            <a:off x="1541750" y="1313125"/>
            <a:ext cx="45894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admin@admin.sys</a:t>
            </a:r>
            <a:r>
              <a:rPr lang="en-US" sz="1600">
                <a:solidFill>
                  <a:schemeClr val="dk1"/>
                </a:solidFill>
                <a:latin typeface="Source Sans Pro"/>
                <a:ea typeface="Source Sans Pro"/>
                <a:cs typeface="Source Sans Pro"/>
                <a:sym typeface="Source Sans Pro"/>
              </a:rPr>
              <a:t>' OR 1 = 1  -- </a:t>
            </a:r>
            <a:endParaRPr sz="1600">
              <a:solidFill>
                <a:schemeClr val="dk1"/>
              </a:solidFill>
            </a:endParaRPr>
          </a:p>
        </p:txBody>
      </p:sp>
      <p:sp>
        <p:nvSpPr>
          <p:cNvPr id="262" name="Google Shape;262;p23"/>
          <p:cNvSpPr txBox="1"/>
          <p:nvPr/>
        </p:nvSpPr>
        <p:spPr>
          <a:xfrm>
            <a:off x="1617950" y="2241025"/>
            <a:ext cx="45894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000</a:t>
            </a:r>
            <a:endParaRPr sz="1600">
              <a:solidFill>
                <a:schemeClr val="dk1"/>
              </a:solidFill>
            </a:endParaRPr>
          </a:p>
        </p:txBody>
      </p:sp>
      <p:sp>
        <p:nvSpPr>
          <p:cNvPr id="263" name="Google Shape;263;p23"/>
          <p:cNvSpPr txBox="1"/>
          <p:nvPr/>
        </p:nvSpPr>
        <p:spPr>
          <a:xfrm>
            <a:off x="5455575" y="705575"/>
            <a:ext cx="5928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lt1"/>
                </a:solidFill>
              </a:rPr>
              <a:t>The above code can be exploited by commenting out the password part and appending a condition that will always be true. </a:t>
            </a:r>
            <a:endParaRPr sz="2500">
              <a:solidFill>
                <a:schemeClr val="lt1"/>
              </a:solidFill>
            </a:endParaRPr>
          </a:p>
        </p:txBody>
      </p:sp>
      <p:sp>
        <p:nvSpPr>
          <p:cNvPr id="264" name="Google Shape;264;p23"/>
          <p:cNvSpPr txBox="1"/>
          <p:nvPr/>
        </p:nvSpPr>
        <p:spPr>
          <a:xfrm>
            <a:off x="1141425" y="4299725"/>
            <a:ext cx="10163400" cy="21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1"/>
                </a:solidFill>
                <a:latin typeface="Source Sans Pro"/>
                <a:ea typeface="Source Sans Pro"/>
                <a:cs typeface="Source Sans Pro"/>
                <a:sym typeface="Source Sans Pro"/>
              </a:rPr>
              <a:t>The generated dynamic statement will be as follows:</a:t>
            </a:r>
            <a:endParaRPr b="1">
              <a:solidFill>
                <a:schemeClr val="dk1"/>
              </a:solidFill>
            </a:endParaRPr>
          </a:p>
          <a:p>
            <a:pPr indent="0" lvl="0" marL="0" rtl="0" algn="l">
              <a:spcBef>
                <a:spcPts val="0"/>
              </a:spcBef>
              <a:spcAft>
                <a:spcPts val="0"/>
              </a:spcAft>
              <a:buNone/>
            </a:pPr>
            <a:r>
              <a:rPr lang="en-US" sz="1800">
                <a:solidFill>
                  <a:schemeClr val="lt1"/>
                </a:solidFill>
                <a:latin typeface="Source Sans Pro"/>
                <a:ea typeface="Source Sans Pro"/>
                <a:cs typeface="Source Sans Pro"/>
                <a:sym typeface="Source Sans Pro"/>
              </a:rPr>
              <a:t>SELECT * FROM users WHERE email = ‘</a:t>
            </a:r>
            <a:r>
              <a:rPr lang="en-US" sz="1800">
                <a:solidFill>
                  <a:schemeClr val="lt1"/>
                </a:solidFill>
                <a:latin typeface="Source Sans Pro"/>
                <a:ea typeface="Source Sans Pro"/>
                <a:cs typeface="Source Sans Pro"/>
                <a:sym typeface="Source Sans Pro"/>
              </a:rPr>
              <a:t>admin@admin.sys’ OR 1 = 1  --</a:t>
            </a:r>
            <a:r>
              <a:rPr lang="en-US" sz="1800">
                <a:solidFill>
                  <a:schemeClr val="lt1"/>
                </a:solidFill>
                <a:latin typeface="Source Sans Pro"/>
                <a:ea typeface="Source Sans Pro"/>
                <a:cs typeface="Source Sans Pro"/>
                <a:sym typeface="Source Sans Pro"/>
              </a:rPr>
              <a:t>  AND password = md5(‘000’);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b="1" lang="en-US" sz="1800">
                <a:solidFill>
                  <a:schemeClr val="lt1"/>
                </a:solidFill>
                <a:latin typeface="Source Sans Pro"/>
                <a:ea typeface="Source Sans Pro"/>
                <a:cs typeface="Source Sans Pro"/>
                <a:sym typeface="Source Sans Pro"/>
              </a:rPr>
              <a:t>More Examples for malicious inputs:</a:t>
            </a:r>
            <a:endParaRPr b="1"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Char char="●"/>
            </a:pPr>
            <a:r>
              <a:rPr lang="en-US" sz="1800">
                <a:solidFill>
                  <a:schemeClr val="lt1"/>
                </a:solidFill>
                <a:latin typeface="Source Sans Pro"/>
                <a:ea typeface="Source Sans Pro"/>
                <a:cs typeface="Source Sans Pro"/>
                <a:sym typeface="Source Sans Pro"/>
              </a:rPr>
              <a:t>admin@admin.sys’  ; DROP TABLE users --</a:t>
            </a:r>
            <a:endParaRPr sz="1800">
              <a:solidFill>
                <a:schemeClr val="lt1"/>
              </a:solidFill>
              <a:latin typeface="Source Sans Pro"/>
              <a:ea typeface="Source Sans Pro"/>
              <a:cs typeface="Source Sans Pro"/>
              <a:sym typeface="Source Sans Pro"/>
            </a:endParaRPr>
          </a:p>
          <a:p>
            <a:pPr indent="-342900" lvl="0" marL="457200" rtl="0" algn="l">
              <a:spcBef>
                <a:spcPts val="0"/>
              </a:spcBef>
              <a:spcAft>
                <a:spcPts val="0"/>
              </a:spcAft>
              <a:buClr>
                <a:schemeClr val="lt1"/>
              </a:buClr>
              <a:buSzPts val="1800"/>
              <a:buFont typeface="Source Sans Pro"/>
              <a:buChar char="●"/>
            </a:pPr>
            <a:r>
              <a:rPr lang="en-US" sz="1800">
                <a:solidFill>
                  <a:schemeClr val="lt1"/>
                </a:solidFill>
                <a:latin typeface="Source Sans Pro"/>
                <a:ea typeface="Source Sans Pro"/>
                <a:cs typeface="Source Sans Pro"/>
                <a:sym typeface="Source Sans Pro"/>
              </a:rPr>
              <a:t>admin@admin.sys’  UNION SELECT * FROM users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Clr>
                <a:schemeClr val="dk1"/>
              </a:buClr>
              <a:buSzPts val="1100"/>
              <a:buFont typeface="Arial"/>
              <a:buNone/>
            </a:pPr>
            <a:r>
              <a:t/>
            </a:r>
            <a:endParaRPr b="1"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1016466" y="10"/>
            <a:ext cx="50796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000"/>
              <a:buFont typeface="Twentieth Century"/>
              <a:buNone/>
            </a:pPr>
            <a:r>
              <a:rPr lang="en-US"/>
              <a:t>PREVENTION</a:t>
            </a:r>
            <a:endParaRPr/>
          </a:p>
        </p:txBody>
      </p:sp>
      <p:sp>
        <p:nvSpPr>
          <p:cNvPr id="270" name="Google Shape;270;p24"/>
          <p:cNvSpPr txBox="1"/>
          <p:nvPr>
            <p:ph idx="1" type="body"/>
          </p:nvPr>
        </p:nvSpPr>
        <p:spPr>
          <a:xfrm>
            <a:off x="772300" y="1293149"/>
            <a:ext cx="9906000" cy="11244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chemeClr val="dk1"/>
              </a:buClr>
              <a:buSzPts val="2000"/>
              <a:buChar char="•"/>
            </a:pPr>
            <a:r>
              <a:rPr b="1" lang="en-US" sz="2000"/>
              <a:t>Parameterized Statements</a:t>
            </a:r>
            <a:endParaRPr b="1" sz="2000"/>
          </a:p>
          <a:p>
            <a:pPr indent="-323850" lvl="1" marL="914400" rtl="0" algn="l">
              <a:lnSpc>
                <a:spcPct val="100000"/>
              </a:lnSpc>
              <a:spcBef>
                <a:spcPts val="0"/>
              </a:spcBef>
              <a:spcAft>
                <a:spcPts val="0"/>
              </a:spcAft>
              <a:buClr>
                <a:schemeClr val="dk1"/>
              </a:buClr>
              <a:buSzPts val="1500"/>
              <a:buChar char="○"/>
            </a:pPr>
            <a:r>
              <a:rPr lang="en-US" sz="1500"/>
              <a:t>Parameterized queries force the developer to first define all the SQL code, and then pass in each parameter to the query later. This coding style allows the database to distinguish between code and data, regardless of what user input is supplied.</a:t>
            </a:r>
            <a:endParaRPr sz="1500"/>
          </a:p>
          <a:p>
            <a:pPr indent="0" lvl="0" marL="457200" rtl="0" algn="l">
              <a:lnSpc>
                <a:spcPct val="100000"/>
              </a:lnSpc>
              <a:spcBef>
                <a:spcPts val="0"/>
              </a:spcBef>
              <a:spcAft>
                <a:spcPts val="0"/>
              </a:spcAft>
              <a:buNone/>
            </a:pPr>
            <a:r>
              <a:t/>
            </a:r>
            <a:endParaRPr sz="1500"/>
          </a:p>
        </p:txBody>
      </p:sp>
      <p:pic>
        <p:nvPicPr>
          <p:cNvPr id="271" name="Google Shape;271;p24"/>
          <p:cNvPicPr preferRelativeResize="0"/>
          <p:nvPr/>
        </p:nvPicPr>
        <p:blipFill>
          <a:blip r:embed="rId3">
            <a:alphaModFix/>
          </a:blip>
          <a:stretch>
            <a:fillRect/>
          </a:stretch>
        </p:blipFill>
        <p:spPr>
          <a:xfrm>
            <a:off x="1319025" y="2417625"/>
            <a:ext cx="6885575" cy="1292750"/>
          </a:xfrm>
          <a:prstGeom prst="rect">
            <a:avLst/>
          </a:prstGeom>
          <a:noFill/>
          <a:ln>
            <a:noFill/>
          </a:ln>
        </p:spPr>
      </p:pic>
      <p:sp>
        <p:nvSpPr>
          <p:cNvPr id="272" name="Google Shape;272;p24"/>
          <p:cNvSpPr/>
          <p:nvPr/>
        </p:nvSpPr>
        <p:spPr>
          <a:xfrm>
            <a:off x="4145400" y="3219475"/>
            <a:ext cx="2407200" cy="195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txBox="1"/>
          <p:nvPr/>
        </p:nvSpPr>
        <p:spPr>
          <a:xfrm>
            <a:off x="945325" y="3710375"/>
            <a:ext cx="9906000" cy="1011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b="1" lang="en-US" sz="2000">
                <a:solidFill>
                  <a:schemeClr val="lt1"/>
                </a:solidFill>
                <a:latin typeface="Twentieth Century"/>
                <a:ea typeface="Twentieth Century"/>
                <a:cs typeface="Twentieth Century"/>
                <a:sym typeface="Twentieth Century"/>
              </a:rPr>
              <a:t>Escaping Inputs </a:t>
            </a:r>
            <a:endParaRPr b="1" sz="2000">
              <a:solidFill>
                <a:schemeClr val="lt1"/>
              </a:solidFill>
              <a:latin typeface="Twentieth Century"/>
              <a:ea typeface="Twentieth Century"/>
              <a:cs typeface="Twentieth Century"/>
              <a:sym typeface="Twentieth Century"/>
            </a:endParaRPr>
          </a:p>
          <a:p>
            <a:pPr indent="-323850" lvl="1" marL="9144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Escaping symbol characters is a simple way to protect against most SQL injection attacks and many languages have standard functions to achieve this. (mysqli_real_escape_string in PHP)</a:t>
            </a:r>
            <a:endParaRPr sz="1500">
              <a:solidFill>
                <a:schemeClr val="lt1"/>
              </a:solidFill>
              <a:latin typeface="Twentieth Century"/>
              <a:ea typeface="Twentieth Century"/>
              <a:cs typeface="Twentieth Century"/>
              <a:sym typeface="Twentieth Century"/>
            </a:endParaRPr>
          </a:p>
        </p:txBody>
      </p:sp>
      <p:sp>
        <p:nvSpPr>
          <p:cNvPr id="274" name="Google Shape;274;p24"/>
          <p:cNvSpPr txBox="1"/>
          <p:nvPr/>
        </p:nvSpPr>
        <p:spPr>
          <a:xfrm>
            <a:off x="1016475" y="4649300"/>
            <a:ext cx="9906000" cy="1011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b="1" lang="en-US" sz="2000">
                <a:solidFill>
                  <a:schemeClr val="lt1"/>
                </a:solidFill>
                <a:latin typeface="Twentieth Century"/>
                <a:ea typeface="Twentieth Century"/>
                <a:cs typeface="Twentieth Century"/>
                <a:sym typeface="Twentieth Century"/>
              </a:rPr>
              <a:t>Sanitizing Inputs</a:t>
            </a:r>
            <a:endParaRPr b="1" sz="2000">
              <a:solidFill>
                <a:schemeClr val="lt1"/>
              </a:solidFill>
              <a:latin typeface="Twentieth Century"/>
              <a:ea typeface="Twentieth Century"/>
              <a:cs typeface="Twentieth Century"/>
              <a:sym typeface="Twentieth Century"/>
            </a:endParaRPr>
          </a:p>
          <a:p>
            <a:pPr indent="-323850" lvl="1" marL="9144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Developers should always make an effort to reject inputs that look suspicious.</a:t>
            </a:r>
            <a:endParaRPr sz="1500">
              <a:solidFill>
                <a:schemeClr val="lt1"/>
              </a:solidFill>
              <a:latin typeface="Twentieth Century"/>
              <a:ea typeface="Twentieth Century"/>
              <a:cs typeface="Twentieth Century"/>
              <a:sym typeface="Twentieth Century"/>
            </a:endParaRPr>
          </a:p>
          <a:p>
            <a:pPr indent="-323850" lvl="1" marL="9144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Examples:</a:t>
            </a:r>
            <a:endParaRPr sz="1500">
              <a:solidFill>
                <a:schemeClr val="lt1"/>
              </a:solidFill>
              <a:latin typeface="Twentieth Century"/>
              <a:ea typeface="Twentieth Century"/>
              <a:cs typeface="Twentieth Century"/>
              <a:sym typeface="Twentieth Century"/>
            </a:endParaRPr>
          </a:p>
          <a:p>
            <a:pPr indent="-323850" lvl="2" marL="13716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Check that supplied fields like email addresses match a regular expression.</a:t>
            </a:r>
            <a:endParaRPr sz="1500">
              <a:solidFill>
                <a:schemeClr val="lt1"/>
              </a:solidFill>
              <a:latin typeface="Twentieth Century"/>
              <a:ea typeface="Twentieth Century"/>
              <a:cs typeface="Twentieth Century"/>
              <a:sym typeface="Twentieth Century"/>
            </a:endParaRPr>
          </a:p>
          <a:p>
            <a:pPr indent="-323850" lvl="2" marL="13716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Ensure that numeric or alphanumeric fields do not contain symbol characters.</a:t>
            </a:r>
            <a:endParaRPr sz="1500">
              <a:solidFill>
                <a:schemeClr val="lt1"/>
              </a:solidFill>
              <a:latin typeface="Twentieth Century"/>
              <a:ea typeface="Twentieth Century"/>
              <a:cs typeface="Twentieth Century"/>
              <a:sym typeface="Twentieth Century"/>
            </a:endParaRPr>
          </a:p>
          <a:p>
            <a:pPr indent="-323850" lvl="2" marL="1371600" rtl="0" algn="l">
              <a:spcBef>
                <a:spcPts val="0"/>
              </a:spcBef>
              <a:spcAft>
                <a:spcPts val="0"/>
              </a:spcAft>
              <a:buClr>
                <a:schemeClr val="lt1"/>
              </a:buClr>
              <a:buSzPts val="1500"/>
              <a:buFont typeface="Twentieth Century"/>
              <a:buChar char="■"/>
            </a:pPr>
            <a:r>
              <a:rPr lang="en-US" sz="1500">
                <a:solidFill>
                  <a:schemeClr val="lt1"/>
                </a:solidFill>
                <a:latin typeface="Twentieth Century"/>
                <a:ea typeface="Twentieth Century"/>
                <a:cs typeface="Twentieth Century"/>
                <a:sym typeface="Twentieth Century"/>
              </a:rPr>
              <a:t>Reject (or strip) out whitespace and new line characters where they are not appropriate.</a:t>
            </a:r>
            <a:endParaRPr sz="1500">
              <a:solidFill>
                <a:schemeClr val="lt1"/>
              </a:solidFill>
              <a:latin typeface="Twentieth Century"/>
              <a:ea typeface="Twentieth Century"/>
              <a:cs typeface="Twentieth Century"/>
              <a:sym typeface="Twentieth Century"/>
            </a:endParaRPr>
          </a:p>
          <a:p>
            <a:pPr indent="0" lvl="0" marL="0" rtl="0" algn="l">
              <a:spcBef>
                <a:spcPts val="0"/>
              </a:spcBef>
              <a:spcAft>
                <a:spcPts val="0"/>
              </a:spcAft>
              <a:buNone/>
            </a:pPr>
            <a:r>
              <a:t/>
            </a:r>
            <a:endParaRPr sz="15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1141400" y="-7"/>
            <a:ext cx="9906000" cy="1478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CROSS-SITE SCRIPTING</a:t>
            </a:r>
            <a:endParaRPr/>
          </a:p>
        </p:txBody>
      </p:sp>
      <p:sp>
        <p:nvSpPr>
          <p:cNvPr id="280" name="Google Shape;280;p25"/>
          <p:cNvSpPr txBox="1"/>
          <p:nvPr>
            <p:ph idx="1" type="body"/>
          </p:nvPr>
        </p:nvSpPr>
        <p:spPr>
          <a:xfrm>
            <a:off x="1030337" y="1319362"/>
            <a:ext cx="9906000" cy="354180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3000"/>
              <a:buChar char="•"/>
            </a:pPr>
            <a:r>
              <a:rPr lang="en-US"/>
              <a:t>Cross-site scripting (XSS) is a code injection attack that allows an attacker to execute malicious JavaScript in another user's browser.</a:t>
            </a:r>
            <a:endParaRPr/>
          </a:p>
          <a:p>
            <a:pPr indent="-180975" lvl="0" marL="228600" rtl="0" algn="l">
              <a:lnSpc>
                <a:spcPct val="120000"/>
              </a:lnSpc>
              <a:spcBef>
                <a:spcPts val="0"/>
              </a:spcBef>
              <a:spcAft>
                <a:spcPts val="0"/>
              </a:spcAft>
              <a:buSzPts val="2250"/>
              <a:buChar char="•"/>
            </a:pPr>
            <a:r>
              <a:rPr lang="en-US"/>
              <a:t>Persistent XSS – the malicious string originates from the website's database.</a:t>
            </a:r>
            <a:endParaRPr/>
          </a:p>
          <a:p>
            <a:pPr indent="-228600" lvl="1" marL="685800" rtl="0" algn="l">
              <a:lnSpc>
                <a:spcPct val="120000"/>
              </a:lnSpc>
              <a:spcBef>
                <a:spcPts val="0"/>
              </a:spcBef>
              <a:spcAft>
                <a:spcPts val="0"/>
              </a:spcAft>
              <a:buSzPts val="2250"/>
              <a:buChar char="•"/>
            </a:pPr>
            <a:r>
              <a:rPr lang="en-US"/>
              <a:t>Example : Comment section</a:t>
            </a:r>
            <a:endParaRPr/>
          </a:p>
          <a:p>
            <a:pPr indent="-180975" lvl="0" marL="228600" rtl="0" algn="l">
              <a:lnSpc>
                <a:spcPct val="120000"/>
              </a:lnSpc>
              <a:spcBef>
                <a:spcPts val="0"/>
              </a:spcBef>
              <a:spcAft>
                <a:spcPts val="0"/>
              </a:spcAft>
              <a:buSzPts val="2250"/>
              <a:buChar char="•"/>
            </a:pPr>
            <a:r>
              <a:rPr lang="en-US"/>
              <a:t>Reflected XSS - the malicious string originates from the victim's request.</a:t>
            </a:r>
            <a:endParaRPr/>
          </a:p>
          <a:p>
            <a:pPr indent="-228600" lvl="1" marL="685800" rtl="0" algn="l">
              <a:lnSpc>
                <a:spcPct val="120000"/>
              </a:lnSpc>
              <a:spcBef>
                <a:spcPts val="0"/>
              </a:spcBef>
              <a:spcAft>
                <a:spcPts val="0"/>
              </a:spcAft>
              <a:buSzPts val="2250"/>
              <a:buChar char="•"/>
            </a:pPr>
            <a:r>
              <a:rPr lang="en-US"/>
              <a:t>Example : Search section</a:t>
            </a:r>
            <a:endParaRPr/>
          </a:p>
          <a:p>
            <a:pPr indent="0" lvl="0" marL="228600" rtl="0" algn="l">
              <a:lnSpc>
                <a:spcPct val="120000"/>
              </a:lnSpc>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1198538" y="-7"/>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Consequences</a:t>
            </a:r>
            <a:endParaRPr/>
          </a:p>
        </p:txBody>
      </p:sp>
      <p:sp>
        <p:nvSpPr>
          <p:cNvPr id="286" name="Google Shape;286;p26"/>
          <p:cNvSpPr txBox="1"/>
          <p:nvPr>
            <p:ph idx="1" type="body"/>
          </p:nvPr>
        </p:nvSpPr>
        <p:spPr>
          <a:xfrm>
            <a:off x="1143012" y="1236062"/>
            <a:ext cx="9906000" cy="3541800"/>
          </a:xfrm>
          <a:prstGeom prst="rect">
            <a:avLst/>
          </a:prstGeom>
        </p:spPr>
        <p:txBody>
          <a:bodyPr anchorCtr="0" anchor="t" bIns="45700" lIns="91425" spcFirstLastPara="1" rIns="91425" wrap="square" tIns="45700">
            <a:noAutofit/>
          </a:bodyPr>
          <a:lstStyle/>
          <a:p>
            <a:pPr indent="-165100" lvl="0" marL="228600" rtl="0" algn="l">
              <a:spcBef>
                <a:spcPts val="1000"/>
              </a:spcBef>
              <a:spcAft>
                <a:spcPts val="0"/>
              </a:spcAft>
              <a:buSzPts val="2000"/>
              <a:buChar char="•"/>
            </a:pPr>
            <a:r>
              <a:rPr lang="en-US" sz="2000"/>
              <a:t>Cookie theft</a:t>
            </a:r>
            <a:endParaRPr sz="2000"/>
          </a:p>
          <a:p>
            <a:pPr indent="-212725" lvl="1" marL="685800" rtl="0" algn="l">
              <a:spcBef>
                <a:spcPts val="500"/>
              </a:spcBef>
              <a:spcAft>
                <a:spcPts val="0"/>
              </a:spcAft>
              <a:buSzPts val="2000"/>
              <a:buChar char="•"/>
            </a:pPr>
            <a:r>
              <a:rPr lang="en-US"/>
              <a:t>The attacker can access the victim's cookies associated with the website using document.cookie, send them to his own server, and use them to extract sensitive information like session IDs.</a:t>
            </a:r>
            <a:endParaRPr/>
          </a:p>
          <a:p>
            <a:pPr indent="-165100" lvl="0" marL="228600" rtl="0" algn="l">
              <a:spcBef>
                <a:spcPts val="1000"/>
              </a:spcBef>
              <a:spcAft>
                <a:spcPts val="0"/>
              </a:spcAft>
              <a:buSzPts val="2000"/>
              <a:buChar char="•"/>
            </a:pPr>
            <a:r>
              <a:rPr lang="en-US" sz="2000"/>
              <a:t>Keylogging</a:t>
            </a:r>
            <a:endParaRPr sz="2000"/>
          </a:p>
          <a:p>
            <a:pPr indent="-212725" lvl="1" marL="685800" rtl="0" algn="l">
              <a:spcBef>
                <a:spcPts val="500"/>
              </a:spcBef>
              <a:spcAft>
                <a:spcPts val="0"/>
              </a:spcAft>
              <a:buSzPts val="2000"/>
              <a:buChar char="•"/>
            </a:pPr>
            <a:r>
              <a:rPr lang="en-US"/>
              <a:t>The attacker can register a keyboard event listener using addEventListener and then send all of the user's keystrokes to his own server, potentially recording sensitive information such as passwords and credit card numbers.</a:t>
            </a:r>
            <a:endParaRPr/>
          </a:p>
          <a:p>
            <a:pPr indent="-165100" lvl="0" marL="228600" rtl="0" algn="l">
              <a:spcBef>
                <a:spcPts val="1000"/>
              </a:spcBef>
              <a:spcAft>
                <a:spcPts val="0"/>
              </a:spcAft>
              <a:buSzPts val="2000"/>
              <a:buChar char="•"/>
            </a:pPr>
            <a:r>
              <a:rPr lang="en-US" sz="2000"/>
              <a:t>Phishing</a:t>
            </a:r>
            <a:endParaRPr sz="2000"/>
          </a:p>
          <a:p>
            <a:pPr indent="-212725" lvl="1" marL="685800" rtl="0" algn="l">
              <a:spcBef>
                <a:spcPts val="500"/>
              </a:spcBef>
              <a:spcAft>
                <a:spcPts val="0"/>
              </a:spcAft>
              <a:buSzPts val="2000"/>
              <a:buChar char="•"/>
            </a:pPr>
            <a:r>
              <a:rPr lang="en-US" sz="2000"/>
              <a:t>The attacker can insert a fake login form into the page using DOM manipulation, set the form's action attribute to target his own server, and then trick the user into submitting sensitive information.</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1143001" y="53312"/>
            <a:ext cx="9905998" cy="14785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Twentieth Century"/>
              <a:buNone/>
            </a:pPr>
            <a:r>
              <a:rPr lang="en-US"/>
              <a:t>Persistent XSS Example</a:t>
            </a:r>
            <a:endParaRPr/>
          </a:p>
        </p:txBody>
      </p:sp>
      <p:pic>
        <p:nvPicPr>
          <p:cNvPr descr="A screenshot of a cell phone&#10;&#10;Description automatically generated" id="292" name="Google Shape;292;p27"/>
          <p:cNvPicPr preferRelativeResize="0"/>
          <p:nvPr>
            <p:ph idx="1" type="body"/>
          </p:nvPr>
        </p:nvPicPr>
        <p:blipFill rotWithShape="1">
          <a:blip r:embed="rId3">
            <a:alphaModFix/>
          </a:blip>
          <a:srcRect b="0" l="0" r="0" t="0"/>
          <a:stretch/>
        </p:blipFill>
        <p:spPr>
          <a:xfrm>
            <a:off x="1635613" y="1838300"/>
            <a:ext cx="8920800" cy="417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