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1" r:id="rId6"/>
    <p:sldId id="262" r:id="rId7"/>
    <p:sldId id="263" r:id="rId8"/>
    <p:sldId id="265" r:id="rId9"/>
    <p:sldId id="266" r:id="rId10"/>
    <p:sldId id="275" r:id="rId11"/>
    <p:sldId id="267" r:id="rId12"/>
    <p:sldId id="268" r:id="rId13"/>
    <p:sldId id="269" r:id="rId14"/>
    <p:sldId id="273" r:id="rId15"/>
    <p:sldId id="272" r:id="rId16"/>
    <p:sldId id="280" r:id="rId17"/>
    <p:sldId id="278" r:id="rId18"/>
    <p:sldId id="279" r:id="rId19"/>
    <p:sldId id="276" r:id="rId20"/>
    <p:sldId id="28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9DF1-1DD9-4DF6-B295-46D5C5D40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LendingClub</a:t>
            </a:r>
            <a:r>
              <a:rPr lang="en-US" dirty="0"/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0609-3D4E-4E7E-8BE8-620E06965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@Prateek Kumar Jain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391601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A1 rated loans are the safest with default rate of only 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3187888" y="5776285"/>
            <a:ext cx="555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A1 rated loans have the lowest rate of default that is only 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Lower Grade loans have much higher rate of 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96E44D3-973F-4701-985D-1D33EB87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53" y="2392690"/>
            <a:ext cx="8144246" cy="32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Borrowers with lower incomes have higher chance of defaulting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6" y="4572258"/>
            <a:ext cx="4834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Borrowers who had defaulted have 12% lower median annual income as compared to Fully-Paid borrowers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Borrowers with on going loans have 7% higher median income than Fully-paid and hence, may not default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82B919-F221-4AEB-8F70-01D8FC19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4" y="2554751"/>
            <a:ext cx="5584509" cy="380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203B9-2756-47DF-8FF8-6D77CC8D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338" y="2554751"/>
            <a:ext cx="2293819" cy="1417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A07B6-12E7-474B-92F9-9AE04D9618EB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40884-038E-465A-9ADC-C22D311E5910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206917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Borrowers having higher Revolving utilization, default more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6" y="4572258"/>
            <a:ext cx="483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Borrowers who had defaulted have 5% higher median revolving utilization as compared to Fully-Paid borrowers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Borrowers with on going loans have 12% lower median revolving utilization than Fully-paid and hence, may not default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B4757D-C78F-4162-B731-9213EC05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5" y="2554751"/>
            <a:ext cx="5273379" cy="37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9F4C5-40BC-4CA0-A998-378114C1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13" y="2554751"/>
            <a:ext cx="2263336" cy="1371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5FF812-7051-4851-B39C-E758F3AB0AB4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01CBB-9363-47BD-ABCB-C6CD3068A8C6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5445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Borrowers having more bankruptcies, default more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096000" y="3717548"/>
            <a:ext cx="4910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Borrowers with no public bankruptcies, have lower percentage of Charged-off loans (14%), While 29% of the borrowers with 2 bankruptcies defaulted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 lot of current borrowers have 2 bankruptcies and hence may default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E1F88F-124F-43B4-921F-AD3C20CA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" y="2686397"/>
            <a:ext cx="4910787" cy="34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971EA-FF6D-4F90-ACE1-F45AB0AB9FEE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F453E-1049-4DEC-A553-7C048F2C01EF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125821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Business related reasons have more defaults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640141" y="5662252"/>
            <a:ext cx="483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the loans had “debt consolidation” as loan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While, small number of loans were taken for Wedding, Medical, Vacation like reasons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192766" y="5468833"/>
            <a:ext cx="524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26% of the borrowers who took loan for “Small Business” purpose defaulted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While least defaults (10%) have been observed for “Car” and “Wedding” reasons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9DC809-FE50-4BA3-A344-A92EA92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0" y="2475925"/>
            <a:ext cx="5182234" cy="303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862BC9B-11FF-412F-B48C-E4DF466C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95" y="2628171"/>
            <a:ext cx="5639447" cy="27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C401D8-5A7B-447F-AC0A-38B2E7A376D4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39DF-9681-4C3D-8500-14D3118FCB39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421691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A4B0F8-3CE1-45EA-AD3D-F9A11D7C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4155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After October of 2008, the number of loans issued kept on growing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B555D84-8DC8-4B49-B6CB-8BFA1670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7" y="2336214"/>
            <a:ext cx="8628818" cy="37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4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Most Loans have been given in California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0EB8E3-F9D9-41E9-8759-E91D6B539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47" y="2655357"/>
            <a:ext cx="9105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of defaults vary across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2270677" y="5788903"/>
            <a:ext cx="689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NE/Nebraska has the highest percentage of Charged-Off, but, only 3 loans are provided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+ NV/Nevada has the second highest percentage of Charged-Off (22%)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A5290A-83E7-4345-AA37-BF3C12C2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34" y="2407523"/>
            <a:ext cx="8099637" cy="33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3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Current status borrowers have returned 80% of principal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719092" y="5602940"/>
            <a:ext cx="50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Total Payment divided by Funded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both Fully-paid and Current customers, more money have been received than the principal amount, which is due to the interest rates.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096000" y="5510606"/>
            <a:ext cx="5507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if Total Received Principal divided by Funded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status borrowers have already returned 80% of the principal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About 50% of the Charged-Off borrowers have return less than 30% of the principal 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FF6FB-A973-4BEB-B812-34A7E03B877E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EFE20-985F-42EA-B1EE-0289B3D0D0BC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7BF74-A8FD-47D9-B1A2-0EC25E88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8" y="2502717"/>
            <a:ext cx="4142467" cy="29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71469A-E2FA-47EB-8EB6-8614954B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65" y="2575172"/>
            <a:ext cx="4219429" cy="27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71F6-C5CD-4968-AF35-2B0A3D5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AB49-C30F-4FB3-B79F-2D7C3BF3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50" y="2980521"/>
            <a:ext cx="8915652" cy="296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Lending Club provides loans to borrowers, but a lot of borrower's default, that is they do not return the loan amount with interest back to the lenders.</a:t>
            </a:r>
          </a:p>
          <a:p>
            <a:pPr marL="0" indent="0">
              <a:buNone/>
            </a:pPr>
            <a:r>
              <a:rPr lang="en-US" sz="1600" dirty="0"/>
              <a:t>Such defaults results in the monetary loss for the businesses.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Hence, the purpose of this case study is to identify some of the prominent factors which can help understanding borrowers who have higher probability of defaulting.</a:t>
            </a:r>
          </a:p>
          <a:p>
            <a:pPr marL="0" indent="0">
              <a:buNone/>
            </a:pPr>
            <a:r>
              <a:rPr lang="en-US" sz="1600" dirty="0"/>
              <a:t>In this report, some of the factors have been analyzed and identified from the provided data and have been reported.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5EC42-7D66-4688-9D57-05941B5A1AE5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EE6D8-534A-49F3-98A1-09C3AAFFBF07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178535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Borrowers’ titles contain corporate, university or hospital related titles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645408-08AF-4BC6-920B-D67B2F3C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10" y="2602267"/>
            <a:ext cx="6591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9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Loan descriptions contains term - "loan", "payment", "credit card", "etc."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CBAC6-4930-4BB1-A08C-7513D945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26" y="2574339"/>
            <a:ext cx="6591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71F6-C5CD-4968-AF35-2B0A3D5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AB49-C30F-4FB3-B79F-2D7C3BF3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55" y="2603499"/>
            <a:ext cx="7017495" cy="35132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About 14% of the loans have been Charged-Off</a:t>
            </a:r>
          </a:p>
          <a:p>
            <a:r>
              <a:rPr lang="en-US" dirty="0"/>
              <a:t>Loan amount ranges from $500 to $350,000</a:t>
            </a:r>
          </a:p>
          <a:p>
            <a:r>
              <a:rPr lang="en-US" dirty="0"/>
              <a:t>4.6% of the loans are not fully funded and only about 49% of the loans are fully funded by investors</a:t>
            </a:r>
          </a:p>
          <a:p>
            <a:r>
              <a:rPr lang="en-US" dirty="0"/>
              <a:t>Loans with 60 months tenure have more defaults (23% of 60 months tenure)</a:t>
            </a:r>
          </a:p>
          <a:p>
            <a:r>
              <a:rPr lang="en-US" dirty="0"/>
              <a:t>Loans with higher interest rates have chances of defaulting more</a:t>
            </a:r>
          </a:p>
          <a:p>
            <a:r>
              <a:rPr lang="en-US" dirty="0"/>
              <a:t>Lower Grade loans tends to get Charged-off more</a:t>
            </a:r>
          </a:p>
          <a:p>
            <a:r>
              <a:rPr lang="en-US" dirty="0"/>
              <a:t>A1 rated loans are the safest with default rate of only 3%</a:t>
            </a:r>
          </a:p>
          <a:p>
            <a:r>
              <a:rPr lang="en-US" dirty="0"/>
              <a:t>Borrowers having lower incomes, have high chance of default</a:t>
            </a:r>
          </a:p>
          <a:p>
            <a:r>
              <a:rPr lang="en-US" dirty="0"/>
              <a:t>About 29% of the borrowers with 2 bankruptcies, defaulted</a:t>
            </a:r>
          </a:p>
          <a:p>
            <a:r>
              <a:rPr lang="en-US" dirty="0"/>
              <a:t>26% of the borrowers who took loan for Small Business defaulted</a:t>
            </a:r>
          </a:p>
          <a:p>
            <a:r>
              <a:rPr lang="en-US" dirty="0"/>
              <a:t>Loans with higher utilization of revolving balance, observed more charged-offs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0962FCE-7E70-4186-91CD-569D00F6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3302859"/>
            <a:ext cx="4115258" cy="225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5EC42-7D66-4688-9D57-05941B5A1AE5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EE6D8-534A-49F3-98A1-09C3AAFFBF07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41646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Current loans have higher applied loan amounts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418057" y="584738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Lowest loan amount is of $500, while maximum is $350,000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About 20% of the loans are of amount &lt; $5,000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1C25A-ACA0-490F-8F82-0DEF9B13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57" y="2432835"/>
            <a:ext cx="5071101" cy="35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CF3E-23F5-4A8E-8A3F-08F820BF8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46"/>
          <a:stretch/>
        </p:blipFill>
        <p:spPr>
          <a:xfrm>
            <a:off x="1235617" y="2432835"/>
            <a:ext cx="4209435" cy="3415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B4E57-5A7F-48B8-8D81-BDF20F0C2399}"/>
              </a:ext>
            </a:extLst>
          </p:cNvPr>
          <p:cNvSpPr txBox="1"/>
          <p:nvPr/>
        </p:nvSpPr>
        <p:spPr>
          <a:xfrm>
            <a:off x="6771971" y="5939716"/>
            <a:ext cx="483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loans have the highest 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Fully paid, borrowers have the lowest loan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99085-3F3A-4C87-BC00-CD897446A23B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AD866-8CAE-4C0C-8CCF-E297C2B94BA9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38464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4.6% of the loans are partially funded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234913" y="5602941"/>
            <a:ext cx="483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Funded Loan Amount divided by Requested 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all of the loans are fully funded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But majority of the loans are fully funded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3CA7AB-6EF2-4F31-8B5B-8BEFE21B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9" y="2309763"/>
            <a:ext cx="4556153" cy="32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199EB3-5058-4B7F-84D7-C3CC2DF6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883" y="2508609"/>
            <a:ext cx="4201720" cy="28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7" y="5602940"/>
            <a:ext cx="483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if Funded / Request Loan Amount = 1 Then Fully Funded, else partially 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4.6% of the Loans are partially funded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FF6FB-A973-4BEB-B812-34A7E03B877E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EFE20-985F-42EA-B1EE-0289B3D0D0BC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26105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Only 49% of the loans are fully funded by Investors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234913" y="5602941"/>
            <a:ext cx="483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Investor Funded Loan Amount divided by Requested 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are loans which are not at all funded by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But majority of the loans are fully funded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7" y="5602940"/>
            <a:ext cx="483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Calculation: if Investor Funded / Request Loan Amount = 1 Then Fully Funded, else partially 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Less than 50% of the loans are Fully funded by Investors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360CA1-9349-413A-87AA-579D5EEE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38945"/>
            <a:ext cx="4300278" cy="31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AF52F2D-28B5-459F-8872-A6CA6572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80" y="2564451"/>
            <a:ext cx="4265234" cy="28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75704-53B8-4AFA-8486-90877123362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CFD9-7910-45D9-B9FF-8D7DBE36D753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25772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Longer tenure loans have more defaults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234913" y="5602941"/>
            <a:ext cx="483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73% of the loans have 36 months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While 27% have 60 months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7" y="5585010"/>
            <a:ext cx="4834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Loans having 36 months term have only 11% of the Charged-off borrowers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While 23% of the borrowers with 60 months have been Charged-off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Loans also have 60 months term and may default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9DF318-B2CA-4D2D-A49D-5B301E6F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12051"/>
            <a:ext cx="4430514" cy="31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D4D646-2486-4D16-9B66-55891680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67" y="2466001"/>
            <a:ext cx="4510086" cy="31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261C8-4CE5-46F6-BFED-0152867A588B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55AB2-FD3D-4DE1-9CF3-54F51857B5A9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31178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Loans with higher Interest rates have more chance of defaults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234913" y="5602941"/>
            <a:ext cx="483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Highest number of loans have 10% to 20% Interest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Lowest number of Loans have over 20% interest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7" y="5513290"/>
            <a:ext cx="483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Charged-Off loans have 18% higher median interest rate than Fully Paid loans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Loans also have 27% higher median interest rate than Fully paid and may default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59D478-E18A-46C6-B32E-60B8280D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5" y="2396097"/>
            <a:ext cx="4609119" cy="32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3059AE8-2B35-458B-B71B-6CF986E2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47" y="2396097"/>
            <a:ext cx="4205859" cy="29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CF43F-D4D6-4316-9BEC-90460F22C3E8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EA115-7F41-4002-8441-52215CBFFEEC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63300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C221-7A81-45C9-AF88-3DADAFD9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Lower the Grades, higher the chance of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2466-D0A2-4AA0-99FC-667E60DF1E91}"/>
              </a:ext>
            </a:extLst>
          </p:cNvPr>
          <p:cNvSpPr txBox="1"/>
          <p:nvPr/>
        </p:nvSpPr>
        <p:spPr>
          <a:xfrm>
            <a:off x="1234913" y="5602941"/>
            <a:ext cx="483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30% of the loans have Grade B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23% of the loans have Grade D or lower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8A97F-803A-4014-B286-96BE29438396}"/>
              </a:ext>
            </a:extLst>
          </p:cNvPr>
          <p:cNvSpPr txBox="1"/>
          <p:nvPr/>
        </p:nvSpPr>
        <p:spPr>
          <a:xfrm>
            <a:off x="6543647" y="5513290"/>
            <a:ext cx="483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Lower the loan rating, higher percentage of loans are Charged-Off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6% of the loans were Charged-Off for loans with Grade A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150D74-3755-472C-86A5-8FC18628B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3" y="2317811"/>
            <a:ext cx="4632270" cy="328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8EF347-C33D-44AF-BB97-4FC8C888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47" y="2317811"/>
            <a:ext cx="4571993" cy="31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C16A7-315D-422B-82E3-98C034936B89}"/>
              </a:ext>
            </a:extLst>
          </p:cNvPr>
          <p:cNvSpPr txBox="1"/>
          <p:nvPr/>
        </p:nvSpPr>
        <p:spPr>
          <a:xfrm>
            <a:off x="0" y="6596390"/>
            <a:ext cx="5655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Time Period: From 2007 to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E8449-0356-4446-95E0-2E0B5E0B06BE}"/>
              </a:ext>
            </a:extLst>
          </p:cNvPr>
          <p:cNvSpPr txBox="1"/>
          <p:nvPr/>
        </p:nvSpPr>
        <p:spPr>
          <a:xfrm>
            <a:off x="9398495" y="6596390"/>
            <a:ext cx="2793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i="1" dirty="0">
                <a:solidFill>
                  <a:schemeClr val="accent3">
                    <a:lumMod val="75000"/>
                  </a:schemeClr>
                </a:solidFill>
              </a:rPr>
              <a:t>For UPGRAD: MSC. In ML &amp; AI Program</a:t>
            </a:r>
          </a:p>
        </p:txBody>
      </p:sp>
    </p:spTree>
    <p:extLst>
      <p:ext uri="{BB962C8B-B14F-4D97-AF65-F5344CB8AC3E}">
        <p14:creationId xmlns:p14="http://schemas.microsoft.com/office/powerpoint/2010/main" val="272158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151</TotalTime>
  <Words>1318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LendingClub Case Study</vt:lpstr>
      <vt:lpstr>Background</vt:lpstr>
      <vt:lpstr>Executive Summary</vt:lpstr>
      <vt:lpstr>Current loans have higher applied loan amounts</vt:lpstr>
      <vt:lpstr>4.6% of the loans are partially funded</vt:lpstr>
      <vt:lpstr>Only 49% of the loans are fully funded by Investors</vt:lpstr>
      <vt:lpstr>Longer tenure loans have more defaults</vt:lpstr>
      <vt:lpstr>Loans with higher Interest rates have more chance of defaults</vt:lpstr>
      <vt:lpstr>Lower the Grades, higher the chance of default</vt:lpstr>
      <vt:lpstr>A1 rated loans are the safest with default rate of only 3%</vt:lpstr>
      <vt:lpstr>Borrowers with lower incomes have higher chance of defaulting</vt:lpstr>
      <vt:lpstr>Borrowers having higher Revolving utilization, default more</vt:lpstr>
      <vt:lpstr>Borrowers having more bankruptcies, default more</vt:lpstr>
      <vt:lpstr>Business related reasons have more defaults</vt:lpstr>
      <vt:lpstr>Appendix</vt:lpstr>
      <vt:lpstr>After October of 2008, the number of loans issued kept on growing</vt:lpstr>
      <vt:lpstr>Most Loans have been given in California</vt:lpstr>
      <vt:lpstr>Number of defaults vary across states</vt:lpstr>
      <vt:lpstr>Current status borrowers have returned 80% of principal amount</vt:lpstr>
      <vt:lpstr>Borrowers’ titles contain corporate, university or hospital related titles</vt:lpstr>
      <vt:lpstr>Loan descriptions contains term - "loan", "payment", "credit card", "etc."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Jain</dc:creator>
  <cp:lastModifiedBy>Prateek Jain</cp:lastModifiedBy>
  <cp:revision>70</cp:revision>
  <dcterms:created xsi:type="dcterms:W3CDTF">2022-01-05T13:15:43Z</dcterms:created>
  <dcterms:modified xsi:type="dcterms:W3CDTF">2022-01-05T15:56:30Z</dcterms:modified>
</cp:coreProperties>
</file>