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97BE58-E098-4558-A6BE-CAD5FA0C92B1}">
  <a:tblStyle styleId="{4097BE58-E098-4558-A6BE-CAD5FA0C92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800b3d550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800b3d550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800b3d5509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800b3d550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ab4250f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ab4250f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ab754f75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ab754f75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ab4250fe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ab4250fe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ab4250fec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ab4250fec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ab4250fe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ab4250fe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ab4250fec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ab4250fec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ab4250fe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ab4250fe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a8a3135c0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a8a3135c0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8a3135c0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8a3135c0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8a3135c0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8a3135c0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8a3135c0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8a3135c0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a8a3135c0e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a8a3135c0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8a3135c0e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a8a3135c0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00b3d550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800b3d55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00b3d55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800b3d55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1188000"/>
            <a:ext cx="6583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Prediction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4425" y="2747475"/>
            <a:ext cx="4255500" cy="15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718 - Big Data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23: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Joseph Eaton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 Addipalli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Prateek Kumar Kumbar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Vinit Horakeri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7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 Parameter Tuning is done to improve f1 scores of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Hyper Parameter Tuning Steps: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cross-validation model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 GridSearch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Re-train the model with grid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 for f1 score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303800" y="7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1303800" y="1597875"/>
            <a:ext cx="70305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k =5 folds cross validation model</a:t>
            </a:r>
            <a:endParaRPr/>
          </a:p>
        </p:txBody>
      </p:sp>
      <p:sp>
        <p:nvSpPr>
          <p:cNvPr id="353" name="Google Shape;353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738" y="2004100"/>
            <a:ext cx="6396625" cy="2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303800" y="7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GridSearch creates a grid of hyper-parameters with </a:t>
            </a:r>
            <a:r>
              <a:rPr lang="en"/>
              <a:t>predefined</a:t>
            </a:r>
            <a:r>
              <a:rPr lang="en"/>
              <a:t> values replacing the model suggested values.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5" y="2473263"/>
            <a:ext cx="58007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1303800" y="7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</a:t>
            </a:r>
            <a:endParaRPr/>
          </a:p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303800" y="1597875"/>
            <a:ext cx="7030500" cy="28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 in f1 scores:</a:t>
            </a:r>
            <a:endParaRPr/>
          </a:p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0" name="Google Shape;370;p25"/>
          <p:cNvGraphicFramePr/>
          <p:nvPr/>
        </p:nvGraphicFramePr>
        <p:xfrm>
          <a:off x="922800" y="234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{4097BE58-E098-4558-A6BE-CAD5FA0C92B1}</a:tableStyleId>
              </a:tblPr>
              <a:tblGrid>
                <a:gridCol w="2432800"/>
                <a:gridCol w="2432800"/>
                <a:gridCol w="2432800"/>
              </a:tblGrid>
              <a:tr h="39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Before Tuning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After Tuning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9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LR f1 score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0.55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0.69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9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RF f1 score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0.62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0.72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7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Visualized time, gender and subscription level user level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83% of paid customers are not churned compared to free tier customers and f</a:t>
            </a:r>
            <a:r>
              <a:rPr lang="en"/>
              <a:t>emale churn rate is less compared to male.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top features according to Random Forest model are “Thumb_up, Thumb_down and artist_code”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f1 scores for both Linear Regression and Random Forest after hyper-parameter tuning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03800" y="7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Handling large amount of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Understanding web log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Imbalance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</a:t>
            </a:r>
            <a:r>
              <a:rPr lang="en" sz="1400"/>
              <a:t>uning a random forest model with grid search led to long run times for models.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4" name="Google Shape;384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1303800" y="7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Explored data for insights and unwanted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Visually analysed churn rate based on Time, Gender and Subscription levels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Analysed user data for inferences </a:t>
            </a:r>
            <a:r>
              <a:rPr lang="en"/>
              <a:t>about</a:t>
            </a:r>
            <a:r>
              <a:rPr lang="en"/>
              <a:t> user-data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Performed feature engineering on multiple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Built Linear Regression and Random Forest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Tuned the model with GridSearch to improve f1 score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title"/>
          </p:nvPr>
        </p:nvSpPr>
        <p:spPr>
          <a:xfrm>
            <a:off x="1303800" y="7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Vinit Horakeri: Feature Engineering, Feature selection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Prateek Kumar Kumbar: EDA, Data Cleaning,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Daniel Joseph Eaton: Model Building, Performance metrics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Pranav Addipalli: Hyper Parameter Tuning, Measuring accuracies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04" name="Google Shape;404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2352900" y="3620125"/>
            <a:ext cx="44382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Thank You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-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churn, or attrition, is the rate at which clients opt out of purchasing more of a company’s products or services. Customer churn analysis is a method of measuring this rate.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users’ event data and customer churn prediction for a music streaming service using PySpark and SparkML libraries.</a:t>
            </a:r>
            <a:endParaRPr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</a:t>
            </a:r>
            <a:r>
              <a:rPr lang="en"/>
              <a:t>Prediction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Inference</a:t>
            </a:r>
            <a:r>
              <a:rPr lang="en"/>
              <a:t>: Manipulate large dataset to find out relationship between different attributes of website log data (artist, length, gender, level, interaction etc.) and the the target variable i.e., Churn.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Prediction</a:t>
            </a:r>
            <a:r>
              <a:rPr lang="en"/>
              <a:t>: Using a machine learning model to make prediction about churn beforehand.</a:t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5595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Dataset: Music Streaming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Shape: 286500 x 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Fields: </a:t>
            </a:r>
            <a:r>
              <a:rPr lang="en">
                <a:solidFill>
                  <a:srgbClr val="000000"/>
                </a:solidFill>
              </a:rPr>
              <a:t>artist, auth, firstName, gender, itemInSession, lastName, Length, Level, Location, Method, Page, Registration, sessionId, Song, Status, Ts, userAgent, userId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Categorical variables: 11, Numerical variables: 7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Missing values: 10 columns (7 - 8346 and 3 - 58392)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Conversion of web log data to user log data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Information:</a:t>
            </a:r>
            <a:r>
              <a:rPr lang="en"/>
              <a:t> churn, gender, level, and locCity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User activity:</a:t>
            </a:r>
            <a:r>
              <a:rPr lang="en"/>
              <a:t> </a:t>
            </a:r>
            <a:r>
              <a:rPr lang="en"/>
              <a:t>Partition</a:t>
            </a:r>
            <a:r>
              <a:rPr lang="en"/>
              <a:t> by userID and aggregation to generate: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lifeTime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numSongs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numArtists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numPage</a:t>
            </a:r>
            <a:endParaRPr/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82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8232"/>
            <a:ext cx="9144001" cy="364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 txBox="1"/>
          <p:nvPr/>
        </p:nvSpPr>
        <p:spPr>
          <a:xfrm>
            <a:off x="1303800" y="1081675"/>
            <a:ext cx="3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Churn Analysis: Time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252550" y="567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Churn Analysis: Gender and </a:t>
            </a:r>
            <a:r>
              <a:rPr lang="en" sz="1400"/>
              <a:t>Subscription</a:t>
            </a:r>
            <a:r>
              <a:rPr lang="en" sz="1400"/>
              <a:t> Level</a:t>
            </a:r>
            <a:endParaRPr sz="1400"/>
          </a:p>
        </p:txBody>
      </p:sp>
      <p:sp>
        <p:nvSpPr>
          <p:cNvPr id="321" name="Google Shape;32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50" y="1399197"/>
            <a:ext cx="6638925" cy="36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971925" y="1917625"/>
            <a:ext cx="72990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 - created from the Page column </a:t>
            </a:r>
            <a:r>
              <a:rPr lang="en" sz="1000"/>
              <a:t>( If Page = Cancellation Confirmation then target = 1 else 0)</a:t>
            </a:r>
            <a:endParaRPr sz="1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rtist_count - artist count per userId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length - total length of songs listened by the user in seconds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thumb_up - total number of upvotes given by a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thumb_down - total number of downvotes given by a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level - level of user subscription (free, paid)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songs_count - the number of songs played by a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645975" y="1327450"/>
            <a:ext cx="317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Explanatory variables: “artist_count”, “length”, “thumb up”, “thumb down”, “song_count”, “gender”, and “level”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Target Variable: Target(1 or 0 depending if the subscription was cancelled)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F1 score: 0.55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</p:txBody>
      </p:sp>
      <p:sp>
        <p:nvSpPr>
          <p:cNvPr id="336" name="Google Shape;33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1"/>
          <p:cNvSpPr txBox="1"/>
          <p:nvPr>
            <p:ph idx="1" type="body"/>
          </p:nvPr>
        </p:nvSpPr>
        <p:spPr>
          <a:xfrm>
            <a:off x="4572000" y="1327450"/>
            <a:ext cx="317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explanatory variables and target variable as 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F1 score: 0.62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50" y="3363920"/>
            <a:ext cx="1216900" cy="15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698" y="2774348"/>
            <a:ext cx="1525775" cy="1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