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>
      <p:cViewPr varScale="1">
        <p:scale>
          <a:sx n="154" d="100"/>
          <a:sy n="154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819560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5819560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bfe392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bfe392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ba1c550f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ba1c550f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fbfe3926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fbfe3926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819560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819560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bfe392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bfe392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bfe392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bfe392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ba1c550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ba1c550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Even though we have less number of people choosing non-refundable deposit type.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ba1c550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ba1c550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ba1c550f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ba1c550f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ba1c550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ba1c550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ba1c550f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ba1c550f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ba1c550f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6ba1c550f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2B2B2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 title="Page Number Shape"/>
          <p:cNvSpPr/>
          <p:nvPr/>
        </p:nvSpPr>
        <p:spPr>
          <a:xfrm>
            <a:off x="8838008" y="4337673"/>
            <a:ext cx="305992" cy="614365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" title="Verticle Rule Line"/>
          <p:cNvCxnSpPr/>
          <p:nvPr/>
        </p:nvCxnSpPr>
        <p:spPr>
          <a:xfrm>
            <a:off x="569214" y="960120"/>
            <a:ext cx="0" cy="4183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09244" y="857250"/>
            <a:ext cx="50406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09244" y="3758184"/>
            <a:ext cx="50406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700"/>
              <a:buNone/>
              <a:defRPr sz="1700"/>
            </a:lvl1pPr>
            <a:lvl2pPr lvl="1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14767" y="4505706"/>
            <a:ext cx="235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809243" y="4505706"/>
            <a:ext cx="504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4447500" y="10314"/>
            <a:ext cx="3566100" cy="4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5594850" y="1331064"/>
            <a:ext cx="37395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477304" y="-338886"/>
            <a:ext cx="3739500" cy="55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1pPr>
            <a:lvl2pPr marL="914400" lvl="1" indent="-228600" rtl="0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04800" rtl="0">
              <a:spcBef>
                <a:spcPts val="3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28600" rtl="0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98450" rtl="0"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888486" y="569214"/>
            <a:ext cx="46839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72288" y="1810512"/>
            <a:ext cx="80001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69214" y="1042416"/>
            <a:ext cx="8003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i="1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888486" y="569214"/>
            <a:ext cx="46839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3888485" y="2455163"/>
            <a:ext cx="46839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888486" y="569214"/>
            <a:ext cx="468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 b="0" i="1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3892742" y="1032899"/>
            <a:ext cx="4679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3888485" y="2489661"/>
            <a:ext cx="468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 b="0" i="1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3888485" y="2949279"/>
            <a:ext cx="4683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2pPr>
            <a:lvl3pPr marL="1371600" lvl="2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marL="2286000" lvl="4" indent="-3175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87391" y="569213"/>
            <a:ext cx="46839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4pPr>
            <a:lvl5pPr marL="2286000" lvl="4" indent="-29845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569215" y="2861310"/>
            <a:ext cx="28734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887391" y="569213"/>
            <a:ext cx="4683900" cy="356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69214" y="2846070"/>
            <a:ext cx="28734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8838008" y="4334101"/>
            <a:ext cx="305992" cy="614365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69214" y="569214"/>
            <a:ext cx="2873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888486" y="569214"/>
            <a:ext cx="46839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712714" y="4505706"/>
            <a:ext cx="285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569214" y="4505706"/>
            <a:ext cx="287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839962" y="4505706"/>
            <a:ext cx="308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1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0400" y="895275"/>
            <a:ext cx="3605700" cy="122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Hotel Cancellation Analysis and Prediction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44725" y="2786550"/>
            <a:ext cx="8604000" cy="1989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IST 687 Intro to Data Science Group 5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Gabriella Caggiano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Reetodeep Hazra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Prateek Kumar Kumbar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Qiaoyi(Joy) Liu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Yash Shah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8983" t="-926" r="1725" b="-926"/>
          <a:stretch/>
        </p:blipFill>
        <p:spPr>
          <a:xfrm>
            <a:off x="4572001" y="0"/>
            <a:ext cx="4571998" cy="5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352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Based on Countries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800" y="1078050"/>
            <a:ext cx="6158400" cy="38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cancellation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more lead time the more likely the customer would cancel their reservation.</a:t>
            </a:r>
            <a:endParaRPr sz="160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Non-repeated guests are likely to cancel their booking.</a:t>
            </a:r>
            <a:endParaRPr sz="160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Group customer type has the highest cancellation.</a:t>
            </a:r>
            <a:endParaRPr sz="160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Non-refunded customer type tend to cancel their reservation more often.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6900" y="1855775"/>
            <a:ext cx="8375400" cy="224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30200" algn="just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Based on our analysis, we created two machine learning models to predict the future cancellations.</a:t>
            </a:r>
            <a:endParaRPr sz="1600"/>
          </a:p>
          <a:p>
            <a:pPr marL="457200" marR="0" lvl="0" indent="0" algn="just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30200" algn="just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Based on the incoming data, our model has 82% percent chances of correctly predicting whether the customer will cancel their reservation in the future. </a:t>
            </a:r>
            <a:endParaRPr sz="1600"/>
          </a:p>
          <a:p>
            <a:pPr marL="45720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11700" y="126410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just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Even though cancellation for the non-refundable deposit type is higher, we have more customers choosing no-deposit. We need to concentrate on no-deposit customer type.</a:t>
            </a:r>
            <a:endParaRPr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just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26% of BB meal type are likely to cancel and BB type being the highest chosen meal type. We can upgrade their meal plan from BB to FB or HB.</a:t>
            </a:r>
            <a:endParaRPr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just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Since we have more customers choosing online travel agents, hotel can try to reduce the brokerage charges.</a:t>
            </a:r>
            <a:endParaRPr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just" rtl="0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For this particular hotel, we have more customers from Portugal who are likely to cancel their reservation. We need to survey the customers and try to increase their experience.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F59A-D7FE-7443-A959-7215CCE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9C28-8C30-4849-90F0-7214C964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8111"/>
            <a:ext cx="8520600" cy="3416400"/>
          </a:xfrm>
        </p:spPr>
        <p:txBody>
          <a:bodyPr/>
          <a:lstStyle/>
          <a:p>
            <a:r>
              <a:rPr lang="en-US" dirty="0"/>
              <a:t>We can further continue the analysis and improve the prediction of reservations cancellation by leveraging the reviews data with the help of text analysis.</a:t>
            </a:r>
          </a:p>
          <a:p>
            <a:pPr marL="133350" indent="0">
              <a:buNone/>
            </a:pPr>
            <a:endParaRPr lang="en-US" dirty="0"/>
          </a:p>
          <a:p>
            <a:r>
              <a:rPr lang="en-US" dirty="0"/>
              <a:t>We can build models using state of the art deep learning techniques to further improve the accuracy 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1303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2082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a set of real-life hotel stay data.</a:t>
            </a:r>
            <a:endParaRPr sz="1600"/>
          </a:p>
          <a:p>
            <a:pPr marL="1397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data analysis techniques to determine why people cancel their hotel reservations and to predict who may cancel. </a:t>
            </a:r>
            <a:endParaRPr sz="1600"/>
          </a:p>
          <a:p>
            <a:pPr marL="1397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actionable insights and business recommendations based on the results to:</a:t>
            </a:r>
            <a:endParaRPr sz="1600"/>
          </a:p>
          <a:p>
            <a:pPr marL="1892300" lvl="5" indent="-190500" algn="just" rtl="0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Increase the companies’ revenue</a:t>
            </a:r>
            <a:endParaRPr sz="1600"/>
          </a:p>
          <a:p>
            <a:pPr marL="1892300" lvl="5" indent="-190500" algn="just" rtl="0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Decrease customer cancellations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missing values for some of the columns, which might be due to data entry errors.</a:t>
            </a:r>
            <a:endParaRPr sz="160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Undefined &amp; SC are the same meaning, so we merged the two columns into SC. </a:t>
            </a:r>
            <a:endParaRPr sz="160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</a:t>
            </a:r>
            <a:r>
              <a:rPr lang="en" sz="1600" i="0"/>
              <a:t>e also removed rows with </a:t>
            </a:r>
            <a:r>
              <a:rPr lang="en" sz="1600"/>
              <a:t>zero</a:t>
            </a:r>
            <a:r>
              <a:rPr lang="en" sz="1600" i="0"/>
              <a:t> adults/children/babies.</a:t>
            </a:r>
            <a:endParaRPr sz="1600" i="0"/>
          </a:p>
          <a:p>
            <a:pPr marL="45720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 booking has no people staying in weekend or week days (that is total nights are zero), were also removed from dataset.</a:t>
            </a:r>
            <a:endParaRPr sz="1600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3564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to Cancel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7400" cy="141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 i="0"/>
              <a:t>About 30,000 of customers with reservations do not cancel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i="0"/>
              <a:t>About 10,000 of customers cancel their reservations</a:t>
            </a:r>
            <a:endParaRPr sz="1600" i="0"/>
          </a:p>
        </p:txBody>
      </p:sp>
      <p:sp>
        <p:nvSpPr>
          <p:cNvPr id="112" name="Google Shape;112;p17"/>
          <p:cNvSpPr txBox="1"/>
          <p:nvPr/>
        </p:nvSpPr>
        <p:spPr>
          <a:xfrm>
            <a:off x="4623700" y="3747800"/>
            <a:ext cx="42087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95% of customer tend to cancel the reservation despite the deposit type being non-refund.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649" y="1152476"/>
            <a:ext cx="4127398" cy="255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2125"/>
            <a:ext cx="4127398" cy="255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08275" y="1678825"/>
            <a:ext cx="3623700" cy="184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Approximately 26% of BB meal type chosen customers tend to cancel the hotels.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58% of FB meal type chosen tend to cancel the hotel reservations.</a:t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200" y="1022800"/>
            <a:ext cx="5014074" cy="309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Market Segment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148350"/>
            <a:ext cx="3137700" cy="102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Over half of the reservations are made through online travel agents</a:t>
            </a:r>
            <a:endParaRPr sz="16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5" y="2267550"/>
            <a:ext cx="4394174" cy="27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882225" y="3914600"/>
            <a:ext cx="3879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Around 42.6% of customers belonging to Groups market segment tend to cancel the reservations.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29660" cy="2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Customers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147325" y="2123925"/>
            <a:ext cx="3582600" cy="22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 given dataset, we have a less number of repeated customers.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29% of Non-repeated guests tend to cancel the reservations.</a:t>
            </a:r>
            <a:endParaRPr sz="1600"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6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75" y="1084725"/>
            <a:ext cx="5202526" cy="321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Reserved Room Types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816250" y="3831350"/>
            <a:ext cx="3865500" cy="124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27.5% of customer who reserved room type A are more likely to cancel the reservation.</a:t>
            </a:r>
            <a:endParaRPr sz="16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25" y="1179150"/>
            <a:ext cx="4222974" cy="26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4" y="2216925"/>
            <a:ext cx="4133350" cy="25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3100" y="1419800"/>
            <a:ext cx="4098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●"/>
            </a:pPr>
            <a:r>
              <a:rPr lang="en" sz="16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The demand for room type A is the highest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Lead Time and Cancellations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7600" cy="359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this graph, you can see that the longer the lead time, the more likely a customer is to cancel. </a:t>
            </a:r>
            <a:endParaRPr sz="16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8" y="2021838"/>
            <a:ext cx="4404974" cy="272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77" y="2021839"/>
            <a:ext cx="4404974" cy="2721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000763" y="1098450"/>
            <a:ext cx="3507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 this map, you can see which countries are booking with the highest lead time.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617</Words>
  <Application>Microsoft Macintosh PowerPoint</Application>
  <PresentationFormat>On-screen Show (16:9)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Avenir</vt:lpstr>
      <vt:lpstr>HeadlinesVTI</vt:lpstr>
      <vt:lpstr>Hotel Cancellation Analysis and Prediction</vt:lpstr>
      <vt:lpstr>Project Goals</vt:lpstr>
      <vt:lpstr>Data Cleaning</vt:lpstr>
      <vt:lpstr>Likelihood to Cancel</vt:lpstr>
      <vt:lpstr>Meal Plans </vt:lpstr>
      <vt:lpstr>Market Segment </vt:lpstr>
      <vt:lpstr>Repeated Customers</vt:lpstr>
      <vt:lpstr>Reserved Room Types</vt:lpstr>
      <vt:lpstr>Lead Time and Cancellations</vt:lpstr>
      <vt:lpstr>Cancellation Based on Countries</vt:lpstr>
      <vt:lpstr>Factors affecting cancellation</vt:lpstr>
      <vt:lpstr>Data Modeling</vt:lpstr>
      <vt:lpstr>Recommendations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Cancellation Analysis and Prediction</dc:title>
  <cp:lastModifiedBy>Liu Joy</cp:lastModifiedBy>
  <cp:revision>4</cp:revision>
  <dcterms:modified xsi:type="dcterms:W3CDTF">2021-12-10T00:00:58Z</dcterms:modified>
</cp:coreProperties>
</file>