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Arial Black"/>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23848C-BBD8-4F88-B431-F6478307DB71}">
  <a:tblStyle styleId="{A323848C-BBD8-4F88-B431-F6478307DB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E482443-1244-472A-A69F-02C3D1C3F4A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facea5042_0_0:notes"/>
          <p:cNvSpPr/>
          <p:nvPr>
            <p:ph idx="2" type="sldImg"/>
          </p:nvPr>
        </p:nvSpPr>
        <p:spPr>
          <a:xfrm>
            <a:off x="646510" y="1214730"/>
            <a:ext cx="5599200" cy="31389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facea5042_0_0:notes"/>
          <p:cNvSpPr txBox="1"/>
          <p:nvPr>
            <p:ph idx="1" type="body"/>
          </p:nvPr>
        </p:nvSpPr>
        <p:spPr>
          <a:xfrm>
            <a:off x="234030" y="4587767"/>
            <a:ext cx="6510600" cy="3897300"/>
          </a:xfrm>
          <a:prstGeom prst="rect">
            <a:avLst/>
          </a:prstGeom>
          <a:noFill/>
          <a:ln>
            <a:noFill/>
          </a:ln>
        </p:spPr>
        <p:txBody>
          <a:bodyPr anchorCtr="0" anchor="ctr" bIns="90025" lIns="90025" spcFirstLastPara="1" rIns="90025" wrap="square" tIns="90025">
            <a:noAutofit/>
          </a:bodyPr>
          <a:lstStyle/>
          <a:p>
            <a:pPr indent="0" lvl="0" marL="0" rtl="0" algn="l">
              <a:spcBef>
                <a:spcPts val="0"/>
              </a:spcBef>
              <a:spcAft>
                <a:spcPts val="0"/>
              </a:spcAft>
              <a:buNone/>
            </a:pPr>
            <a:r>
              <a:rPr lang="en">
                <a:solidFill>
                  <a:schemeClr val="dk1"/>
                </a:solidFill>
              </a:rPr>
              <a:t>Some executives will be leary of any technology change, especially something as hyped as Gen AI.  You may be in a situation where you have to describe the major shifts in the industry and impress the fact that some shifts are larger and more significant than others.  Gen AI is one such shift - as significant as going from mainframes to client-server computing to the internet, cloud and now AI, ML and Gen AI.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should be able to explain this in your own words.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facea504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facea50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executives may be concerned they’re not adopting technology fast enough or too fast or too late.  You have the opportunity to educate the </a:t>
            </a:r>
            <a:r>
              <a:rPr lang="en"/>
              <a:t>executives</a:t>
            </a:r>
            <a:r>
              <a:rPr lang="en"/>
              <a:t> that all </a:t>
            </a:r>
            <a:r>
              <a:rPr lang="en"/>
              <a:t>companies are somewhere on the Technology Adoption Curve.  What you see today is that company that is an Innovator or Early Adopter, are the ones implementing Gen AI.  Other companies will take a more ‘wait and see’ approach.  It’s up to each company and the industry they’re in that places them somewhere on the above chart.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 able to explain this chart in your own words.</a:t>
            </a:r>
            <a:endParaRPr/>
          </a:p>
        </p:txBody>
      </p:sp>
      <p:sp>
        <p:nvSpPr>
          <p:cNvPr id="98" name="Google Shape;98;g2ffacea5042_0_2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facea5042_0_130:notes"/>
          <p:cNvSpPr txBox="1"/>
          <p:nvPr>
            <p:ph idx="1" type="body"/>
          </p:nvPr>
        </p:nvSpPr>
        <p:spPr>
          <a:xfrm>
            <a:off x="685180" y="4342777"/>
            <a:ext cx="5487900" cy="4115100"/>
          </a:xfrm>
          <a:prstGeom prst="rect">
            <a:avLst/>
          </a:prstGeom>
          <a:noFill/>
          <a:ln>
            <a:noFill/>
          </a:ln>
        </p:spPr>
        <p:txBody>
          <a:bodyPr anchorCtr="0" anchor="ctr" bIns="89450" lIns="89450" spcFirstLastPara="1" rIns="89450" wrap="square" tIns="89450">
            <a:noAutofit/>
          </a:bodyPr>
          <a:lstStyle/>
          <a:p>
            <a:pPr indent="0" lvl="0" marL="0" rtl="0" algn="l">
              <a:spcBef>
                <a:spcPts val="0"/>
              </a:spcBef>
              <a:spcAft>
                <a:spcPts val="0"/>
              </a:spcAft>
              <a:buNone/>
            </a:pPr>
            <a:r>
              <a:rPr lang="en"/>
              <a:t>Any large adoption of technology (especially Gen AI) is first a cultural issue and second, a technology issue.  There’s more that needs to change in order to adopt Gen AI.  Business processes will need to change.  How a company uses Gen AI to reduce cost AND increase revenue will have to be determined.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business functions will need to change (see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 able to explain this in your own words.</a:t>
            </a:r>
            <a:endParaRPr/>
          </a:p>
        </p:txBody>
      </p:sp>
      <p:sp>
        <p:nvSpPr>
          <p:cNvPr id="106" name="Google Shape;106;g2ffacea5042_0_130:notes"/>
          <p:cNvSpPr/>
          <p:nvPr>
            <p:ph idx="2" type="sldImg"/>
          </p:nvPr>
        </p:nvSpPr>
        <p:spPr>
          <a:xfrm>
            <a:off x="398935" y="686112"/>
            <a:ext cx="6060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facea504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facea504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facea504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facea504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It’s important to realize you’re always a consultant - either an internal </a:t>
            </a:r>
            <a:r>
              <a:rPr lang="en" sz="1400"/>
              <a:t>consultant</a:t>
            </a:r>
            <a:r>
              <a:rPr lang="en" sz="1400"/>
              <a:t>, an informal consultant or even an external consultant.  Know the definition and the difference between a Consultant and a Manager.  You will act differently based on the role.</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facea504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facea504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Please review the document:  How People Are Using Gen AI.  The document is an easier view of the picture in the slide.  Be able to explain a couple of use cases - everyone did a great job with the in-class exercise where you used different persona’s to describe the use and implications of a use case.  “Viewing movie plots” is great fun when I’m home just </a:t>
            </a:r>
            <a:r>
              <a:rPr lang="en" sz="1300"/>
              <a:t>messing</a:t>
            </a:r>
            <a:r>
              <a:rPr lang="en" sz="1300"/>
              <a:t> around with Chat GPT.  But If I’m a movie </a:t>
            </a:r>
            <a:r>
              <a:rPr lang="en" sz="1300"/>
              <a:t>executive</a:t>
            </a:r>
            <a:r>
              <a:rPr lang="en" sz="1300"/>
              <a:t>, I want to know this information and make sure my movie plots are in the training data!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Be able to describe two use cases of Gen AI.  You are not limited to the above list.</a:t>
            </a: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Issues">
  <p:cSld name="Key Issues">
    <p:spTree>
      <p:nvGrpSpPr>
        <p:cNvPr id="50" name="Shape 50"/>
        <p:cNvGrpSpPr/>
        <p:nvPr/>
      </p:nvGrpSpPr>
      <p:grpSpPr>
        <a:xfrm>
          <a:off x="0" y="0"/>
          <a:ext cx="0" cy="0"/>
          <a:chOff x="0" y="0"/>
          <a:chExt cx="0" cy="0"/>
        </a:xfrm>
      </p:grpSpPr>
      <p:sp>
        <p:nvSpPr>
          <p:cNvPr id="51" name="Google Shape;51;p13"/>
          <p:cNvSpPr txBox="1"/>
          <p:nvPr>
            <p:ph type="title"/>
          </p:nvPr>
        </p:nvSpPr>
        <p:spPr>
          <a:xfrm>
            <a:off x="228600" y="171450"/>
            <a:ext cx="8682000" cy="401700"/>
          </a:xfrm>
          <a:prstGeom prst="rect">
            <a:avLst/>
          </a:prstGeom>
          <a:noFill/>
          <a:ln>
            <a:noFill/>
          </a:ln>
        </p:spPr>
        <p:txBody>
          <a:bodyPr anchorCtr="0" anchor="t" bIns="91425" lIns="91425" spcFirstLastPara="1" rIns="91425" wrap="square" tIns="91425">
            <a:normAutofit/>
          </a:bodyPr>
          <a:lstStyle>
            <a:lvl1pPr lvl="0" marR="0" rtl="0" algn="l">
              <a:lnSpc>
                <a:spcPct val="90000"/>
              </a:lnSpc>
              <a:spcBef>
                <a:spcPts val="0"/>
              </a:spcBef>
              <a:spcAft>
                <a:spcPts val="0"/>
              </a:spcAft>
              <a:buSzPts val="2800"/>
              <a:buNone/>
              <a:defRPr b="1" i="0" sz="2400" u="none" cap="none" strike="noStrike">
                <a:solidFill>
                  <a:srgbClr val="00529B"/>
                </a:solidFill>
                <a:latin typeface="Arial"/>
                <a:ea typeface="Arial"/>
                <a:cs typeface="Arial"/>
                <a:sym typeface="Arial"/>
              </a:defRPr>
            </a:lvl1pPr>
            <a:lvl2pPr lvl="1" marR="0" rtl="0" algn="l">
              <a:spcBef>
                <a:spcPts val="0"/>
              </a:spcBef>
              <a:spcAft>
                <a:spcPts val="0"/>
              </a:spcAft>
              <a:buSzPts val="2800"/>
              <a:buNone/>
              <a:defRPr b="1" i="0" sz="2400" u="none" cap="none" strike="noStrike">
                <a:solidFill>
                  <a:srgbClr val="00529B"/>
                </a:solidFill>
                <a:latin typeface="Arial"/>
                <a:ea typeface="Arial"/>
                <a:cs typeface="Arial"/>
                <a:sym typeface="Arial"/>
              </a:defRPr>
            </a:lvl2pPr>
            <a:lvl3pPr lvl="2" marR="0" rtl="0" algn="l">
              <a:spcBef>
                <a:spcPts val="0"/>
              </a:spcBef>
              <a:spcAft>
                <a:spcPts val="0"/>
              </a:spcAft>
              <a:buSzPts val="2800"/>
              <a:buNone/>
              <a:defRPr b="1" i="0" sz="2400" u="none" cap="none" strike="noStrike">
                <a:solidFill>
                  <a:srgbClr val="00529B"/>
                </a:solidFill>
                <a:latin typeface="Arial"/>
                <a:ea typeface="Arial"/>
                <a:cs typeface="Arial"/>
                <a:sym typeface="Arial"/>
              </a:defRPr>
            </a:lvl3pPr>
            <a:lvl4pPr lvl="3" marR="0" rtl="0" algn="l">
              <a:spcBef>
                <a:spcPts val="0"/>
              </a:spcBef>
              <a:spcAft>
                <a:spcPts val="0"/>
              </a:spcAft>
              <a:buSzPts val="2800"/>
              <a:buNone/>
              <a:defRPr b="1" i="0" sz="2400" u="none" cap="none" strike="noStrike">
                <a:solidFill>
                  <a:srgbClr val="00529B"/>
                </a:solidFill>
                <a:latin typeface="Arial"/>
                <a:ea typeface="Arial"/>
                <a:cs typeface="Arial"/>
                <a:sym typeface="Arial"/>
              </a:defRPr>
            </a:lvl4pPr>
            <a:lvl5pPr lvl="4" marR="0" rtl="0" algn="l">
              <a:spcBef>
                <a:spcPts val="0"/>
              </a:spcBef>
              <a:spcAft>
                <a:spcPts val="0"/>
              </a:spcAft>
              <a:buSzPts val="2800"/>
              <a:buNone/>
              <a:defRPr b="1" i="0" sz="2400" u="none" cap="none" strike="noStrike">
                <a:solidFill>
                  <a:srgbClr val="00529B"/>
                </a:solidFill>
                <a:latin typeface="Arial"/>
                <a:ea typeface="Arial"/>
                <a:cs typeface="Arial"/>
                <a:sym typeface="Arial"/>
              </a:defRPr>
            </a:lvl5pPr>
            <a:lvl6pPr lvl="5" marR="0" rtl="0" algn="l">
              <a:spcBef>
                <a:spcPts val="0"/>
              </a:spcBef>
              <a:spcAft>
                <a:spcPts val="0"/>
              </a:spcAft>
              <a:buSzPts val="2800"/>
              <a:buNone/>
              <a:defRPr b="1" i="0" sz="2400" u="none" cap="none" strike="noStrike">
                <a:solidFill>
                  <a:srgbClr val="00529B"/>
                </a:solidFill>
                <a:latin typeface="Arial"/>
                <a:ea typeface="Arial"/>
                <a:cs typeface="Arial"/>
                <a:sym typeface="Arial"/>
              </a:defRPr>
            </a:lvl6pPr>
            <a:lvl7pPr lvl="6" marR="0" rtl="0" algn="l">
              <a:spcBef>
                <a:spcPts val="0"/>
              </a:spcBef>
              <a:spcAft>
                <a:spcPts val="0"/>
              </a:spcAft>
              <a:buSzPts val="2800"/>
              <a:buNone/>
              <a:defRPr b="1" i="0" sz="2400" u="none" cap="none" strike="noStrike">
                <a:solidFill>
                  <a:srgbClr val="00529B"/>
                </a:solidFill>
                <a:latin typeface="Arial"/>
                <a:ea typeface="Arial"/>
                <a:cs typeface="Arial"/>
                <a:sym typeface="Arial"/>
              </a:defRPr>
            </a:lvl7pPr>
            <a:lvl8pPr lvl="7" marR="0" rtl="0" algn="l">
              <a:spcBef>
                <a:spcPts val="0"/>
              </a:spcBef>
              <a:spcAft>
                <a:spcPts val="0"/>
              </a:spcAft>
              <a:buSzPts val="2800"/>
              <a:buNone/>
              <a:defRPr b="1" i="0" sz="2400" u="none" cap="none" strike="noStrike">
                <a:solidFill>
                  <a:srgbClr val="00529B"/>
                </a:solidFill>
                <a:latin typeface="Arial"/>
                <a:ea typeface="Arial"/>
                <a:cs typeface="Arial"/>
                <a:sym typeface="Arial"/>
              </a:defRPr>
            </a:lvl8pPr>
            <a:lvl9pPr lvl="8" marR="0" rtl="0" algn="l">
              <a:spcBef>
                <a:spcPts val="0"/>
              </a:spcBef>
              <a:spcAft>
                <a:spcPts val="0"/>
              </a:spcAft>
              <a:buSzPts val="2800"/>
              <a:buNone/>
              <a:defRPr b="1" i="0" sz="2400" u="none" cap="none" strike="noStrike">
                <a:solidFill>
                  <a:srgbClr val="00529B"/>
                </a:solidFill>
                <a:latin typeface="Arial"/>
                <a:ea typeface="Arial"/>
                <a:cs typeface="Arial"/>
                <a:sym typeface="Arial"/>
              </a:defRPr>
            </a:lvl9pPr>
          </a:lstStyle>
          <a:p/>
        </p:txBody>
      </p:sp>
      <p:sp>
        <p:nvSpPr>
          <p:cNvPr id="52" name="Google Shape;52;p13"/>
          <p:cNvSpPr txBox="1"/>
          <p:nvPr>
            <p:ph idx="1" type="body"/>
          </p:nvPr>
        </p:nvSpPr>
        <p:spPr>
          <a:xfrm>
            <a:off x="345281" y="994172"/>
            <a:ext cx="8565300" cy="3415800"/>
          </a:xfrm>
          <a:prstGeom prst="rect">
            <a:avLst/>
          </a:prstGeom>
          <a:noFill/>
          <a:ln>
            <a:noFill/>
          </a:ln>
        </p:spPr>
        <p:txBody>
          <a:bodyPr anchorCtr="0" anchor="t" bIns="91425" lIns="91425" spcFirstLastPara="1" rIns="91425" wrap="square" tIns="91425">
            <a:normAutofit/>
          </a:bodyPr>
          <a:lstStyle>
            <a:lvl1pPr indent="-349250" lvl="0" marL="457200" marR="0" rtl="0" algn="l">
              <a:lnSpc>
                <a:spcPct val="100000"/>
              </a:lnSpc>
              <a:spcBef>
                <a:spcPts val="0"/>
              </a:spcBef>
              <a:spcAft>
                <a:spcPts val="0"/>
              </a:spcAft>
              <a:buClr>
                <a:srgbClr val="00529B"/>
              </a:buClr>
              <a:buSzPts val="1900"/>
              <a:buFont typeface="Arial"/>
              <a:buAutoNum type="arabicPeriod"/>
              <a:defRPr b="0" i="0" sz="2100" u="none" cap="none" strike="noStrike">
                <a:solidFill>
                  <a:schemeClr val="dk1"/>
                </a:solidFill>
                <a:latin typeface="Arial"/>
                <a:ea typeface="Arial"/>
                <a:cs typeface="Arial"/>
                <a:sym typeface="Arial"/>
              </a:defRPr>
            </a:lvl1pPr>
            <a:lvl2pPr indent="-330200" lvl="1" marL="914400" marR="0" rtl="0" algn="l">
              <a:lnSpc>
                <a:spcPct val="100000"/>
              </a:lnSpc>
              <a:spcBef>
                <a:spcPts val="900"/>
              </a:spcBef>
              <a:spcAft>
                <a:spcPts val="0"/>
              </a:spcAft>
              <a:buClr>
                <a:schemeClr val="dk1"/>
              </a:buClr>
              <a:buSzPts val="16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100000"/>
              </a:lnSpc>
              <a:spcBef>
                <a:spcPts val="900"/>
              </a:spcBef>
              <a:spcAft>
                <a:spcPts val="0"/>
              </a:spcAft>
              <a:buClr>
                <a:schemeClr val="dk1"/>
              </a:buClr>
              <a:buSzPts val="1500"/>
              <a:buFont typeface="Noto Sans Symbols"/>
              <a:buChar char="▪"/>
              <a:defRPr b="0" i="0" sz="1700" u="none" cap="none" strike="noStrike">
                <a:solidFill>
                  <a:schemeClr val="dk1"/>
                </a:solidFill>
                <a:latin typeface="Arial"/>
                <a:ea typeface="Arial"/>
                <a:cs typeface="Arial"/>
                <a:sym typeface="Arial"/>
              </a:defRPr>
            </a:lvl3pPr>
            <a:lvl4pPr indent="-323850" lvl="3" marL="1828800" marR="0" rtl="0" algn="l">
              <a:lnSpc>
                <a:spcPct val="100000"/>
              </a:lnSpc>
              <a:spcBef>
                <a:spcPts val="900"/>
              </a:spcBef>
              <a:spcAft>
                <a:spcPts val="0"/>
              </a:spcAft>
              <a:buClr>
                <a:schemeClr val="dk1"/>
              </a:buClr>
              <a:buSzPts val="1500"/>
              <a:buFont typeface="Arial"/>
              <a:buChar char="–"/>
              <a:defRPr b="0" i="0" sz="1700" u="none" cap="none" strike="noStrike">
                <a:solidFill>
                  <a:schemeClr val="dk1"/>
                </a:solidFill>
                <a:latin typeface="Arial"/>
                <a:ea typeface="Arial"/>
                <a:cs typeface="Arial"/>
                <a:sym typeface="Arial"/>
              </a:defRPr>
            </a:lvl4pPr>
            <a:lvl5pPr indent="-323850" lvl="4" marL="2286000" marR="0" rtl="0" algn="l">
              <a:lnSpc>
                <a:spcPct val="100000"/>
              </a:lnSpc>
              <a:spcBef>
                <a:spcPts val="900"/>
              </a:spcBef>
              <a:spcAft>
                <a:spcPts val="0"/>
              </a:spcAft>
              <a:buClr>
                <a:schemeClr val="dk1"/>
              </a:buClr>
              <a:buSzPts val="1500"/>
              <a:buFont typeface="Noto Sans Symbols"/>
              <a:buChar char="▪"/>
              <a:defRPr b="0" i="0" sz="1700" u="none" cap="none" strike="noStrike">
                <a:solidFill>
                  <a:schemeClr val="dk1"/>
                </a:solidFill>
                <a:latin typeface="Arial"/>
                <a:ea typeface="Arial"/>
                <a:cs typeface="Arial"/>
                <a:sym typeface="Arial"/>
              </a:defRPr>
            </a:lvl5pPr>
            <a:lvl6pPr indent="-323850" lvl="5" marL="2743200" marR="0" rtl="0" algn="l">
              <a:lnSpc>
                <a:spcPct val="90000"/>
              </a:lnSpc>
              <a:spcBef>
                <a:spcPts val="900"/>
              </a:spcBef>
              <a:spcAft>
                <a:spcPts val="0"/>
              </a:spcAft>
              <a:buClr>
                <a:schemeClr val="dk1"/>
              </a:buClr>
              <a:buSzPts val="1500"/>
              <a:buFont typeface="Times"/>
              <a:buChar char="•"/>
              <a:defRPr b="0" i="0" sz="1500" u="none" cap="none" strike="noStrike">
                <a:solidFill>
                  <a:schemeClr val="dk1"/>
                </a:solidFill>
                <a:latin typeface="Arial"/>
                <a:ea typeface="Arial"/>
                <a:cs typeface="Arial"/>
                <a:sym typeface="Arial"/>
              </a:defRPr>
            </a:lvl6pPr>
            <a:lvl7pPr indent="-323850" lvl="6" marL="3200400" marR="0" rtl="0" algn="l">
              <a:lnSpc>
                <a:spcPct val="90000"/>
              </a:lnSpc>
              <a:spcBef>
                <a:spcPts val="500"/>
              </a:spcBef>
              <a:spcAft>
                <a:spcPts val="0"/>
              </a:spcAft>
              <a:buClr>
                <a:schemeClr val="dk1"/>
              </a:buClr>
              <a:buSzPts val="1500"/>
              <a:buFont typeface="Times"/>
              <a:buChar char="•"/>
              <a:defRPr b="0" i="0" sz="1500" u="none" cap="none" strike="noStrike">
                <a:solidFill>
                  <a:schemeClr val="dk1"/>
                </a:solidFill>
                <a:latin typeface="Arial"/>
                <a:ea typeface="Arial"/>
                <a:cs typeface="Arial"/>
                <a:sym typeface="Arial"/>
              </a:defRPr>
            </a:lvl7pPr>
            <a:lvl8pPr indent="-323850" lvl="7" marL="3657600" marR="0" rtl="0" algn="l">
              <a:lnSpc>
                <a:spcPct val="90000"/>
              </a:lnSpc>
              <a:spcBef>
                <a:spcPts val="500"/>
              </a:spcBef>
              <a:spcAft>
                <a:spcPts val="0"/>
              </a:spcAft>
              <a:buClr>
                <a:schemeClr val="dk1"/>
              </a:buClr>
              <a:buSzPts val="1500"/>
              <a:buFont typeface="Times"/>
              <a:buChar char="•"/>
              <a:defRPr b="0" i="0" sz="1500" u="none" cap="none" strike="noStrike">
                <a:solidFill>
                  <a:schemeClr val="dk1"/>
                </a:solidFill>
                <a:latin typeface="Arial"/>
                <a:ea typeface="Arial"/>
                <a:cs typeface="Arial"/>
                <a:sym typeface="Arial"/>
              </a:defRPr>
            </a:lvl8pPr>
            <a:lvl9pPr indent="-323850" lvl="8" marL="4114800" marR="0" rtl="0" algn="l">
              <a:lnSpc>
                <a:spcPct val="90000"/>
              </a:lnSpc>
              <a:spcBef>
                <a:spcPts val="500"/>
              </a:spcBef>
              <a:spcAft>
                <a:spcPts val="200"/>
              </a:spcAft>
              <a:buClr>
                <a:schemeClr val="dk1"/>
              </a:buClr>
              <a:buSzPts val="1500"/>
              <a:buFont typeface="Times"/>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14"/>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4"/>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a:bodyPr>
          <a:lstStyle>
            <a:lvl1pPr indent="-325755" lvl="0" marL="457200" rtl="0" algn="l">
              <a:spcBef>
                <a:spcPts val="360"/>
              </a:spcBef>
              <a:spcAft>
                <a:spcPts val="0"/>
              </a:spcAft>
              <a:buSzPts val="1530"/>
              <a:buChar char="●"/>
              <a:defRPr/>
            </a:lvl1pPr>
            <a:lvl2pPr indent="-325755" lvl="1" marL="914400" rtl="0" algn="l">
              <a:spcBef>
                <a:spcPts val="1200"/>
              </a:spcBef>
              <a:spcAft>
                <a:spcPts val="0"/>
              </a:spcAft>
              <a:buSzPts val="1530"/>
              <a:buChar char="○"/>
              <a:defRPr/>
            </a:lvl2pPr>
            <a:lvl3pPr indent="-331469" lvl="2" marL="1371600" rtl="0" algn="l">
              <a:spcBef>
                <a:spcPts val="1200"/>
              </a:spcBef>
              <a:spcAft>
                <a:spcPts val="0"/>
              </a:spcAft>
              <a:buSzPts val="1620"/>
              <a:buChar char="■"/>
              <a:defRPr/>
            </a:lvl3pPr>
            <a:lvl4pPr indent="-342900" lvl="3" marL="1828800" rtl="0" algn="l">
              <a:spcBef>
                <a:spcPts val="1200"/>
              </a:spcBef>
              <a:spcAft>
                <a:spcPts val="0"/>
              </a:spcAft>
              <a:buSzPts val="180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56" name="Google Shape;56;p14"/>
          <p:cNvSpPr txBox="1"/>
          <p:nvPr>
            <p:ph idx="10" type="dt"/>
          </p:nvPr>
        </p:nvSpPr>
        <p:spPr>
          <a:xfrm>
            <a:off x="457200" y="13716"/>
            <a:ext cx="2895600" cy="246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4"/>
          <p:cNvSpPr txBox="1"/>
          <p:nvPr>
            <p:ph idx="11" type="ftr"/>
          </p:nvPr>
        </p:nvSpPr>
        <p:spPr>
          <a:xfrm>
            <a:off x="3429000" y="13716"/>
            <a:ext cx="4114800" cy="246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4"/>
          <p:cNvSpPr txBox="1"/>
          <p:nvPr>
            <p:ph idx="12" type="sldNum"/>
          </p:nvPr>
        </p:nvSpPr>
        <p:spPr>
          <a:xfrm>
            <a:off x="7620000" y="13716"/>
            <a:ext cx="1066800" cy="246900"/>
          </a:xfrm>
          <a:prstGeom prst="rect">
            <a:avLst/>
          </a:prstGeom>
          <a:noFill/>
          <a:ln>
            <a:noFill/>
          </a:ln>
        </p:spPr>
        <p:txBody>
          <a:bodyPr anchorCtr="0" anchor="ctr" bIns="45700" lIns="91425" spcFirstLastPara="1" rIns="91425" wrap="square" tIns="4570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mdevelopers.com/blog/technology-adoption-curve-everything-that-you-need-to-kno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ublearns.buffalo.edu/d2l/le/content/241670/viewContent/4313624/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Study Guide for Quiz #1</a:t>
            </a:r>
            <a:endParaRPr/>
          </a:p>
        </p:txBody>
      </p:sp>
      <p:sp>
        <p:nvSpPr>
          <p:cNvPr id="64" name="Google Shape;64;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09182024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230996" y="278681"/>
            <a:ext cx="8682000" cy="40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A Brief History of Computing</a:t>
            </a:r>
            <a:endParaRPr>
              <a:solidFill>
                <a:schemeClr val="dk1"/>
              </a:solidFill>
            </a:endParaRPr>
          </a:p>
        </p:txBody>
      </p:sp>
      <p:sp>
        <p:nvSpPr>
          <p:cNvPr id="70" name="Google Shape;70;p16"/>
          <p:cNvSpPr/>
          <p:nvPr/>
        </p:nvSpPr>
        <p:spPr>
          <a:xfrm>
            <a:off x="2479377" y="3434381"/>
            <a:ext cx="1506600" cy="85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400"/>
              <a:t>Personal Computer</a:t>
            </a:r>
            <a:endParaRPr sz="1400"/>
          </a:p>
          <a:p>
            <a:pPr indent="0" lvl="0" marL="0" rtl="0" algn="ctr">
              <a:spcBef>
                <a:spcPts val="0"/>
              </a:spcBef>
              <a:spcAft>
                <a:spcPts val="0"/>
              </a:spcAft>
              <a:buNone/>
            </a:pPr>
            <a:r>
              <a:rPr lang="en" sz="1400"/>
              <a:t>Client Server Computing</a:t>
            </a:r>
            <a:endParaRPr sz="1400"/>
          </a:p>
        </p:txBody>
      </p:sp>
      <p:cxnSp>
        <p:nvCxnSpPr>
          <p:cNvPr id="71" name="Google Shape;71;p16"/>
          <p:cNvCxnSpPr/>
          <p:nvPr/>
        </p:nvCxnSpPr>
        <p:spPr>
          <a:xfrm>
            <a:off x="884240" y="4365900"/>
            <a:ext cx="7874100" cy="13500"/>
          </a:xfrm>
          <a:prstGeom prst="straightConnector1">
            <a:avLst/>
          </a:prstGeom>
          <a:noFill/>
          <a:ln cap="flat" cmpd="sng" w="38100">
            <a:solidFill>
              <a:schemeClr val="dk2"/>
            </a:solidFill>
            <a:prstDash val="solid"/>
            <a:round/>
            <a:headEnd len="med" w="med" type="none"/>
            <a:tailEnd len="med" w="med" type="triangle"/>
          </a:ln>
        </p:spPr>
      </p:cxnSp>
      <p:sp>
        <p:nvSpPr>
          <p:cNvPr id="72" name="Google Shape;72;p16"/>
          <p:cNvSpPr txBox="1"/>
          <p:nvPr/>
        </p:nvSpPr>
        <p:spPr>
          <a:xfrm>
            <a:off x="911240" y="4495350"/>
            <a:ext cx="1400700" cy="4017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‘50’s - 1980’s</a:t>
            </a:r>
            <a:endParaRPr b="1" sz="1400"/>
          </a:p>
        </p:txBody>
      </p:sp>
      <p:sp>
        <p:nvSpPr>
          <p:cNvPr id="73" name="Google Shape;73;p16"/>
          <p:cNvSpPr txBox="1"/>
          <p:nvPr/>
        </p:nvSpPr>
        <p:spPr>
          <a:xfrm>
            <a:off x="2475684" y="4495350"/>
            <a:ext cx="1400700" cy="4017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‘80’s - ‘90’s</a:t>
            </a:r>
            <a:endParaRPr b="1" sz="1400"/>
          </a:p>
        </p:txBody>
      </p:sp>
      <p:sp>
        <p:nvSpPr>
          <p:cNvPr id="74" name="Google Shape;74;p16"/>
          <p:cNvSpPr/>
          <p:nvPr/>
        </p:nvSpPr>
        <p:spPr>
          <a:xfrm>
            <a:off x="1016699" y="3434381"/>
            <a:ext cx="1276500" cy="85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400"/>
              <a:t>The era of the mainframe</a:t>
            </a:r>
            <a:endParaRPr sz="1400"/>
          </a:p>
        </p:txBody>
      </p:sp>
      <p:sp>
        <p:nvSpPr>
          <p:cNvPr id="75" name="Google Shape;75;p16"/>
          <p:cNvSpPr/>
          <p:nvPr/>
        </p:nvSpPr>
        <p:spPr>
          <a:xfrm>
            <a:off x="4168671" y="2381025"/>
            <a:ext cx="1506600" cy="9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400"/>
              <a:t>Internet </a:t>
            </a:r>
            <a:endParaRPr sz="1400"/>
          </a:p>
          <a:p>
            <a:pPr indent="0" lvl="0" marL="0" rtl="0" algn="ctr">
              <a:spcBef>
                <a:spcPts val="0"/>
              </a:spcBef>
              <a:spcAft>
                <a:spcPts val="0"/>
              </a:spcAft>
              <a:buNone/>
            </a:pPr>
            <a:r>
              <a:rPr lang="en" sz="1400"/>
              <a:t>Static Websites</a:t>
            </a:r>
            <a:endParaRPr sz="1400"/>
          </a:p>
          <a:p>
            <a:pPr indent="0" lvl="0" marL="0" rtl="0" algn="ctr">
              <a:spcBef>
                <a:spcPts val="0"/>
              </a:spcBef>
              <a:spcAft>
                <a:spcPts val="0"/>
              </a:spcAft>
              <a:buNone/>
            </a:pPr>
            <a:r>
              <a:rPr lang="en" sz="1400"/>
              <a:t>Mobile Apps</a:t>
            </a:r>
            <a:endParaRPr sz="1400"/>
          </a:p>
          <a:p>
            <a:pPr indent="0" lvl="0" marL="0" rtl="0" algn="ctr">
              <a:spcBef>
                <a:spcPts val="0"/>
              </a:spcBef>
              <a:spcAft>
                <a:spcPts val="0"/>
              </a:spcAft>
              <a:buNone/>
            </a:pPr>
            <a:r>
              <a:rPr lang="en" sz="1400"/>
              <a:t>Social Media</a:t>
            </a:r>
            <a:endParaRPr sz="1400"/>
          </a:p>
          <a:p>
            <a:pPr indent="0" lvl="0" marL="0" rtl="0" algn="ctr">
              <a:spcBef>
                <a:spcPts val="0"/>
              </a:spcBef>
              <a:spcAft>
                <a:spcPts val="0"/>
              </a:spcAft>
              <a:buNone/>
            </a:pPr>
            <a:r>
              <a:rPr b="1" lang="en"/>
              <a:t>Web 1.0</a:t>
            </a:r>
            <a:endParaRPr b="1"/>
          </a:p>
        </p:txBody>
      </p:sp>
      <p:cxnSp>
        <p:nvCxnSpPr>
          <p:cNvPr id="76" name="Google Shape;76;p16"/>
          <p:cNvCxnSpPr/>
          <p:nvPr/>
        </p:nvCxnSpPr>
        <p:spPr>
          <a:xfrm flipH="1" rot="10800000">
            <a:off x="884240" y="623325"/>
            <a:ext cx="27000" cy="3741000"/>
          </a:xfrm>
          <a:prstGeom prst="straightConnector1">
            <a:avLst/>
          </a:prstGeom>
          <a:noFill/>
          <a:ln cap="flat" cmpd="sng" w="38100">
            <a:solidFill>
              <a:schemeClr val="dk2"/>
            </a:solidFill>
            <a:prstDash val="solid"/>
            <a:round/>
            <a:headEnd len="med" w="med" type="none"/>
            <a:tailEnd len="med" w="med" type="triangle"/>
          </a:ln>
        </p:spPr>
      </p:cxnSp>
      <p:sp>
        <p:nvSpPr>
          <p:cNvPr id="77" name="Google Shape;77;p16"/>
          <p:cNvSpPr txBox="1"/>
          <p:nvPr/>
        </p:nvSpPr>
        <p:spPr>
          <a:xfrm>
            <a:off x="4108331" y="4495350"/>
            <a:ext cx="1636200" cy="4017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‘90’s - mid 2000’s</a:t>
            </a:r>
            <a:endParaRPr b="1" sz="1400"/>
          </a:p>
        </p:txBody>
      </p:sp>
      <p:sp>
        <p:nvSpPr>
          <p:cNvPr id="78" name="Google Shape;78;p16"/>
          <p:cNvSpPr txBox="1"/>
          <p:nvPr/>
        </p:nvSpPr>
        <p:spPr>
          <a:xfrm>
            <a:off x="5735634" y="4495350"/>
            <a:ext cx="1400700" cy="4017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 mid 2000’s - Present</a:t>
            </a:r>
            <a:endParaRPr b="1" sz="1400"/>
          </a:p>
        </p:txBody>
      </p:sp>
      <p:cxnSp>
        <p:nvCxnSpPr>
          <p:cNvPr id="79" name="Google Shape;79;p16"/>
          <p:cNvCxnSpPr/>
          <p:nvPr/>
        </p:nvCxnSpPr>
        <p:spPr>
          <a:xfrm flipH="1">
            <a:off x="5735621" y="670275"/>
            <a:ext cx="35700" cy="3647100"/>
          </a:xfrm>
          <a:prstGeom prst="straightConnector1">
            <a:avLst/>
          </a:prstGeom>
          <a:noFill/>
          <a:ln cap="flat" cmpd="sng" w="9525">
            <a:solidFill>
              <a:srgbClr val="000000"/>
            </a:solidFill>
            <a:prstDash val="dash"/>
            <a:round/>
            <a:headEnd len="med" w="med" type="none"/>
            <a:tailEnd len="med" w="med" type="none"/>
          </a:ln>
        </p:spPr>
      </p:cxnSp>
      <p:sp>
        <p:nvSpPr>
          <p:cNvPr id="80" name="Google Shape;80;p16"/>
          <p:cNvSpPr txBox="1"/>
          <p:nvPr/>
        </p:nvSpPr>
        <p:spPr>
          <a:xfrm>
            <a:off x="-108300" y="3633206"/>
            <a:ext cx="950700" cy="4017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Low</a:t>
            </a:r>
            <a:endParaRPr b="1" sz="1400"/>
          </a:p>
        </p:txBody>
      </p:sp>
      <p:sp>
        <p:nvSpPr>
          <p:cNvPr id="81" name="Google Shape;81;p16"/>
          <p:cNvSpPr txBox="1"/>
          <p:nvPr/>
        </p:nvSpPr>
        <p:spPr>
          <a:xfrm rot="-5400000">
            <a:off x="-158412" y="1757541"/>
            <a:ext cx="1092900" cy="5355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Level of Business Disruption</a:t>
            </a:r>
            <a:endParaRPr b="1" sz="1400"/>
          </a:p>
        </p:txBody>
      </p:sp>
      <p:sp>
        <p:nvSpPr>
          <p:cNvPr id="82" name="Google Shape;82;p16"/>
          <p:cNvSpPr txBox="1"/>
          <p:nvPr/>
        </p:nvSpPr>
        <p:spPr>
          <a:xfrm>
            <a:off x="-108300" y="734381"/>
            <a:ext cx="950700" cy="4017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High</a:t>
            </a:r>
            <a:endParaRPr b="1" sz="1400"/>
          </a:p>
        </p:txBody>
      </p:sp>
      <p:cxnSp>
        <p:nvCxnSpPr>
          <p:cNvPr id="83" name="Google Shape;83;p16"/>
          <p:cNvCxnSpPr/>
          <p:nvPr/>
        </p:nvCxnSpPr>
        <p:spPr>
          <a:xfrm flipH="1">
            <a:off x="4072646" y="748241"/>
            <a:ext cx="35700" cy="3647100"/>
          </a:xfrm>
          <a:prstGeom prst="straightConnector1">
            <a:avLst/>
          </a:prstGeom>
          <a:noFill/>
          <a:ln cap="flat" cmpd="sng" w="9525">
            <a:solidFill>
              <a:srgbClr val="000000"/>
            </a:solidFill>
            <a:prstDash val="dash"/>
            <a:round/>
            <a:headEnd len="med" w="med" type="none"/>
            <a:tailEnd len="med" w="med" type="none"/>
          </a:ln>
        </p:spPr>
      </p:cxnSp>
      <p:sp>
        <p:nvSpPr>
          <p:cNvPr id="84" name="Google Shape;84;p16"/>
          <p:cNvSpPr txBox="1"/>
          <p:nvPr/>
        </p:nvSpPr>
        <p:spPr>
          <a:xfrm>
            <a:off x="1501152" y="853547"/>
            <a:ext cx="1457400" cy="8592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Focus:  </a:t>
            </a:r>
            <a:r>
              <a:rPr lang="en" sz="1400"/>
              <a:t>Automation of manual tasks</a:t>
            </a:r>
            <a:endParaRPr sz="1400"/>
          </a:p>
        </p:txBody>
      </p:sp>
      <p:sp>
        <p:nvSpPr>
          <p:cNvPr id="85" name="Google Shape;85;p16"/>
          <p:cNvSpPr txBox="1"/>
          <p:nvPr/>
        </p:nvSpPr>
        <p:spPr>
          <a:xfrm>
            <a:off x="4193284" y="748231"/>
            <a:ext cx="1457400" cy="9402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Focus:  </a:t>
            </a:r>
            <a:r>
              <a:rPr lang="en" sz="1400"/>
              <a:t>Ecommerce &amp; Social Media  &amp;</a:t>
            </a:r>
            <a:endParaRPr sz="1400"/>
          </a:p>
          <a:p>
            <a:pPr indent="0" lvl="0" marL="0" rtl="0" algn="ctr">
              <a:spcBef>
                <a:spcPts val="0"/>
              </a:spcBef>
              <a:spcAft>
                <a:spcPts val="0"/>
              </a:spcAft>
              <a:buNone/>
            </a:pPr>
            <a:r>
              <a:rPr lang="en"/>
              <a:t>Marketing</a:t>
            </a:r>
            <a:endParaRPr/>
          </a:p>
        </p:txBody>
      </p:sp>
      <p:sp>
        <p:nvSpPr>
          <p:cNvPr id="86" name="Google Shape;86;p16"/>
          <p:cNvSpPr txBox="1"/>
          <p:nvPr/>
        </p:nvSpPr>
        <p:spPr>
          <a:xfrm>
            <a:off x="5724734" y="416156"/>
            <a:ext cx="1506600" cy="6084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Focus:  </a:t>
            </a:r>
            <a:endParaRPr b="1" sz="1400"/>
          </a:p>
          <a:p>
            <a:pPr indent="0" lvl="0" marL="0" rtl="0" algn="ctr">
              <a:spcBef>
                <a:spcPts val="0"/>
              </a:spcBef>
              <a:spcAft>
                <a:spcPts val="0"/>
              </a:spcAft>
              <a:buNone/>
            </a:pPr>
            <a:r>
              <a:rPr lang="en" sz="1400"/>
              <a:t>Create new types of businesses</a:t>
            </a:r>
            <a:endParaRPr sz="1400"/>
          </a:p>
        </p:txBody>
      </p:sp>
      <p:cxnSp>
        <p:nvCxnSpPr>
          <p:cNvPr id="87" name="Google Shape;87;p16"/>
          <p:cNvCxnSpPr/>
          <p:nvPr/>
        </p:nvCxnSpPr>
        <p:spPr>
          <a:xfrm>
            <a:off x="884240" y="3394088"/>
            <a:ext cx="8036400" cy="3000"/>
          </a:xfrm>
          <a:prstGeom prst="straightConnector1">
            <a:avLst/>
          </a:prstGeom>
          <a:noFill/>
          <a:ln cap="flat" cmpd="sng" w="9525">
            <a:solidFill>
              <a:schemeClr val="dk2"/>
            </a:solidFill>
            <a:prstDash val="dash"/>
            <a:round/>
            <a:headEnd len="med" w="med" type="none"/>
            <a:tailEnd len="med" w="med" type="none"/>
          </a:ln>
        </p:spPr>
      </p:cxnSp>
      <p:cxnSp>
        <p:nvCxnSpPr>
          <p:cNvPr id="88" name="Google Shape;88;p16"/>
          <p:cNvCxnSpPr/>
          <p:nvPr/>
        </p:nvCxnSpPr>
        <p:spPr>
          <a:xfrm flipH="1" rot="10800000">
            <a:off x="884240" y="2296538"/>
            <a:ext cx="8089500" cy="11700"/>
          </a:xfrm>
          <a:prstGeom prst="straightConnector1">
            <a:avLst/>
          </a:prstGeom>
          <a:noFill/>
          <a:ln cap="flat" cmpd="sng" w="9525">
            <a:solidFill>
              <a:schemeClr val="dk2"/>
            </a:solidFill>
            <a:prstDash val="dash"/>
            <a:round/>
            <a:headEnd len="med" w="med" type="none"/>
            <a:tailEnd len="med" w="med" type="none"/>
          </a:ln>
        </p:spPr>
      </p:cxnSp>
      <p:sp>
        <p:nvSpPr>
          <p:cNvPr id="89" name="Google Shape;89;p16"/>
          <p:cNvSpPr/>
          <p:nvPr/>
        </p:nvSpPr>
        <p:spPr>
          <a:xfrm>
            <a:off x="5849184" y="466404"/>
            <a:ext cx="1506600" cy="669600"/>
          </a:xfrm>
          <a:prstGeom prst="wedgeRoundRectCallout">
            <a:avLst>
              <a:gd fmla="val -20833" name="adj1"/>
              <a:gd fmla="val 62500" name="adj2"/>
              <a:gd fmla="val 0" name="adj3"/>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5844721" y="1336491"/>
            <a:ext cx="1636200" cy="12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t>Digital</a:t>
            </a:r>
            <a:r>
              <a:rPr b="1" lang="en">
                <a:solidFill>
                  <a:srgbClr val="1155CC"/>
                </a:solidFill>
              </a:rPr>
              <a:t> </a:t>
            </a:r>
            <a:r>
              <a:rPr b="1" lang="en"/>
              <a:t>Transformation</a:t>
            </a:r>
            <a:endParaRPr b="1"/>
          </a:p>
          <a:p>
            <a:pPr indent="0" lvl="0" marL="0" marR="0" rtl="0" algn="ctr">
              <a:lnSpc>
                <a:spcPct val="100000"/>
              </a:lnSpc>
              <a:spcBef>
                <a:spcPts val="0"/>
              </a:spcBef>
              <a:spcAft>
                <a:spcPts val="0"/>
              </a:spcAft>
              <a:buNone/>
            </a:pPr>
            <a:r>
              <a:rPr lang="en"/>
              <a:t>(</a:t>
            </a:r>
            <a:r>
              <a:rPr b="1" i="1" lang="en"/>
              <a:t>Big Data</a:t>
            </a:r>
            <a:r>
              <a:rPr lang="en"/>
              <a:t>, ML, blockchain, crypto, cloud)</a:t>
            </a:r>
            <a:endParaRPr/>
          </a:p>
          <a:p>
            <a:pPr indent="0" lvl="0" marL="0" marR="0" rtl="0" algn="ctr">
              <a:lnSpc>
                <a:spcPct val="100000"/>
              </a:lnSpc>
              <a:spcBef>
                <a:spcPts val="0"/>
              </a:spcBef>
              <a:spcAft>
                <a:spcPts val="0"/>
              </a:spcAft>
              <a:buNone/>
            </a:pPr>
            <a:r>
              <a:rPr b="1" lang="en"/>
              <a:t>Web 2.0</a:t>
            </a:r>
            <a:endParaRPr b="1"/>
          </a:p>
        </p:txBody>
      </p:sp>
      <p:cxnSp>
        <p:nvCxnSpPr>
          <p:cNvPr id="91" name="Google Shape;91;p16"/>
          <p:cNvCxnSpPr/>
          <p:nvPr/>
        </p:nvCxnSpPr>
        <p:spPr>
          <a:xfrm flipH="1">
            <a:off x="7554296" y="680306"/>
            <a:ext cx="35700" cy="3647100"/>
          </a:xfrm>
          <a:prstGeom prst="straightConnector1">
            <a:avLst/>
          </a:prstGeom>
          <a:noFill/>
          <a:ln cap="flat" cmpd="sng" w="9525">
            <a:solidFill>
              <a:srgbClr val="000000"/>
            </a:solidFill>
            <a:prstDash val="dash"/>
            <a:round/>
            <a:headEnd len="med" w="med" type="none"/>
            <a:tailEnd len="med" w="med" type="none"/>
          </a:ln>
        </p:spPr>
      </p:cxnSp>
      <p:sp>
        <p:nvSpPr>
          <p:cNvPr id="92" name="Google Shape;92;p16"/>
          <p:cNvSpPr/>
          <p:nvPr/>
        </p:nvSpPr>
        <p:spPr>
          <a:xfrm>
            <a:off x="7909334" y="897713"/>
            <a:ext cx="1077600" cy="55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a:t>Gen AI</a:t>
            </a:r>
            <a:endParaRPr b="1"/>
          </a:p>
          <a:p>
            <a:pPr indent="0" lvl="0" marL="0" rtl="0" algn="ctr">
              <a:spcBef>
                <a:spcPts val="0"/>
              </a:spcBef>
              <a:spcAft>
                <a:spcPts val="0"/>
              </a:spcAft>
              <a:buNone/>
            </a:pPr>
            <a:r>
              <a:rPr b="1" lang="en"/>
              <a:t>Web3</a:t>
            </a:r>
            <a:endParaRPr b="1"/>
          </a:p>
        </p:txBody>
      </p:sp>
      <p:sp>
        <p:nvSpPr>
          <p:cNvPr id="93" name="Google Shape;93;p16"/>
          <p:cNvSpPr txBox="1"/>
          <p:nvPr/>
        </p:nvSpPr>
        <p:spPr>
          <a:xfrm>
            <a:off x="7635309" y="4479938"/>
            <a:ext cx="1077600" cy="4017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400"/>
              <a:t> </a:t>
            </a:r>
            <a:r>
              <a:rPr b="1" lang="en"/>
              <a:t>2022</a:t>
            </a:r>
            <a:r>
              <a:rPr b="1" lang="en" sz="1400"/>
              <a:t> - Present</a:t>
            </a:r>
            <a:endParaRPr b="1" sz="1400"/>
          </a:p>
        </p:txBody>
      </p:sp>
      <p:sp>
        <p:nvSpPr>
          <p:cNvPr id="94" name="Google Shape;94;p16"/>
          <p:cNvSpPr txBox="1"/>
          <p:nvPr/>
        </p:nvSpPr>
        <p:spPr>
          <a:xfrm>
            <a:off x="7656125" y="338306"/>
            <a:ext cx="1400700" cy="2823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100"/>
              <a:t>Focus:</a:t>
            </a:r>
            <a:endParaRPr b="1" sz="1100"/>
          </a:p>
          <a:p>
            <a:pPr indent="0" lvl="0" marL="0" rtl="0" algn="ctr">
              <a:spcBef>
                <a:spcPts val="0"/>
              </a:spcBef>
              <a:spcAft>
                <a:spcPts val="0"/>
              </a:spcAft>
              <a:buNone/>
            </a:pPr>
            <a:r>
              <a:rPr b="1" lang="en" sz="1100"/>
              <a:t>Extreme Productivity</a:t>
            </a:r>
            <a:endParaRPr b="1"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57200" y="289744"/>
            <a:ext cx="8229600" cy="743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Technology Adoption Curve</a:t>
            </a:r>
            <a:endParaRPr/>
          </a:p>
        </p:txBody>
      </p:sp>
      <p:pic>
        <p:nvPicPr>
          <p:cNvPr id="101" name="Google Shape;101;p17"/>
          <p:cNvPicPr preferRelativeResize="0"/>
          <p:nvPr/>
        </p:nvPicPr>
        <p:blipFill>
          <a:blip r:embed="rId3">
            <a:alphaModFix/>
          </a:blip>
          <a:stretch>
            <a:fillRect/>
          </a:stretch>
        </p:blipFill>
        <p:spPr>
          <a:xfrm>
            <a:off x="726525" y="1067681"/>
            <a:ext cx="6007050" cy="3008137"/>
          </a:xfrm>
          <a:prstGeom prst="rect">
            <a:avLst/>
          </a:prstGeom>
          <a:noFill/>
          <a:ln>
            <a:noFill/>
          </a:ln>
        </p:spPr>
      </p:pic>
      <p:sp>
        <p:nvSpPr>
          <p:cNvPr id="102" name="Google Shape;102;p17"/>
          <p:cNvSpPr txBox="1"/>
          <p:nvPr/>
        </p:nvSpPr>
        <p:spPr>
          <a:xfrm>
            <a:off x="382775" y="4561369"/>
            <a:ext cx="822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https://mdevelopers.com/blog/technology-adoption-curve-everything-that-you-need-to-know</a:t>
            </a:r>
            <a:endParaRPr/>
          </a:p>
          <a:p>
            <a:pPr indent="0" lvl="0" marL="0" rtl="0" algn="l">
              <a:spcBef>
                <a:spcPts val="0"/>
              </a:spcBef>
              <a:spcAft>
                <a:spcPts val="0"/>
              </a:spcAft>
              <a:buNone/>
            </a:pPr>
            <a:r>
              <a:t/>
            </a:r>
            <a:endParaRPr/>
          </a:p>
        </p:txBody>
      </p:sp>
      <p:sp>
        <p:nvSpPr>
          <p:cNvPr id="103" name="Google Shape;103;p17"/>
          <p:cNvSpPr txBox="1"/>
          <p:nvPr/>
        </p:nvSpPr>
        <p:spPr>
          <a:xfrm>
            <a:off x="1052625" y="4110806"/>
            <a:ext cx="720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What type of company do you want to work for?</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163775" y="462956"/>
            <a:ext cx="8686500" cy="433800"/>
          </a:xfrm>
          <a:prstGeom prst="rect">
            <a:avLst/>
          </a:prstGeom>
          <a:noFill/>
          <a:ln>
            <a:noFill/>
          </a:ln>
        </p:spPr>
        <p:txBody>
          <a:bodyPr anchorCtr="0" anchor="ctr" bIns="45700" lIns="91425" spcFirstLastPara="1" rIns="91425" wrap="square" tIns="45700">
            <a:normAutofit fontScale="90000"/>
          </a:bodyPr>
          <a:lstStyle/>
          <a:p>
            <a:pPr indent="0" lvl="0" marL="0" marR="0" rtl="0" algn="l">
              <a:spcBef>
                <a:spcPts val="0"/>
              </a:spcBef>
              <a:spcAft>
                <a:spcPts val="0"/>
              </a:spcAft>
              <a:buNone/>
            </a:pPr>
            <a:r>
              <a:rPr b="1" lang="en" sz="2400">
                <a:solidFill>
                  <a:srgbClr val="000000"/>
                </a:solidFill>
              </a:rPr>
              <a:t>Is Adopting Gen AI a </a:t>
            </a:r>
            <a:r>
              <a:rPr b="1" lang="en" sz="2400" u="sng">
                <a:solidFill>
                  <a:srgbClr val="000000"/>
                </a:solidFill>
              </a:rPr>
              <a:t>Technology issue</a:t>
            </a:r>
            <a:r>
              <a:rPr b="1" lang="en" sz="2400">
                <a:solidFill>
                  <a:srgbClr val="000000"/>
                </a:solidFill>
              </a:rPr>
              <a:t> or </a:t>
            </a:r>
            <a:r>
              <a:rPr b="1" lang="en" sz="2400" u="sng">
                <a:solidFill>
                  <a:srgbClr val="000000"/>
                </a:solidFill>
              </a:rPr>
              <a:t>Culture issue</a:t>
            </a:r>
            <a:r>
              <a:rPr b="1" lang="en" sz="2400">
                <a:solidFill>
                  <a:srgbClr val="000000"/>
                </a:solidFill>
              </a:rPr>
              <a:t>?</a:t>
            </a:r>
            <a:endParaRPr b="1" i="0" sz="1600" u="none" cap="none" strike="noStrike">
              <a:solidFill>
                <a:srgbClr val="000000"/>
              </a:solidFill>
              <a:latin typeface="Arial Black"/>
              <a:ea typeface="Arial Black"/>
              <a:cs typeface="Arial Black"/>
              <a:sym typeface="Arial Black"/>
            </a:endParaRPr>
          </a:p>
        </p:txBody>
      </p:sp>
      <p:sp>
        <p:nvSpPr>
          <p:cNvPr id="109" name="Google Shape;109;p18"/>
          <p:cNvSpPr txBox="1"/>
          <p:nvPr/>
        </p:nvSpPr>
        <p:spPr>
          <a:xfrm>
            <a:off x="393275" y="1242656"/>
            <a:ext cx="8860800" cy="4817700"/>
          </a:xfrm>
          <a:prstGeom prst="rect">
            <a:avLst/>
          </a:prstGeom>
          <a:noFill/>
          <a:ln>
            <a:noFill/>
          </a:ln>
        </p:spPr>
        <p:txBody>
          <a:bodyPr anchorCtr="0" anchor="t" bIns="91425" lIns="91425" spcFirstLastPara="1" rIns="91425" wrap="square" tIns="91425">
            <a:spAutoFit/>
          </a:bodyPr>
          <a:lstStyle/>
          <a:p>
            <a:pPr indent="-361950" lvl="0" marL="457200" rtl="0" algn="l">
              <a:spcBef>
                <a:spcPts val="1200"/>
              </a:spcBef>
              <a:spcAft>
                <a:spcPts val="0"/>
              </a:spcAft>
              <a:buClr>
                <a:schemeClr val="dk1"/>
              </a:buClr>
              <a:buSzPts val="2100"/>
              <a:buChar char="●"/>
            </a:pPr>
            <a:r>
              <a:rPr b="1" lang="en" sz="2100">
                <a:solidFill>
                  <a:schemeClr val="dk1"/>
                </a:solidFill>
              </a:rPr>
              <a:t>A culture issue!</a:t>
            </a:r>
            <a:endParaRPr b="1" sz="2100">
              <a:solidFill>
                <a:schemeClr val="dk1"/>
              </a:solidFill>
            </a:endParaRPr>
          </a:p>
          <a:p>
            <a:pPr indent="-361950" lvl="1" marL="914400" rtl="0" algn="l">
              <a:spcBef>
                <a:spcPts val="1200"/>
              </a:spcBef>
              <a:spcAft>
                <a:spcPts val="0"/>
              </a:spcAft>
              <a:buClr>
                <a:schemeClr val="dk1"/>
              </a:buClr>
              <a:buSzPts val="2100"/>
              <a:buChar char="○"/>
            </a:pPr>
            <a:r>
              <a:rPr lang="en" sz="2100">
                <a:solidFill>
                  <a:schemeClr val="dk1"/>
                </a:solidFill>
              </a:rPr>
              <a:t>More than technology changes when adopting Gen AI</a:t>
            </a:r>
            <a:endParaRPr sz="2100">
              <a:solidFill>
                <a:schemeClr val="dk1"/>
              </a:solidFill>
            </a:endParaRPr>
          </a:p>
          <a:p>
            <a:pPr indent="-361950" lvl="0" marL="457200" rtl="0" algn="l">
              <a:spcBef>
                <a:spcPts val="1200"/>
              </a:spcBef>
              <a:spcAft>
                <a:spcPts val="0"/>
              </a:spcAft>
              <a:buClr>
                <a:schemeClr val="dk1"/>
              </a:buClr>
              <a:buSzPts val="2100"/>
              <a:buChar char="●"/>
            </a:pPr>
            <a:r>
              <a:rPr lang="en" sz="2100">
                <a:solidFill>
                  <a:schemeClr val="dk1"/>
                </a:solidFill>
              </a:rPr>
              <a:t> The entire organization must change!</a:t>
            </a:r>
            <a:endParaRPr sz="2100">
              <a:solidFill>
                <a:schemeClr val="dk1"/>
              </a:solidFill>
            </a:endParaRPr>
          </a:p>
          <a:p>
            <a:pPr indent="-361950" lvl="1" marL="914400" rtl="0" algn="l">
              <a:spcBef>
                <a:spcPts val="1200"/>
              </a:spcBef>
              <a:spcAft>
                <a:spcPts val="0"/>
              </a:spcAft>
              <a:buClr>
                <a:schemeClr val="dk1"/>
              </a:buClr>
              <a:buSzPts val="2100"/>
              <a:buChar char="○"/>
            </a:pPr>
            <a:r>
              <a:rPr lang="en" sz="2100">
                <a:solidFill>
                  <a:schemeClr val="dk1"/>
                </a:solidFill>
              </a:rPr>
              <a:t>Finance - How does the Finance operations change?</a:t>
            </a:r>
            <a:endParaRPr sz="2100">
              <a:solidFill>
                <a:schemeClr val="dk1"/>
              </a:solidFill>
            </a:endParaRPr>
          </a:p>
          <a:p>
            <a:pPr indent="-361950" lvl="1" marL="914400" rtl="0" algn="l">
              <a:spcBef>
                <a:spcPts val="1200"/>
              </a:spcBef>
              <a:spcAft>
                <a:spcPts val="0"/>
              </a:spcAft>
              <a:buClr>
                <a:schemeClr val="dk1"/>
              </a:buClr>
              <a:buSzPts val="2100"/>
              <a:buChar char="○"/>
            </a:pPr>
            <a:r>
              <a:rPr lang="en" sz="2100">
                <a:solidFill>
                  <a:schemeClr val="dk1"/>
                </a:solidFill>
              </a:rPr>
              <a:t>Audit / Compliance - New policies needed for bias and hallucinations</a:t>
            </a:r>
            <a:endParaRPr sz="2100">
              <a:solidFill>
                <a:schemeClr val="dk1"/>
              </a:solidFill>
            </a:endParaRPr>
          </a:p>
          <a:p>
            <a:pPr indent="-361950" lvl="1" marL="914400" rtl="0" algn="l">
              <a:spcBef>
                <a:spcPts val="1200"/>
              </a:spcBef>
              <a:spcAft>
                <a:spcPts val="0"/>
              </a:spcAft>
              <a:buClr>
                <a:schemeClr val="dk1"/>
              </a:buClr>
              <a:buSzPts val="2100"/>
              <a:buChar char="○"/>
            </a:pPr>
            <a:r>
              <a:rPr lang="en" sz="2100">
                <a:solidFill>
                  <a:schemeClr val="dk1"/>
                </a:solidFill>
              </a:rPr>
              <a:t>HR - new roles, descriptions, salary ranges and job postings</a:t>
            </a:r>
            <a:endParaRPr sz="2100">
              <a:solidFill>
                <a:schemeClr val="dk1"/>
              </a:solidFill>
            </a:endParaRPr>
          </a:p>
          <a:p>
            <a:pPr indent="-361950" lvl="1" marL="914400" rtl="0" algn="l">
              <a:spcBef>
                <a:spcPts val="1200"/>
              </a:spcBef>
              <a:spcAft>
                <a:spcPts val="0"/>
              </a:spcAft>
              <a:buClr>
                <a:schemeClr val="dk1"/>
              </a:buClr>
              <a:buSzPts val="2100"/>
              <a:buChar char="○"/>
            </a:pPr>
            <a:r>
              <a:rPr lang="en" sz="2100">
                <a:solidFill>
                  <a:schemeClr val="dk1"/>
                </a:solidFill>
              </a:rPr>
              <a:t>SW development processes - how you develop SW will be different with use of AI</a:t>
            </a:r>
            <a:endParaRPr sz="2100">
              <a:solidFill>
                <a:schemeClr val="dk1"/>
              </a:solidFill>
            </a:endParaRPr>
          </a:p>
          <a:p>
            <a:pPr indent="-361950" lvl="0" marL="457200" rtl="0" algn="l">
              <a:spcBef>
                <a:spcPts val="1200"/>
              </a:spcBef>
              <a:spcAft>
                <a:spcPts val="1200"/>
              </a:spcAft>
              <a:buClr>
                <a:schemeClr val="dk1"/>
              </a:buClr>
              <a:buSzPts val="2100"/>
              <a:buChar char="●"/>
            </a:pPr>
            <a:r>
              <a:rPr lang="en" sz="2100">
                <a:solidFill>
                  <a:schemeClr val="dk1"/>
                </a:solidFill>
              </a:rPr>
              <a:t>Your existing business processes &amp; business model need to be changed to take full advantage of Gen AI</a:t>
            </a:r>
            <a:endParaRPr sz="2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57200" y="400050"/>
            <a:ext cx="8229600" cy="743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AI Maturity Assessment</a:t>
            </a:r>
            <a:endParaRPr/>
          </a:p>
        </p:txBody>
      </p:sp>
      <p:sp>
        <p:nvSpPr>
          <p:cNvPr id="115" name="Google Shape;115;p19"/>
          <p:cNvSpPr txBox="1"/>
          <p:nvPr>
            <p:ph idx="1" type="body"/>
          </p:nvPr>
        </p:nvSpPr>
        <p:spPr>
          <a:xfrm>
            <a:off x="457200" y="1200150"/>
            <a:ext cx="8229600" cy="36576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b="1" lang="en"/>
              <a:t>Please review the document:  Gen AI Maturity Assessment</a:t>
            </a:r>
            <a:endParaRPr/>
          </a:p>
          <a:p>
            <a:pPr indent="0" lvl="0" marL="0" rtl="0" algn="l">
              <a:spcBef>
                <a:spcPts val="1200"/>
              </a:spcBef>
              <a:spcAft>
                <a:spcPts val="0"/>
              </a:spcAft>
              <a:buNone/>
            </a:pPr>
            <a:r>
              <a:rPr lang="en" u="sng">
                <a:solidFill>
                  <a:schemeClr val="hlink"/>
                </a:solidFill>
                <a:hlinkClick r:id="rId3"/>
              </a:rPr>
              <a:t>https://ublearns.buffalo.edu/d2l/le/content/241670/viewContent/4313624/View</a:t>
            </a:r>
            <a:endParaRPr/>
          </a:p>
          <a:p>
            <a:pPr indent="0" lvl="0" marL="0" rtl="0" algn="l">
              <a:spcBef>
                <a:spcPts val="1200"/>
              </a:spcBef>
              <a:spcAft>
                <a:spcPts val="0"/>
              </a:spcAft>
              <a:buNone/>
            </a:pPr>
            <a:r>
              <a:rPr lang="en"/>
              <a:t>Be able to </a:t>
            </a:r>
            <a:r>
              <a:rPr lang="en"/>
              <a:t>describe</a:t>
            </a:r>
            <a:r>
              <a:rPr lang="en"/>
              <a:t> the assessment process and two of the dimensions used to measure an organization:</a:t>
            </a:r>
            <a:endParaRPr/>
          </a:p>
          <a:p>
            <a:pPr indent="-325755" lvl="1" marL="914400" rtl="0" algn="l">
              <a:lnSpc>
                <a:spcPct val="100000"/>
              </a:lnSpc>
              <a:spcBef>
                <a:spcPts val="1200"/>
              </a:spcBef>
              <a:spcAft>
                <a:spcPts val="0"/>
              </a:spcAft>
              <a:buSzPts val="1530"/>
              <a:buAutoNum type="alphaLcPeriod"/>
            </a:pPr>
            <a:r>
              <a:rPr lang="en"/>
              <a:t>Culture</a:t>
            </a:r>
            <a:endParaRPr/>
          </a:p>
          <a:p>
            <a:pPr indent="-325755" lvl="1" marL="914400" rtl="0" algn="l">
              <a:lnSpc>
                <a:spcPct val="100000"/>
              </a:lnSpc>
              <a:spcBef>
                <a:spcPts val="0"/>
              </a:spcBef>
              <a:spcAft>
                <a:spcPts val="0"/>
              </a:spcAft>
              <a:buSzPts val="1530"/>
              <a:buAutoNum type="alphaLcPeriod"/>
            </a:pPr>
            <a:r>
              <a:rPr lang="en"/>
              <a:t>Strategy</a:t>
            </a:r>
            <a:endParaRPr/>
          </a:p>
          <a:p>
            <a:pPr indent="-325755" lvl="1" marL="914400" rtl="0" algn="l">
              <a:lnSpc>
                <a:spcPct val="100000"/>
              </a:lnSpc>
              <a:spcBef>
                <a:spcPts val="0"/>
              </a:spcBef>
              <a:spcAft>
                <a:spcPts val="0"/>
              </a:spcAft>
              <a:buSzPts val="1530"/>
              <a:buAutoNum type="alphaLcPeriod"/>
            </a:pPr>
            <a:r>
              <a:rPr lang="en"/>
              <a:t>Leadership Commitment and Vision</a:t>
            </a:r>
            <a:endParaRPr/>
          </a:p>
          <a:p>
            <a:pPr indent="-325755" lvl="1" marL="914400" rtl="0" algn="l">
              <a:lnSpc>
                <a:spcPct val="100000"/>
              </a:lnSpc>
              <a:spcBef>
                <a:spcPts val="0"/>
              </a:spcBef>
              <a:spcAft>
                <a:spcPts val="0"/>
              </a:spcAft>
              <a:buSzPts val="1530"/>
              <a:buAutoNum type="alphaLcPeriod"/>
            </a:pPr>
            <a:r>
              <a:rPr lang="en"/>
              <a:t>Data Infrastructure and Architecture</a:t>
            </a:r>
            <a:endParaRPr/>
          </a:p>
          <a:p>
            <a:pPr indent="-325755" lvl="1" marL="914400" rtl="0" algn="l">
              <a:lnSpc>
                <a:spcPct val="100000"/>
              </a:lnSpc>
              <a:spcBef>
                <a:spcPts val="0"/>
              </a:spcBef>
              <a:spcAft>
                <a:spcPts val="0"/>
              </a:spcAft>
              <a:buSzPts val="1530"/>
              <a:buAutoNum type="alphaLcPeriod"/>
            </a:pPr>
            <a:r>
              <a:rPr lang="en"/>
              <a:t>Data Quality</a:t>
            </a:r>
            <a:endParaRPr/>
          </a:p>
          <a:p>
            <a:pPr indent="-325755" lvl="1" marL="914400" rtl="0" algn="l">
              <a:lnSpc>
                <a:spcPct val="100000"/>
              </a:lnSpc>
              <a:spcBef>
                <a:spcPts val="0"/>
              </a:spcBef>
              <a:spcAft>
                <a:spcPts val="0"/>
              </a:spcAft>
              <a:buSzPts val="1530"/>
              <a:buAutoNum type="alphaLcPeriod"/>
            </a:pPr>
            <a:r>
              <a:rPr lang="en"/>
              <a:t>AI Skills</a:t>
            </a:r>
            <a:endParaRPr/>
          </a:p>
          <a:p>
            <a:pPr indent="-325755" lvl="1" marL="914400" rtl="0" algn="l">
              <a:lnSpc>
                <a:spcPct val="100000"/>
              </a:lnSpc>
              <a:spcBef>
                <a:spcPts val="0"/>
              </a:spcBef>
              <a:spcAft>
                <a:spcPts val="0"/>
              </a:spcAft>
              <a:buSzPts val="1530"/>
              <a:buAutoNum type="alphaLcPeriod"/>
            </a:pPr>
            <a:r>
              <a:rPr lang="en"/>
              <a:t>AI Policies and Guidelines</a:t>
            </a:r>
            <a:endParaRPr/>
          </a:p>
          <a:p>
            <a:pPr indent="-325755" lvl="1" marL="914400" rtl="0" algn="l">
              <a:lnSpc>
                <a:spcPct val="100000"/>
              </a:lnSpc>
              <a:spcBef>
                <a:spcPts val="0"/>
              </a:spcBef>
              <a:spcAft>
                <a:spcPts val="0"/>
              </a:spcAft>
              <a:buSzPts val="1530"/>
              <a:buAutoNum type="alphaLcPeriod"/>
            </a:pPr>
            <a:r>
              <a:rPr lang="en"/>
              <a:t>Change Management Processes in Place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2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Consulting Concepts</a:t>
            </a:r>
            <a:endParaRPr/>
          </a:p>
        </p:txBody>
      </p:sp>
      <p:graphicFrame>
        <p:nvGraphicFramePr>
          <p:cNvPr id="121" name="Google Shape;121;p20"/>
          <p:cNvGraphicFramePr/>
          <p:nvPr/>
        </p:nvGraphicFramePr>
        <p:xfrm>
          <a:off x="824900" y="532975"/>
          <a:ext cx="3000000" cy="3000000"/>
        </p:xfrm>
        <a:graphic>
          <a:graphicData uri="http://schemas.openxmlformats.org/drawingml/2006/table">
            <a:tbl>
              <a:tblPr>
                <a:noFill/>
                <a:tableStyleId>{A323848C-BBD8-4F88-B431-F6478307DB71}</a:tableStyleId>
              </a:tblPr>
              <a:tblGrid>
                <a:gridCol w="1554125"/>
                <a:gridCol w="5684875"/>
              </a:tblGrid>
              <a:tr h="381000">
                <a:tc>
                  <a:txBody>
                    <a:bodyPr/>
                    <a:lstStyle/>
                    <a:p>
                      <a:pPr indent="0" lvl="0" marL="0" rtl="0" algn="ctr">
                        <a:spcBef>
                          <a:spcPts val="0"/>
                        </a:spcBef>
                        <a:spcAft>
                          <a:spcPts val="0"/>
                        </a:spcAft>
                        <a:buNone/>
                      </a:pPr>
                      <a:r>
                        <a:rPr b="1" lang="en"/>
                        <a:t>Term / Skill</a:t>
                      </a:r>
                      <a:endParaRPr b="1"/>
                    </a:p>
                  </a:txBody>
                  <a:tcPr marT="91425" marB="91425" marR="91425" marL="91425"/>
                </a:tc>
                <a:tc>
                  <a:txBody>
                    <a:bodyPr/>
                    <a:lstStyle/>
                    <a:p>
                      <a:pPr indent="0" lvl="0" marL="0" rtl="0" algn="ctr">
                        <a:spcBef>
                          <a:spcPts val="0"/>
                        </a:spcBef>
                        <a:spcAft>
                          <a:spcPts val="0"/>
                        </a:spcAft>
                        <a:buNone/>
                      </a:pPr>
                      <a:r>
                        <a:rPr b="1" lang="en"/>
                        <a:t>Explanation</a:t>
                      </a:r>
                      <a:endParaRPr b="1"/>
                    </a:p>
                  </a:txBody>
                  <a:tcPr marT="91425" marB="91425" marR="91425" marL="91425"/>
                </a:tc>
              </a:tr>
              <a:tr h="381000">
                <a:tc>
                  <a:txBody>
                    <a:bodyPr/>
                    <a:lstStyle/>
                    <a:p>
                      <a:pPr indent="0" lvl="0" marL="0" rtl="0" algn="l">
                        <a:spcBef>
                          <a:spcPts val="0"/>
                        </a:spcBef>
                        <a:spcAft>
                          <a:spcPts val="0"/>
                        </a:spcAft>
                        <a:buNone/>
                      </a:pPr>
                      <a:r>
                        <a:rPr lang="en" sz="1200"/>
                        <a:t>Consultant</a:t>
                      </a:r>
                      <a:endParaRPr sz="1200"/>
                    </a:p>
                  </a:txBody>
                  <a:tcPr marT="91425" marB="91425" marR="91425" marL="91425" anchor="ctr"/>
                </a:tc>
                <a:tc>
                  <a:txBody>
                    <a:bodyPr/>
                    <a:lstStyle/>
                    <a:p>
                      <a:pPr indent="-304800" lvl="0" marL="457200" rtl="0" algn="l">
                        <a:spcBef>
                          <a:spcPts val="0"/>
                        </a:spcBef>
                        <a:spcAft>
                          <a:spcPts val="0"/>
                        </a:spcAft>
                        <a:buSzPts val="1200"/>
                        <a:buChar char="●"/>
                      </a:pPr>
                      <a:r>
                        <a:rPr lang="en" sz="1200"/>
                        <a:t>A person in a position of influence</a:t>
                      </a:r>
                      <a:endParaRPr sz="1200"/>
                    </a:p>
                    <a:p>
                      <a:pPr indent="-304800" lvl="0" marL="457200" rtl="0" algn="l">
                        <a:spcBef>
                          <a:spcPts val="0"/>
                        </a:spcBef>
                        <a:spcAft>
                          <a:spcPts val="0"/>
                        </a:spcAft>
                        <a:buSzPts val="1200"/>
                        <a:buChar char="●"/>
                      </a:pPr>
                      <a:r>
                        <a:rPr lang="en" sz="1200"/>
                        <a:t>Has NO direct power to make changes or implement programs!</a:t>
                      </a:r>
                      <a:endParaRPr sz="1200"/>
                    </a:p>
                    <a:p>
                      <a:pPr indent="-304800" lvl="0" marL="457200" rtl="0" algn="l">
                        <a:spcBef>
                          <a:spcPts val="0"/>
                        </a:spcBef>
                        <a:spcAft>
                          <a:spcPts val="0"/>
                        </a:spcAft>
                        <a:buSzPts val="1200"/>
                        <a:buChar char="●"/>
                      </a:pPr>
                      <a:r>
                        <a:rPr lang="en" sz="1200"/>
                        <a:t>When you give advice - you’re acting as a consultant</a:t>
                      </a:r>
                      <a:endParaRPr sz="1200"/>
                    </a:p>
                  </a:txBody>
                  <a:tcPr marT="91425" marB="91425" marR="91425" marL="91425"/>
                </a:tc>
              </a:tr>
              <a:tr h="381000">
                <a:tc>
                  <a:txBody>
                    <a:bodyPr/>
                    <a:lstStyle/>
                    <a:p>
                      <a:pPr indent="0" lvl="0" marL="0" rtl="0" algn="l">
                        <a:spcBef>
                          <a:spcPts val="0"/>
                        </a:spcBef>
                        <a:spcAft>
                          <a:spcPts val="0"/>
                        </a:spcAft>
                        <a:buNone/>
                      </a:pPr>
                      <a:r>
                        <a:rPr lang="en" sz="1200"/>
                        <a:t>Manager</a:t>
                      </a:r>
                      <a:endParaRPr sz="1200"/>
                    </a:p>
                  </a:txBody>
                  <a:tcPr marT="91425" marB="91425" marR="91425" marL="91425" anchor="ctr"/>
                </a:tc>
                <a:tc>
                  <a:txBody>
                    <a:bodyPr/>
                    <a:lstStyle/>
                    <a:p>
                      <a:pPr indent="-304800" lvl="0" marL="457200" rtl="0" algn="l">
                        <a:spcBef>
                          <a:spcPts val="0"/>
                        </a:spcBef>
                        <a:spcAft>
                          <a:spcPts val="0"/>
                        </a:spcAft>
                        <a:buSzPts val="1200"/>
                        <a:buChar char="●"/>
                      </a:pPr>
                      <a:r>
                        <a:rPr lang="en" sz="1200"/>
                        <a:t>A person with direct responsibility to make changes or implement programs</a:t>
                      </a:r>
                      <a:endParaRPr sz="1200"/>
                    </a:p>
                  </a:txBody>
                  <a:tcPr marT="91425" marB="91425" marR="91425" marL="91425"/>
                </a:tc>
              </a:tr>
              <a:tr h="381000">
                <a:tc>
                  <a:txBody>
                    <a:bodyPr/>
                    <a:lstStyle/>
                    <a:p>
                      <a:pPr indent="0" lvl="0" marL="0" rtl="0" algn="l">
                        <a:spcBef>
                          <a:spcPts val="0"/>
                        </a:spcBef>
                        <a:spcAft>
                          <a:spcPts val="0"/>
                        </a:spcAft>
                        <a:buNone/>
                      </a:pPr>
                      <a:r>
                        <a:rPr lang="en" sz="1200"/>
                        <a:t>Surrogate Manager</a:t>
                      </a:r>
                      <a:endParaRPr sz="1200"/>
                    </a:p>
                  </a:txBody>
                  <a:tcPr marT="91425" marB="91425" marR="91425" marL="91425" anchor="ctr"/>
                </a:tc>
                <a:tc>
                  <a:txBody>
                    <a:bodyPr/>
                    <a:lstStyle/>
                    <a:p>
                      <a:pPr indent="-304800" lvl="0" marL="457200" rtl="0" algn="l">
                        <a:spcBef>
                          <a:spcPts val="0"/>
                        </a:spcBef>
                        <a:spcAft>
                          <a:spcPts val="0"/>
                        </a:spcAft>
                        <a:buSzPts val="1200"/>
                        <a:buChar char="●"/>
                      </a:pPr>
                      <a:r>
                        <a:rPr lang="en" sz="1200"/>
                        <a:t>A </a:t>
                      </a:r>
                      <a:r>
                        <a:rPr i="1" lang="en" sz="1200"/>
                        <a:t>consultant</a:t>
                      </a:r>
                      <a:r>
                        <a:rPr lang="en" sz="1200"/>
                        <a:t> that starts to act like they can make changes or implement programs!</a:t>
                      </a:r>
                      <a:endParaRPr sz="1200"/>
                    </a:p>
                    <a:p>
                      <a:pPr indent="-304800" lvl="0" marL="457200" rtl="0" algn="l">
                        <a:spcBef>
                          <a:spcPts val="0"/>
                        </a:spcBef>
                        <a:spcAft>
                          <a:spcPts val="0"/>
                        </a:spcAft>
                        <a:buSzPts val="1200"/>
                        <a:buChar char="●"/>
                      </a:pPr>
                      <a:r>
                        <a:rPr lang="en" sz="1200"/>
                        <a:t>Beware of this behavior!  It may feel satisfying, but in the end, the change will most likely not last for long!</a:t>
                      </a:r>
                      <a:endParaRPr sz="1200"/>
                    </a:p>
                  </a:txBody>
                  <a:tcPr marT="91425" marB="91425" marR="91425" marL="91425"/>
                </a:tc>
              </a:tr>
              <a:tr h="381000">
                <a:tc>
                  <a:txBody>
                    <a:bodyPr/>
                    <a:lstStyle/>
                    <a:p>
                      <a:pPr indent="0" lvl="0" marL="0" rtl="0" algn="l">
                        <a:spcBef>
                          <a:spcPts val="0"/>
                        </a:spcBef>
                        <a:spcAft>
                          <a:spcPts val="0"/>
                        </a:spcAft>
                        <a:buNone/>
                      </a:pPr>
                      <a:r>
                        <a:rPr lang="en" sz="1200"/>
                        <a:t>Technical skills</a:t>
                      </a:r>
                      <a:endParaRPr sz="1200"/>
                    </a:p>
                  </a:txBody>
                  <a:tcPr marT="91425" marB="91425" marR="91425" marL="91425" anchor="ctr"/>
                </a:tc>
                <a:tc>
                  <a:txBody>
                    <a:bodyPr/>
                    <a:lstStyle/>
                    <a:p>
                      <a:pPr indent="-304800" lvl="0" marL="457200" rtl="0" algn="l">
                        <a:spcBef>
                          <a:spcPts val="0"/>
                        </a:spcBef>
                        <a:spcAft>
                          <a:spcPts val="0"/>
                        </a:spcAft>
                        <a:buSzPts val="1200"/>
                        <a:buChar char="●"/>
                      </a:pPr>
                      <a:r>
                        <a:rPr lang="en" sz="1200"/>
                        <a:t>Be an “expert” in your field.  E.g. Generative AI</a:t>
                      </a:r>
                      <a:endParaRPr sz="1200"/>
                    </a:p>
                  </a:txBody>
                  <a:tcPr marT="91425" marB="91425" marR="91425" marL="91425"/>
                </a:tc>
              </a:tr>
              <a:tr h="381000">
                <a:tc>
                  <a:txBody>
                    <a:bodyPr/>
                    <a:lstStyle/>
                    <a:p>
                      <a:pPr indent="0" lvl="0" marL="0" marR="0" rtl="0" algn="l">
                        <a:lnSpc>
                          <a:spcPct val="100000"/>
                        </a:lnSpc>
                        <a:spcBef>
                          <a:spcPts val="0"/>
                        </a:spcBef>
                        <a:spcAft>
                          <a:spcPts val="0"/>
                        </a:spcAft>
                        <a:buNone/>
                      </a:pPr>
                      <a:r>
                        <a:rPr lang="en" sz="1200"/>
                        <a:t>Interpersonal skills</a:t>
                      </a:r>
                      <a:endParaRPr sz="1200"/>
                    </a:p>
                  </a:txBody>
                  <a:tcPr marT="91425" marB="91425" marR="91425" marL="91425" anchor="ctr"/>
                </a:tc>
                <a:tc>
                  <a:txBody>
                    <a:bodyPr/>
                    <a:lstStyle/>
                    <a:p>
                      <a:pPr indent="-304800" lvl="0" marL="457200" rtl="0" algn="l">
                        <a:spcBef>
                          <a:spcPts val="0"/>
                        </a:spcBef>
                        <a:spcAft>
                          <a:spcPts val="0"/>
                        </a:spcAft>
                        <a:buSzPts val="1200"/>
                        <a:buChar char="●"/>
                      </a:pPr>
                      <a:r>
                        <a:rPr lang="en" sz="1200"/>
                        <a:t>Communication skills</a:t>
                      </a:r>
                      <a:endParaRPr sz="1200"/>
                    </a:p>
                    <a:p>
                      <a:pPr indent="-304800" lvl="0" marL="457200" rtl="0" algn="l">
                        <a:spcBef>
                          <a:spcPts val="0"/>
                        </a:spcBef>
                        <a:spcAft>
                          <a:spcPts val="0"/>
                        </a:spcAft>
                        <a:buSzPts val="1200"/>
                        <a:buChar char="●"/>
                      </a:pPr>
                      <a:r>
                        <a:rPr lang="en" sz="1200"/>
                        <a:t>Able to disagree reasonably</a:t>
                      </a:r>
                      <a:endParaRPr sz="1200"/>
                    </a:p>
                    <a:p>
                      <a:pPr indent="-304800" lvl="0" marL="457200" rtl="0" algn="l">
                        <a:spcBef>
                          <a:spcPts val="0"/>
                        </a:spcBef>
                        <a:spcAft>
                          <a:spcPts val="0"/>
                        </a:spcAft>
                        <a:buSzPts val="1200"/>
                        <a:buChar char="●"/>
                      </a:pPr>
                      <a:r>
                        <a:rPr lang="en" sz="1200"/>
                        <a:t>Build and maintain a relationship</a:t>
                      </a:r>
                      <a:endParaRPr sz="1200"/>
                    </a:p>
                  </a:txBody>
                  <a:tcPr marT="91425" marB="91425" marR="91425" marL="91425"/>
                </a:tc>
              </a:tr>
              <a:tr h="381000">
                <a:tc>
                  <a:txBody>
                    <a:bodyPr/>
                    <a:lstStyle/>
                    <a:p>
                      <a:pPr indent="0" lvl="0" marL="0" marR="0" rtl="0" algn="l">
                        <a:lnSpc>
                          <a:spcPct val="100000"/>
                        </a:lnSpc>
                        <a:spcBef>
                          <a:spcPts val="0"/>
                        </a:spcBef>
                        <a:spcAft>
                          <a:spcPts val="0"/>
                        </a:spcAft>
                        <a:buNone/>
                      </a:pPr>
                      <a:r>
                        <a:rPr lang="en" sz="1200"/>
                        <a:t>Consulting skills</a:t>
                      </a:r>
                      <a:endParaRPr sz="1200"/>
                    </a:p>
                  </a:txBody>
                  <a:tcPr marT="91425" marB="91425" marR="91425" marL="91425" anchor="ctr"/>
                </a:tc>
                <a:tc>
                  <a:txBody>
                    <a:bodyPr/>
                    <a:lstStyle/>
                    <a:p>
                      <a:pPr indent="-304800" lvl="0" marL="457200" rtl="0" algn="l">
                        <a:spcBef>
                          <a:spcPts val="0"/>
                        </a:spcBef>
                        <a:spcAft>
                          <a:spcPts val="0"/>
                        </a:spcAft>
                        <a:buSzPts val="1200"/>
                        <a:buChar char="●"/>
                      </a:pPr>
                      <a:r>
                        <a:rPr lang="en" sz="1200"/>
                        <a:t>Able to reduce large amounts of information to a manageable size</a:t>
                      </a:r>
                      <a:endParaRPr sz="1200"/>
                    </a:p>
                    <a:p>
                      <a:pPr indent="-304800" lvl="0" marL="457200" rtl="0" algn="l">
                        <a:spcBef>
                          <a:spcPts val="0"/>
                        </a:spcBef>
                        <a:spcAft>
                          <a:spcPts val="0"/>
                        </a:spcAft>
                        <a:buSzPts val="1200"/>
                        <a:buChar char="●"/>
                      </a:pPr>
                      <a:r>
                        <a:rPr lang="en" sz="1200"/>
                        <a:t>Accurate discovery</a:t>
                      </a:r>
                      <a:endParaRPr sz="1200"/>
                    </a:p>
                    <a:p>
                      <a:pPr indent="-304800" lvl="0" marL="457200" rtl="0" algn="l">
                        <a:spcBef>
                          <a:spcPts val="0"/>
                        </a:spcBef>
                        <a:spcAft>
                          <a:spcPts val="0"/>
                        </a:spcAft>
                        <a:buSzPts val="1200"/>
                        <a:buChar char="●"/>
                      </a:pPr>
                      <a:r>
                        <a:rPr lang="en" sz="1200"/>
                        <a:t>Involving the client &amp; building client ownership</a:t>
                      </a:r>
                      <a:endParaRPr sz="1200"/>
                    </a:p>
                    <a:p>
                      <a:pPr indent="-304800" lvl="0" marL="457200" rtl="0" algn="l">
                        <a:spcBef>
                          <a:spcPts val="0"/>
                        </a:spcBef>
                        <a:spcAft>
                          <a:spcPts val="0"/>
                        </a:spcAft>
                        <a:buSzPts val="1200"/>
                        <a:buChar char="●"/>
                      </a:pPr>
                      <a:r>
                        <a:rPr lang="en" sz="1200"/>
                        <a:t>Able to make compelling recommendations</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256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How people are using Gen AI</a:t>
            </a:r>
            <a:endParaRPr/>
          </a:p>
        </p:txBody>
      </p:sp>
      <p:pic>
        <p:nvPicPr>
          <p:cNvPr id="127" name="Google Shape;127;p21"/>
          <p:cNvPicPr preferRelativeResize="0"/>
          <p:nvPr/>
        </p:nvPicPr>
        <p:blipFill>
          <a:blip r:embed="rId3">
            <a:alphaModFix/>
          </a:blip>
          <a:stretch>
            <a:fillRect/>
          </a:stretch>
        </p:blipFill>
        <p:spPr>
          <a:xfrm>
            <a:off x="403900" y="1185675"/>
            <a:ext cx="2806925" cy="3742577"/>
          </a:xfrm>
          <a:prstGeom prst="rect">
            <a:avLst/>
          </a:prstGeom>
          <a:noFill/>
          <a:ln>
            <a:noFill/>
          </a:ln>
        </p:spPr>
      </p:pic>
      <p:sp>
        <p:nvSpPr>
          <p:cNvPr id="128" name="Google Shape;128;p21"/>
          <p:cNvSpPr txBox="1"/>
          <p:nvPr/>
        </p:nvSpPr>
        <p:spPr>
          <a:xfrm>
            <a:off x="3889350" y="1311425"/>
            <a:ext cx="3970200" cy="25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In-class Exercise:</a:t>
            </a:r>
            <a:r>
              <a:rPr lang="en"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Review 9 ways people are using Gen AI and classify in the following groups:</a:t>
            </a:r>
            <a:endParaRPr sz="1800">
              <a:solidFill>
                <a:schemeClr val="dk2"/>
              </a:solidFill>
            </a:endParaRPr>
          </a:p>
        </p:txBody>
      </p:sp>
      <p:graphicFrame>
        <p:nvGraphicFramePr>
          <p:cNvPr id="129" name="Google Shape;129;p21"/>
          <p:cNvGraphicFramePr/>
          <p:nvPr/>
        </p:nvGraphicFramePr>
        <p:xfrm>
          <a:off x="3996850" y="2883025"/>
          <a:ext cx="3000000" cy="3000000"/>
        </p:xfrm>
        <a:graphic>
          <a:graphicData uri="http://schemas.openxmlformats.org/drawingml/2006/table">
            <a:tbl>
              <a:tblPr>
                <a:noFill/>
                <a:tableStyleId>{2E482443-1244-472A-A69F-02C3D1C3F4A9}</a:tableStyleId>
              </a:tblPr>
              <a:tblGrid>
                <a:gridCol w="1006475"/>
                <a:gridCol w="3180475"/>
              </a:tblGrid>
              <a:tr h="200025">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Fully impacts revenue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6125">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Impacts revenue and a small cost component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Impacts revenue and cost equally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Impacts some revenue and mostly cost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7675">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Fully  impacts cost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30" name="Google Shape;130;p21"/>
          <p:cNvSpPr txBox="1"/>
          <p:nvPr/>
        </p:nvSpPr>
        <p:spPr>
          <a:xfrm>
            <a:off x="3996850" y="4149825"/>
            <a:ext cx="479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Provide a count for each group</a:t>
            </a:r>
            <a:endParaRPr sz="1800">
              <a:solidFill>
                <a:schemeClr val="dk2"/>
              </a:solidFill>
            </a:endParaRPr>
          </a:p>
          <a:p>
            <a:pPr indent="0" lvl="0" marL="0" rtl="0" algn="l">
              <a:spcBef>
                <a:spcPts val="0"/>
              </a:spcBef>
              <a:spcAft>
                <a:spcPts val="0"/>
              </a:spcAft>
              <a:buNone/>
            </a:pPr>
            <a:r>
              <a:rPr lang="en" sz="1800">
                <a:solidFill>
                  <a:schemeClr val="dk2"/>
                </a:solidFill>
              </a:rPr>
              <a:t>Present at the end of class</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