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ontserrat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gZuUOLrgUUF6YVzVhBTMwL7hP0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.fntdata"/><Relationship Id="rId25" Type="http://schemas.openxmlformats.org/officeDocument/2006/relationships/font" Target="fonts/MontserratLight-regular.fntdata"/><Relationship Id="rId28" Type="http://schemas.openxmlformats.org/officeDocument/2006/relationships/font" Target="fonts/MontserratLight-boldItalic.fntdata"/><Relationship Id="rId27" Type="http://schemas.openxmlformats.org/officeDocument/2006/relationships/font" Target="fonts/Montserrat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3406727c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83406727c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345574bc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345574bc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2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2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2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22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2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5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17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18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1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1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1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1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1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20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593425" y="574800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ROOM-PAINTING PUZZLE</a:t>
            </a:r>
            <a:endParaRPr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412442" y="3571025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Submitted To - DR.SHAMBHAVI.B.S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Submitted By -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AMRUTYA(1BM18IS010)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PRATEEK JAIN(1BM18IS149)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3406727c8_0_13"/>
          <p:cNvSpPr txBox="1"/>
          <p:nvPr>
            <p:ph type="title"/>
          </p:nvPr>
        </p:nvSpPr>
        <p:spPr>
          <a:xfrm>
            <a:off x="105749" y="65400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>
                <a:solidFill>
                  <a:schemeClr val="accent5"/>
                </a:solidFill>
              </a:rPr>
              <a:t>Why did we prefer </a:t>
            </a:r>
            <a:r>
              <a:rPr lang="en" sz="3000">
                <a:solidFill>
                  <a:srgbClr val="FFFFFF"/>
                </a:solidFill>
              </a:rPr>
              <a:t>DIVIDE AND CONQUER </a:t>
            </a:r>
            <a:r>
              <a:rPr lang="en" sz="3000">
                <a:solidFill>
                  <a:schemeClr val="accent5"/>
                </a:solidFill>
              </a:rPr>
              <a:t>approach?</a:t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➔"/>
            </a:pPr>
            <a:r>
              <a:rPr lang="en" sz="2400">
                <a:solidFill>
                  <a:srgbClr val="FFFFFF"/>
                </a:solidFill>
              </a:rPr>
              <a:t>Symmetricity allows us to divide the chessboard into two equal halves along the diagonal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➔"/>
            </a:pPr>
            <a:r>
              <a:rPr lang="en" sz="2400">
                <a:solidFill>
                  <a:srgbClr val="FFFFFF"/>
                </a:solidFill>
              </a:rPr>
              <a:t>Time efficiency is improved(here it is O(1))</a:t>
            </a:r>
            <a:endParaRPr sz="3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45574bcd_6_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idx="4294967295" type="title"/>
          </p:nvPr>
        </p:nvSpPr>
        <p:spPr>
          <a:xfrm>
            <a:off x="180250" y="19110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lt1"/>
                </a:solidFill>
              </a:rPr>
              <a:t>What the puzzle says...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79" name="Google Shape;79;p2"/>
          <p:cNvSpPr txBox="1"/>
          <p:nvPr>
            <p:ph idx="4294967295" type="title"/>
          </p:nvPr>
        </p:nvSpPr>
        <p:spPr>
          <a:xfrm>
            <a:off x="113575" y="1014650"/>
            <a:ext cx="86082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Light"/>
              <a:buChar char="●"/>
            </a:pPr>
            <a:r>
              <a:rPr lang="en" sz="18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There once lived a king who liked chess.He had a palace whose floor plan mimicked an 8*8 chessboard, with each of the 64 rooms having a door in each if its four walls. </a:t>
            </a:r>
            <a:endParaRPr sz="18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Light"/>
              <a:buChar char="●"/>
            </a:pPr>
            <a:r>
              <a:rPr lang="en" sz="18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Originally, all the floors in the rooms were painted white. Then the king ordered the floors to be repainted so that they alternated like the squares of a chessboard. </a:t>
            </a:r>
            <a:endParaRPr sz="18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Light"/>
              <a:buChar char="●"/>
            </a:pPr>
            <a:r>
              <a:rPr lang="en" sz="18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To do this, his painter had to walk through the palace repainting floors in all the rooms he visited from white to black, and vice-versa. The painter was allowed to exit the palace and re-enter it through another door. </a:t>
            </a:r>
            <a:endParaRPr sz="18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Light"/>
              <a:buChar char="●"/>
            </a:pPr>
            <a:r>
              <a:rPr lang="en" sz="18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 need to find the minimum number of re-paintings that the painter has to do, which should not be more than 60 times.</a:t>
            </a:r>
            <a:endParaRPr b="0" sz="18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Initially,all the floors are white in color.	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85" name="Google Shape;85;p3"/>
          <p:cNvSpPr txBox="1"/>
          <p:nvPr>
            <p:ph idx="1" type="subTitle"/>
          </p:nvPr>
        </p:nvSpPr>
        <p:spPr>
          <a:xfrm>
            <a:off x="365475" y="2293325"/>
            <a:ext cx="4045200" cy="184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After repainting, the floors should resemble the pattern shown beside</a:t>
            </a:r>
            <a:endParaRPr/>
          </a:p>
        </p:txBody>
      </p:sp>
      <p:sp>
        <p:nvSpPr>
          <p:cNvPr id="86" name="Google Shape;86;p3"/>
          <p:cNvSpPr txBox="1"/>
          <p:nvPr>
            <p:ph idx="2" type="body"/>
          </p:nvPr>
        </p:nvSpPr>
        <p:spPr>
          <a:xfrm>
            <a:off x="5137825" y="0"/>
            <a:ext cx="3837000" cy="49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00" y="515875"/>
            <a:ext cx="2247275" cy="17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6575" y="2715550"/>
            <a:ext cx="239825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"/>
          <p:cNvSpPr/>
          <p:nvPr/>
        </p:nvSpPr>
        <p:spPr>
          <a:xfrm>
            <a:off x="7615475" y="1163950"/>
            <a:ext cx="631800" cy="3657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975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5" name="Google Shape;95;p4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32">
            <a:off x="3839971" y="112553"/>
            <a:ext cx="2072008" cy="52847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 txBox="1"/>
          <p:nvPr/>
        </p:nvSpPr>
        <p:spPr>
          <a:xfrm>
            <a:off x="3287875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Basic notion 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The painter enters a room, while leaving it, paints it’s floor black, not necessarily black always.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Since symmetricity exists,the palace can be divided into equal halves diagonally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Condition is that the painter enters the room through a door and exits from the other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REQUIRED - Minimum number of times he needs to repaint all the floors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256200" y="569800"/>
            <a:ext cx="8631600" cy="4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Approach Chosen-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accent5"/>
                </a:solidFill>
              </a:rPr>
              <a:t>Divide and Conquer</a:t>
            </a:r>
            <a:endParaRPr sz="36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6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rgbClr val="FFFFFF"/>
                </a:solidFill>
              </a:rPr>
              <a:t>Data Structure Implemented-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accent5"/>
                </a:solidFill>
              </a:rPr>
              <a:t>2D arrays</a:t>
            </a:r>
            <a:endParaRPr sz="36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chemeClr val="accent5"/>
                </a:solidFill>
              </a:rPr>
              <a:t>(using dynamic programming)</a:t>
            </a:r>
            <a:endParaRPr sz="1800">
              <a:solidFill>
                <a:schemeClr val="accent5"/>
              </a:solidFill>
            </a:endParaRPr>
          </a:p>
        </p:txBody>
      </p:sp>
      <p:grpSp>
        <p:nvGrpSpPr>
          <p:cNvPr id="103" name="Google Shape;103;p5"/>
          <p:cNvGrpSpPr/>
          <p:nvPr/>
        </p:nvGrpSpPr>
        <p:grpSpPr>
          <a:xfrm>
            <a:off x="7006089" y="2656360"/>
            <a:ext cx="1987748" cy="2362525"/>
            <a:chOff x="6803275" y="395363"/>
            <a:chExt cx="2212050" cy="2537076"/>
          </a:xfrm>
        </p:grpSpPr>
        <p:pic>
          <p:nvPicPr>
            <p:cNvPr id="104" name="Google Shape;10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5" name="Google Shape;105;p5"/>
            <p:cNvPicPr preferRelativeResize="0"/>
            <p:nvPr/>
          </p:nvPicPr>
          <p:blipFill rotWithShape="1">
            <a:blip r:embed="rId4">
              <a:alphaModFix/>
            </a:blip>
            <a:srcRect b="10011" l="9243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5"/>
            <p:cNvSpPr txBox="1"/>
            <p:nvPr/>
          </p:nvSpPr>
          <p:spPr>
            <a:xfrm>
              <a:off x="7116361" y="691534"/>
              <a:ext cx="1757400" cy="19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2D arrays used in this solution 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enable</a:t>
              </a:r>
              <a:r>
                <a:rPr b="0" i="0" lang="en" sz="1200" u="none" cap="none" strike="noStrik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us to mark each point in it while the painter leaves the room .</a:t>
              </a:r>
              <a:endParaRPr b="1" i="0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587500" y="422675"/>
            <a:ext cx="6063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solidFill>
                  <a:schemeClr val="accent5"/>
                </a:solidFill>
              </a:rPr>
              <a:t>Program</a:t>
            </a:r>
            <a:endParaRPr u="sng">
              <a:solidFill>
                <a:schemeClr val="accent5"/>
              </a:solidFill>
            </a:endParaRPr>
          </a:p>
        </p:txBody>
      </p:sp>
      <p:sp>
        <p:nvSpPr>
          <p:cNvPr id="112" name="Google Shape;112;p7"/>
          <p:cNvSpPr txBox="1"/>
          <p:nvPr>
            <p:ph idx="4294967295" type="body"/>
          </p:nvPr>
        </p:nvSpPr>
        <p:spPr>
          <a:xfrm>
            <a:off x="1013375" y="1250200"/>
            <a:ext cx="6321600" cy="3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CB4B1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arcade</a:t>
            </a:r>
            <a:endParaRPr b="1" sz="10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SCREEN_WIDTH </a:t>
            </a:r>
            <a:r>
              <a:rPr b="1"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CB4B16"/>
                </a:solidFill>
                <a:latin typeface="Courier New"/>
                <a:ea typeface="Courier New"/>
                <a:cs typeface="Courier New"/>
                <a:sym typeface="Courier New"/>
              </a:rPr>
              <a:t>800</a:t>
            </a:r>
            <a:endParaRPr b="1" sz="1050">
              <a:solidFill>
                <a:srgbClr val="CB4B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SCREEN_HEIGHT </a:t>
            </a:r>
            <a:r>
              <a:rPr b="1"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CB4B16"/>
                </a:solidFill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endParaRPr b="1" sz="1050">
              <a:solidFill>
                <a:srgbClr val="CB4B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CB4B1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MyBlock</a:t>
            </a:r>
            <a:r>
              <a:rPr b="1" lang="en" sz="10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arcade.</a:t>
            </a:r>
            <a:r>
              <a:rPr b="1" lang="en" sz="1050">
                <a:latin typeface="Courier New"/>
                <a:ea typeface="Courier New"/>
                <a:cs typeface="Courier New"/>
                <a:sym typeface="Courier New"/>
              </a:rPr>
              <a:t>Window)</a:t>
            </a:r>
            <a:r>
              <a:rPr b="1"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6C71C4"/>
                </a:solidFill>
                <a:latin typeface="Courier New"/>
                <a:ea typeface="Courier New"/>
                <a:cs typeface="Courier New"/>
                <a:sym typeface="Courier New"/>
              </a:rPr>
              <a:t>""" Main application class. """</a:t>
            </a:r>
            <a:endParaRPr b="1" sz="1050">
              <a:solidFill>
                <a:srgbClr val="6C71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050">
                <a:solidFill>
                  <a:srgbClr val="CB4B1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en" sz="10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self,</a:t>
            </a:r>
            <a:r>
              <a:rPr b="1"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b="1"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height</a:t>
            </a:r>
            <a:r>
              <a:rPr b="1" lang="en" sz="10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n" sz="105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en" sz="10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height</a:t>
            </a:r>
            <a:r>
              <a:rPr b="1" lang="en" sz="10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    arcade.</a:t>
            </a:r>
            <a:r>
              <a:rPr b="1" lang="en" sz="1050">
                <a:latin typeface="Courier New"/>
                <a:ea typeface="Courier New"/>
                <a:cs typeface="Courier New"/>
                <a:sym typeface="Courier New"/>
              </a:rPr>
              <a:t>set_background_color(</a:t>
            </a:r>
            <a:r>
              <a:rPr b="1"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arcade.</a:t>
            </a:r>
            <a:r>
              <a:rPr b="1" lang="en" sz="1050"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latin typeface="Courier New"/>
                <a:ea typeface="Courier New"/>
                <a:cs typeface="Courier New"/>
                <a:sym typeface="Courier New"/>
              </a:rPr>
              <a:t>AMAZON)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0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050">
              <a:solidFill>
                <a:srgbClr val="6C71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303300" y="411575"/>
            <a:ext cx="8520600" cy="45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B4B1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setup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444444"/>
              </a:solidFill>
              <a:highlight>
                <a:srgbClr val="E4E8E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CB4B16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050">
              <a:solidFill>
                <a:srgbClr val="CB4B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" sz="1050">
                <a:solidFill>
                  <a:srgbClr val="CB4B1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on_draw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arcade.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start_render()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" sz="1050">
                <a:solidFill>
                  <a:srgbClr val="CB4B1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update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self,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delta_time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CB4B16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050">
              <a:solidFill>
                <a:srgbClr val="CB4B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" sz="1050">
                <a:solidFill>
                  <a:srgbClr val="CB4B1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game 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MyBlock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SCREEN_WIDTH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SCREEN_HEIGHT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game.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setup()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arcade.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" sz="1050">
                <a:solidFill>
                  <a:srgbClr val="CB4B1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__name__ 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C71C4"/>
                </a:solidFill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0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3000"/>
              <a:buNone/>
            </a:pPr>
            <a:r>
              <a:t/>
            </a:r>
            <a:endParaRPr sz="10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303300" y="171125"/>
            <a:ext cx="8520600" cy="4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B4B1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setup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# Create the sprite lists</a:t>
            </a:r>
            <a:endParaRPr i="1" sz="105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player_list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arcade.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SpriteList()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block_list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arcade.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SpriteList()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# Score</a:t>
            </a:r>
            <a:endParaRPr i="1" sz="105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B4B1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player_sprite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arcade.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Sprite(</a:t>
            </a:r>
            <a:r>
              <a:rPr lang="en" sz="1050">
                <a:solidFill>
                  <a:srgbClr val="6C71C4"/>
                </a:solidFill>
                <a:latin typeface="Courier New"/>
                <a:ea typeface="Courier New"/>
                <a:cs typeface="Courier New"/>
                <a:sym typeface="Courier New"/>
              </a:rPr>
              <a:t>"images/character.png"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SPRITE_SCALING_PLAYER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player_sprite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center_x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B4B16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# Starting position</a:t>
            </a:r>
            <a:endParaRPr i="1" sz="105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player_sprite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center_y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B4B16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sz="1050">
              <a:solidFill>
                <a:srgbClr val="CB4B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player_list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append(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player_sprite)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303300" y="99775"/>
            <a:ext cx="8520600" cy="48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i="1" lang="en" sz="10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# Create the block</a:t>
            </a:r>
            <a:endParaRPr i="1" sz="105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" sz="1050">
                <a:solidFill>
                  <a:srgbClr val="CB4B1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>
                <a:solidFill>
                  <a:srgbClr val="CB4B16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BLOCK_COUNT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# Position the block</a:t>
            </a:r>
            <a:endParaRPr i="1" sz="105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block.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center_x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322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randrange(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SCREEN_WIDTH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     block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.center_y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322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randrange(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SCREEN_HEIGHT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i="1" lang="en" sz="10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# Add the block to the lists</a:t>
            </a:r>
            <a:endParaRPr i="1" sz="105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block_list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append(</a:t>
            </a:r>
            <a:r>
              <a:rPr lang="en" sz="1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i="1" lang="en" sz="1050">
                <a:solidFill>
                  <a:srgbClr val="657B83"/>
                </a:solidFill>
                <a:highlight>
                  <a:srgbClr val="E4E8EA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i="1" sz="1050">
              <a:solidFill>
                <a:srgbClr val="657B83"/>
              </a:solidFill>
              <a:highlight>
                <a:srgbClr val="E4E8E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E4E8E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