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3" r:id="rId4"/>
    <p:sldId id="258" r:id="rId5"/>
    <p:sldId id="259" r:id="rId6"/>
    <p:sldId id="261" r:id="rId7"/>
    <p:sldId id="294" r:id="rId8"/>
    <p:sldId id="295" r:id="rId9"/>
    <p:sldId id="296" r:id="rId10"/>
    <p:sldId id="260" r:id="rId11"/>
    <p:sldId id="262" r:id="rId12"/>
    <p:sldId id="264" r:id="rId13"/>
    <p:sldId id="263" r:id="rId14"/>
    <p:sldId id="279" r:id="rId15"/>
    <p:sldId id="270" r:id="rId16"/>
    <p:sldId id="288" r:id="rId17"/>
    <p:sldId id="289" r:id="rId18"/>
    <p:sldId id="282" r:id="rId19"/>
    <p:sldId id="284" r:id="rId20"/>
    <p:sldId id="286" r:id="rId21"/>
    <p:sldId id="271" r:id="rId22"/>
    <p:sldId id="272" r:id="rId23"/>
    <p:sldId id="273" r:id="rId24"/>
    <p:sldId id="274" r:id="rId25"/>
    <p:sldId id="275" r:id="rId26"/>
    <p:sldId id="297" r:id="rId27"/>
    <p:sldId id="298" r:id="rId28"/>
    <p:sldId id="299" r:id="rId29"/>
    <p:sldId id="27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F8876B-2378-4811-A296-6AD8854D2E93}" v="215" dt="2020-04-05T19:17:27.939"/>
    <p1510:client id="{727346EF-DDF7-44EB-8504-CCD2DB0BCB01}" v="493" dt="2020-04-05T20:08:36.133"/>
    <p1510:client id="{8070CF80-2EF0-4388-9F3A-C014AA354E41}" v="35" dt="2020-04-05T21:13:55.611"/>
    <p1510:client id="{8189F854-0C89-4AB3-8D95-7C0CE1032B35}" v="322" dt="2020-04-05T18:46:48.425"/>
    <p1510:client id="{82B072F1-FC33-442B-889E-771B9B5E1621}" v="790" dt="2020-04-05T13:05:14.511"/>
    <p1510:client id="{875911C8-CB65-402F-BFBD-F673740F172B}" v="438" dt="2020-04-05T08:45:50.311"/>
    <p1510:client id="{BFB543C2-41AF-42AE-900F-55D48EF4298D}" v="604" dt="2020-04-05T21:16:15.480"/>
    <p1510:client id="{C82CBD28-BE0C-494D-A353-A36C8D7F962E}" v="50" dt="2020-04-05T21:31:43.819"/>
    <p1510:client id="{F5F734C7-74D4-4AAC-964D-E7ACE7500D2F}" v="1187" dt="2020-04-05T18:13:12.2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varScale="1">
        <p:scale>
          <a:sx n="63" d="100"/>
          <a:sy n="63" d="100"/>
        </p:scale>
        <p:origin x="67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A05839-FA22-4835-B1E5-ADA6335A0AE6}"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29EC5345-C3D1-4B1F-B2C1-C040547C4E4C}">
      <dgm:prSet/>
      <dgm:spPr/>
      <dgm:t>
        <a:bodyPr/>
        <a:lstStyle/>
        <a:p>
          <a:r>
            <a:rPr lang="en-US"/>
            <a:t>Preprocess</a:t>
          </a:r>
        </a:p>
      </dgm:t>
    </dgm:pt>
    <dgm:pt modelId="{9C3629F1-A00A-45F5-8088-EB5EB033D6B1}" type="parTrans" cxnId="{8C014FD1-ED1D-4F63-8ADE-5E216A4DDD51}">
      <dgm:prSet/>
      <dgm:spPr/>
      <dgm:t>
        <a:bodyPr/>
        <a:lstStyle/>
        <a:p>
          <a:endParaRPr lang="en-US"/>
        </a:p>
      </dgm:t>
    </dgm:pt>
    <dgm:pt modelId="{0C582B66-E4C7-4D67-AC8F-E9EC4D8916E8}" type="sibTrans" cxnId="{8C014FD1-ED1D-4F63-8ADE-5E216A4DDD51}">
      <dgm:prSet/>
      <dgm:spPr/>
      <dgm:t>
        <a:bodyPr/>
        <a:lstStyle/>
        <a:p>
          <a:endParaRPr lang="en-US"/>
        </a:p>
      </dgm:t>
    </dgm:pt>
    <dgm:pt modelId="{E2C57900-296E-40A7-8FC6-C074C42FC436}">
      <dgm:prSet/>
      <dgm:spPr/>
      <dgm:t>
        <a:bodyPr/>
        <a:lstStyle/>
        <a:p>
          <a:r>
            <a:rPr lang="en-US"/>
            <a:t>Preprocess the data</a:t>
          </a:r>
        </a:p>
      </dgm:t>
    </dgm:pt>
    <dgm:pt modelId="{39445DA2-73DA-40FA-8B9E-EB15C39D7BA6}" type="parTrans" cxnId="{7923859E-4A44-41FF-84EE-96B87EFEECF3}">
      <dgm:prSet/>
      <dgm:spPr/>
      <dgm:t>
        <a:bodyPr/>
        <a:lstStyle/>
        <a:p>
          <a:endParaRPr lang="en-US"/>
        </a:p>
      </dgm:t>
    </dgm:pt>
    <dgm:pt modelId="{4E9970A5-C8EB-42C6-BE08-F6488261BC13}" type="sibTrans" cxnId="{7923859E-4A44-41FF-84EE-96B87EFEECF3}">
      <dgm:prSet/>
      <dgm:spPr/>
      <dgm:t>
        <a:bodyPr/>
        <a:lstStyle/>
        <a:p>
          <a:endParaRPr lang="en-US"/>
        </a:p>
      </dgm:t>
    </dgm:pt>
    <dgm:pt modelId="{505663F0-5593-4ECF-B1BF-5975117C40AE}">
      <dgm:prSet/>
      <dgm:spPr/>
      <dgm:t>
        <a:bodyPr/>
        <a:lstStyle/>
        <a:p>
          <a:r>
            <a:rPr lang="en-US"/>
            <a:t>Get</a:t>
          </a:r>
        </a:p>
      </dgm:t>
    </dgm:pt>
    <dgm:pt modelId="{0017F162-E6FC-4E8D-9ED6-86B33ACBB338}" type="parTrans" cxnId="{77042C51-033B-45E2-AAB6-E03CFA0D8A2D}">
      <dgm:prSet/>
      <dgm:spPr/>
      <dgm:t>
        <a:bodyPr/>
        <a:lstStyle/>
        <a:p>
          <a:endParaRPr lang="en-US"/>
        </a:p>
      </dgm:t>
    </dgm:pt>
    <dgm:pt modelId="{3DC9B4C0-0A14-46B6-811D-D493E523F795}" type="sibTrans" cxnId="{77042C51-033B-45E2-AAB6-E03CFA0D8A2D}">
      <dgm:prSet/>
      <dgm:spPr/>
      <dgm:t>
        <a:bodyPr/>
        <a:lstStyle/>
        <a:p>
          <a:endParaRPr lang="en-US"/>
        </a:p>
      </dgm:t>
    </dgm:pt>
    <dgm:pt modelId="{9673C35A-33A6-48AA-9735-8A9D390F7B97}">
      <dgm:prSet/>
      <dgm:spPr/>
      <dgm:t>
        <a:bodyPr/>
        <a:lstStyle/>
        <a:p>
          <a:r>
            <a:rPr lang="en-US"/>
            <a:t>Get X and Y.</a:t>
          </a:r>
        </a:p>
      </dgm:t>
    </dgm:pt>
    <dgm:pt modelId="{D3AC840B-32BF-440B-911C-7D19E5408C88}" type="parTrans" cxnId="{5CE4E8F3-3EB2-452F-8927-CF1C646575C2}">
      <dgm:prSet/>
      <dgm:spPr/>
      <dgm:t>
        <a:bodyPr/>
        <a:lstStyle/>
        <a:p>
          <a:endParaRPr lang="en-US"/>
        </a:p>
      </dgm:t>
    </dgm:pt>
    <dgm:pt modelId="{A3D17324-2136-4E23-B848-35288B5CCA20}" type="sibTrans" cxnId="{5CE4E8F3-3EB2-452F-8927-CF1C646575C2}">
      <dgm:prSet/>
      <dgm:spPr/>
      <dgm:t>
        <a:bodyPr/>
        <a:lstStyle/>
        <a:p>
          <a:endParaRPr lang="en-US"/>
        </a:p>
      </dgm:t>
    </dgm:pt>
    <dgm:pt modelId="{3369EC98-AA39-4A9C-A369-354C03B22BC2}">
      <dgm:prSet/>
      <dgm:spPr/>
      <dgm:t>
        <a:bodyPr/>
        <a:lstStyle/>
        <a:p>
          <a:r>
            <a:rPr lang="en-US"/>
            <a:t>Split</a:t>
          </a:r>
        </a:p>
      </dgm:t>
    </dgm:pt>
    <dgm:pt modelId="{A866E119-30E0-4F1A-80E3-0B8B1CEBA2DF}" type="parTrans" cxnId="{D7E8C076-7B49-49FD-86A3-3065D9D0C96A}">
      <dgm:prSet/>
      <dgm:spPr/>
      <dgm:t>
        <a:bodyPr/>
        <a:lstStyle/>
        <a:p>
          <a:endParaRPr lang="en-US"/>
        </a:p>
      </dgm:t>
    </dgm:pt>
    <dgm:pt modelId="{28C9AC49-E9B3-4DB0-B2D3-30F971FE0363}" type="sibTrans" cxnId="{D7E8C076-7B49-49FD-86A3-3065D9D0C96A}">
      <dgm:prSet/>
      <dgm:spPr/>
      <dgm:t>
        <a:bodyPr/>
        <a:lstStyle/>
        <a:p>
          <a:endParaRPr lang="en-US"/>
        </a:p>
      </dgm:t>
    </dgm:pt>
    <dgm:pt modelId="{18B7E274-1577-44EF-96D4-A40259B8CA73}">
      <dgm:prSet/>
      <dgm:spPr/>
      <dgm:t>
        <a:bodyPr/>
        <a:lstStyle/>
        <a:p>
          <a:r>
            <a:rPr lang="en-US"/>
            <a:t>Split the dataset into training and testing data.</a:t>
          </a:r>
        </a:p>
      </dgm:t>
    </dgm:pt>
    <dgm:pt modelId="{72512D55-C086-461A-8716-76BDC7107664}" type="parTrans" cxnId="{3F52D80E-1362-45E6-B6A2-1D9AAF567D57}">
      <dgm:prSet/>
      <dgm:spPr/>
      <dgm:t>
        <a:bodyPr/>
        <a:lstStyle/>
        <a:p>
          <a:endParaRPr lang="en-US"/>
        </a:p>
      </dgm:t>
    </dgm:pt>
    <dgm:pt modelId="{73A559DD-A071-4A24-A8FA-B92FADACA65B}" type="sibTrans" cxnId="{3F52D80E-1362-45E6-B6A2-1D9AAF567D57}">
      <dgm:prSet/>
      <dgm:spPr/>
      <dgm:t>
        <a:bodyPr/>
        <a:lstStyle/>
        <a:p>
          <a:endParaRPr lang="en-US"/>
        </a:p>
      </dgm:t>
    </dgm:pt>
    <dgm:pt modelId="{8BE2B6CF-01F3-45AC-B16E-48CDB4DF7170}">
      <dgm:prSet/>
      <dgm:spPr/>
      <dgm:t>
        <a:bodyPr/>
        <a:lstStyle/>
        <a:p>
          <a:r>
            <a:rPr lang="en-US"/>
            <a:t>Create</a:t>
          </a:r>
        </a:p>
      </dgm:t>
    </dgm:pt>
    <dgm:pt modelId="{C2C4A7FC-D95F-4BD4-93CB-CC1A9FCDC2F0}" type="parTrans" cxnId="{ADCA3920-9B89-4E3A-90FB-C5ACC472E872}">
      <dgm:prSet/>
      <dgm:spPr/>
      <dgm:t>
        <a:bodyPr/>
        <a:lstStyle/>
        <a:p>
          <a:endParaRPr lang="en-US"/>
        </a:p>
      </dgm:t>
    </dgm:pt>
    <dgm:pt modelId="{0ADDB641-3C0A-4119-B498-68008386D220}" type="sibTrans" cxnId="{ADCA3920-9B89-4E3A-90FB-C5ACC472E872}">
      <dgm:prSet/>
      <dgm:spPr/>
      <dgm:t>
        <a:bodyPr/>
        <a:lstStyle/>
        <a:p>
          <a:endParaRPr lang="en-US"/>
        </a:p>
      </dgm:t>
    </dgm:pt>
    <dgm:pt modelId="{540EEF6F-2F37-4E4E-A25C-9E49070386D0}">
      <dgm:prSet/>
      <dgm:spPr/>
      <dgm:t>
        <a:bodyPr/>
        <a:lstStyle/>
        <a:p>
          <a:r>
            <a:rPr lang="en-US"/>
            <a:t>Create individual models based on each classifier .</a:t>
          </a:r>
        </a:p>
      </dgm:t>
    </dgm:pt>
    <dgm:pt modelId="{12C236A9-AE4D-4A3C-A4E1-51AEFA1F0B58}" type="parTrans" cxnId="{E17F258D-7CDD-449C-95EB-D2A4FBA3FCA6}">
      <dgm:prSet/>
      <dgm:spPr/>
      <dgm:t>
        <a:bodyPr/>
        <a:lstStyle/>
        <a:p>
          <a:endParaRPr lang="en-US"/>
        </a:p>
      </dgm:t>
    </dgm:pt>
    <dgm:pt modelId="{3937A3BC-BF86-4BA6-A860-3B415D52CE7E}" type="sibTrans" cxnId="{E17F258D-7CDD-449C-95EB-D2A4FBA3FCA6}">
      <dgm:prSet/>
      <dgm:spPr/>
      <dgm:t>
        <a:bodyPr/>
        <a:lstStyle/>
        <a:p>
          <a:endParaRPr lang="en-US"/>
        </a:p>
      </dgm:t>
    </dgm:pt>
    <dgm:pt modelId="{5DFFD604-4E47-4CB3-A071-51C73664E313}">
      <dgm:prSet/>
      <dgm:spPr/>
      <dgm:t>
        <a:bodyPr/>
        <a:lstStyle/>
        <a:p>
          <a:r>
            <a:rPr lang="en-US"/>
            <a:t>Train</a:t>
          </a:r>
        </a:p>
      </dgm:t>
    </dgm:pt>
    <dgm:pt modelId="{B1D1AEEF-1F43-49B2-B013-82C37471FDB6}" type="parTrans" cxnId="{31904AC5-3BC4-407F-91B6-5B729D9CEE7F}">
      <dgm:prSet/>
      <dgm:spPr/>
      <dgm:t>
        <a:bodyPr/>
        <a:lstStyle/>
        <a:p>
          <a:endParaRPr lang="en-US"/>
        </a:p>
      </dgm:t>
    </dgm:pt>
    <dgm:pt modelId="{9E5485CF-E80C-4911-8DAE-BCC825E17C8A}" type="sibTrans" cxnId="{31904AC5-3BC4-407F-91B6-5B729D9CEE7F}">
      <dgm:prSet/>
      <dgm:spPr/>
      <dgm:t>
        <a:bodyPr/>
        <a:lstStyle/>
        <a:p>
          <a:endParaRPr lang="en-US"/>
        </a:p>
      </dgm:t>
    </dgm:pt>
    <dgm:pt modelId="{EC6734CE-7F11-4C08-AA8F-E19BC63193CD}">
      <dgm:prSet/>
      <dgm:spPr/>
      <dgm:t>
        <a:bodyPr/>
        <a:lstStyle/>
        <a:p>
          <a:r>
            <a:rPr lang="en-US"/>
            <a:t>Train the models using training data .</a:t>
          </a:r>
        </a:p>
      </dgm:t>
    </dgm:pt>
    <dgm:pt modelId="{539CA708-AAEC-44AB-B920-AAB83F71E921}" type="parTrans" cxnId="{076F6453-909C-45E4-BA95-3E43EBA979C9}">
      <dgm:prSet/>
      <dgm:spPr/>
      <dgm:t>
        <a:bodyPr/>
        <a:lstStyle/>
        <a:p>
          <a:endParaRPr lang="en-US"/>
        </a:p>
      </dgm:t>
    </dgm:pt>
    <dgm:pt modelId="{E85799ED-8F13-4620-82C0-14A8C86A4322}" type="sibTrans" cxnId="{076F6453-909C-45E4-BA95-3E43EBA979C9}">
      <dgm:prSet/>
      <dgm:spPr/>
      <dgm:t>
        <a:bodyPr/>
        <a:lstStyle/>
        <a:p>
          <a:endParaRPr lang="en-US"/>
        </a:p>
      </dgm:t>
    </dgm:pt>
    <dgm:pt modelId="{40117355-FAEE-40BA-AC29-44FAF0757094}">
      <dgm:prSet/>
      <dgm:spPr/>
      <dgm:t>
        <a:bodyPr/>
        <a:lstStyle/>
        <a:p>
          <a:r>
            <a:rPr lang="en-US"/>
            <a:t>Compare</a:t>
          </a:r>
        </a:p>
      </dgm:t>
    </dgm:pt>
    <dgm:pt modelId="{3220B1DF-5523-4476-8673-37D41ABBFF58}" type="parTrans" cxnId="{14DC7951-9DD1-4E94-8919-B312A4E80684}">
      <dgm:prSet/>
      <dgm:spPr/>
      <dgm:t>
        <a:bodyPr/>
        <a:lstStyle/>
        <a:p>
          <a:endParaRPr lang="en-US"/>
        </a:p>
      </dgm:t>
    </dgm:pt>
    <dgm:pt modelId="{8E109FA1-FC80-429B-9FC2-F0A98B196DDB}" type="sibTrans" cxnId="{14DC7951-9DD1-4E94-8919-B312A4E80684}">
      <dgm:prSet/>
      <dgm:spPr/>
      <dgm:t>
        <a:bodyPr/>
        <a:lstStyle/>
        <a:p>
          <a:endParaRPr lang="en-US"/>
        </a:p>
      </dgm:t>
    </dgm:pt>
    <dgm:pt modelId="{471525AB-4DC4-4B43-BBE2-BF3D5B96E7B1}">
      <dgm:prSet/>
      <dgm:spPr/>
      <dgm:t>
        <a:bodyPr/>
        <a:lstStyle/>
        <a:p>
          <a:r>
            <a:rPr lang="en-US"/>
            <a:t>Compare their accuracies on testing data.</a:t>
          </a:r>
          <a:br>
            <a:rPr lang="en-US"/>
          </a:br>
          <a:endParaRPr lang="en-US"/>
        </a:p>
      </dgm:t>
    </dgm:pt>
    <dgm:pt modelId="{DEA1A94D-F005-4BDF-B3DE-80FA6CEC1291}" type="parTrans" cxnId="{59CB5B1E-87DB-4A31-A9D7-8E8DD2431DDF}">
      <dgm:prSet/>
      <dgm:spPr/>
      <dgm:t>
        <a:bodyPr/>
        <a:lstStyle/>
        <a:p>
          <a:endParaRPr lang="en-US"/>
        </a:p>
      </dgm:t>
    </dgm:pt>
    <dgm:pt modelId="{343D1875-96E0-4061-93FC-42ADA86ABCD5}" type="sibTrans" cxnId="{59CB5B1E-87DB-4A31-A9D7-8E8DD2431DDF}">
      <dgm:prSet/>
      <dgm:spPr/>
      <dgm:t>
        <a:bodyPr/>
        <a:lstStyle/>
        <a:p>
          <a:endParaRPr lang="en-US"/>
        </a:p>
      </dgm:t>
    </dgm:pt>
    <dgm:pt modelId="{A1CAC373-8A66-4007-A426-9FA4AC0326B0}" type="pres">
      <dgm:prSet presAssocID="{3BA05839-FA22-4835-B1E5-ADA6335A0AE6}" presName="Name0" presStyleCnt="0">
        <dgm:presLayoutVars>
          <dgm:dir/>
          <dgm:animLvl val="lvl"/>
          <dgm:resizeHandles val="exact"/>
        </dgm:presLayoutVars>
      </dgm:prSet>
      <dgm:spPr/>
    </dgm:pt>
    <dgm:pt modelId="{70434123-E18D-4BFD-86DE-5F609453636F}" type="pres">
      <dgm:prSet presAssocID="{40117355-FAEE-40BA-AC29-44FAF0757094}" presName="boxAndChildren" presStyleCnt="0"/>
      <dgm:spPr/>
    </dgm:pt>
    <dgm:pt modelId="{2ADD1848-35BC-4BD4-915C-C4F024DEE9BE}" type="pres">
      <dgm:prSet presAssocID="{40117355-FAEE-40BA-AC29-44FAF0757094}" presName="parentTextBox" presStyleLbl="alignNode1" presStyleIdx="0" presStyleCnt="6"/>
      <dgm:spPr/>
    </dgm:pt>
    <dgm:pt modelId="{48357E3A-FDE7-41BB-8B4A-635656A6E907}" type="pres">
      <dgm:prSet presAssocID="{40117355-FAEE-40BA-AC29-44FAF0757094}" presName="descendantBox" presStyleLbl="bgAccFollowNode1" presStyleIdx="0" presStyleCnt="6"/>
      <dgm:spPr/>
    </dgm:pt>
    <dgm:pt modelId="{692D8FAB-C3F4-4EE2-A534-C01FEDE2FD32}" type="pres">
      <dgm:prSet presAssocID="{9E5485CF-E80C-4911-8DAE-BCC825E17C8A}" presName="sp" presStyleCnt="0"/>
      <dgm:spPr/>
    </dgm:pt>
    <dgm:pt modelId="{2854871D-B42D-47C7-91C8-4BEC1D792035}" type="pres">
      <dgm:prSet presAssocID="{5DFFD604-4E47-4CB3-A071-51C73664E313}" presName="arrowAndChildren" presStyleCnt="0"/>
      <dgm:spPr/>
    </dgm:pt>
    <dgm:pt modelId="{F9C09A61-4050-48E4-9734-A8F312EC96B7}" type="pres">
      <dgm:prSet presAssocID="{5DFFD604-4E47-4CB3-A071-51C73664E313}" presName="parentTextArrow" presStyleLbl="node1" presStyleIdx="0" presStyleCnt="0"/>
      <dgm:spPr/>
    </dgm:pt>
    <dgm:pt modelId="{B65508AB-8057-47EB-9D87-A23F20C88C1E}" type="pres">
      <dgm:prSet presAssocID="{5DFFD604-4E47-4CB3-A071-51C73664E313}" presName="arrow" presStyleLbl="alignNode1" presStyleIdx="1" presStyleCnt="6"/>
      <dgm:spPr/>
    </dgm:pt>
    <dgm:pt modelId="{99E9D5E5-7E20-4213-9EF3-78C18AA750FC}" type="pres">
      <dgm:prSet presAssocID="{5DFFD604-4E47-4CB3-A071-51C73664E313}" presName="descendantArrow" presStyleLbl="bgAccFollowNode1" presStyleIdx="1" presStyleCnt="6"/>
      <dgm:spPr/>
    </dgm:pt>
    <dgm:pt modelId="{2890F1BD-3ADC-4CBA-B193-1D0B964A64BE}" type="pres">
      <dgm:prSet presAssocID="{0ADDB641-3C0A-4119-B498-68008386D220}" presName="sp" presStyleCnt="0"/>
      <dgm:spPr/>
    </dgm:pt>
    <dgm:pt modelId="{12AAA5FD-1273-41E2-B3AA-EF5BA470A8C1}" type="pres">
      <dgm:prSet presAssocID="{8BE2B6CF-01F3-45AC-B16E-48CDB4DF7170}" presName="arrowAndChildren" presStyleCnt="0"/>
      <dgm:spPr/>
    </dgm:pt>
    <dgm:pt modelId="{3FF35004-C0B2-4BEB-A6A5-2A9B19BB3E94}" type="pres">
      <dgm:prSet presAssocID="{8BE2B6CF-01F3-45AC-B16E-48CDB4DF7170}" presName="parentTextArrow" presStyleLbl="node1" presStyleIdx="0" presStyleCnt="0"/>
      <dgm:spPr/>
    </dgm:pt>
    <dgm:pt modelId="{6D13415F-2926-477A-93C4-74F2AF711C7B}" type="pres">
      <dgm:prSet presAssocID="{8BE2B6CF-01F3-45AC-B16E-48CDB4DF7170}" presName="arrow" presStyleLbl="alignNode1" presStyleIdx="2" presStyleCnt="6"/>
      <dgm:spPr/>
    </dgm:pt>
    <dgm:pt modelId="{F230A951-FE00-44FD-BF1B-E94F4B604D03}" type="pres">
      <dgm:prSet presAssocID="{8BE2B6CF-01F3-45AC-B16E-48CDB4DF7170}" presName="descendantArrow" presStyleLbl="bgAccFollowNode1" presStyleIdx="2" presStyleCnt="6"/>
      <dgm:spPr/>
    </dgm:pt>
    <dgm:pt modelId="{579E46EE-574D-48EC-A0B7-50920B745510}" type="pres">
      <dgm:prSet presAssocID="{28C9AC49-E9B3-4DB0-B2D3-30F971FE0363}" presName="sp" presStyleCnt="0"/>
      <dgm:spPr/>
    </dgm:pt>
    <dgm:pt modelId="{E6E0B101-9708-4A4C-AD8F-F1806940BFB3}" type="pres">
      <dgm:prSet presAssocID="{3369EC98-AA39-4A9C-A369-354C03B22BC2}" presName="arrowAndChildren" presStyleCnt="0"/>
      <dgm:spPr/>
    </dgm:pt>
    <dgm:pt modelId="{3851912D-B86E-4E92-8BFB-4CC46C1B4C92}" type="pres">
      <dgm:prSet presAssocID="{3369EC98-AA39-4A9C-A369-354C03B22BC2}" presName="parentTextArrow" presStyleLbl="node1" presStyleIdx="0" presStyleCnt="0"/>
      <dgm:spPr/>
    </dgm:pt>
    <dgm:pt modelId="{3AF8BF21-AFCA-464D-86DB-AFE80AB0BE43}" type="pres">
      <dgm:prSet presAssocID="{3369EC98-AA39-4A9C-A369-354C03B22BC2}" presName="arrow" presStyleLbl="alignNode1" presStyleIdx="3" presStyleCnt="6"/>
      <dgm:spPr/>
    </dgm:pt>
    <dgm:pt modelId="{9F415F15-5CDE-453B-95B8-85B6EE94238A}" type="pres">
      <dgm:prSet presAssocID="{3369EC98-AA39-4A9C-A369-354C03B22BC2}" presName="descendantArrow" presStyleLbl="bgAccFollowNode1" presStyleIdx="3" presStyleCnt="6"/>
      <dgm:spPr/>
    </dgm:pt>
    <dgm:pt modelId="{DEB56900-1834-4436-8BBF-6ABC64205ADE}" type="pres">
      <dgm:prSet presAssocID="{3DC9B4C0-0A14-46B6-811D-D493E523F795}" presName="sp" presStyleCnt="0"/>
      <dgm:spPr/>
    </dgm:pt>
    <dgm:pt modelId="{8EDF0BE3-2941-4DDC-9BA0-334094E025A1}" type="pres">
      <dgm:prSet presAssocID="{505663F0-5593-4ECF-B1BF-5975117C40AE}" presName="arrowAndChildren" presStyleCnt="0"/>
      <dgm:spPr/>
    </dgm:pt>
    <dgm:pt modelId="{BAD82FA3-67B0-476C-B37B-39F417270A42}" type="pres">
      <dgm:prSet presAssocID="{505663F0-5593-4ECF-B1BF-5975117C40AE}" presName="parentTextArrow" presStyleLbl="node1" presStyleIdx="0" presStyleCnt="0"/>
      <dgm:spPr/>
    </dgm:pt>
    <dgm:pt modelId="{7C47896B-A9EF-4A07-BE75-9ACC6DFF81A8}" type="pres">
      <dgm:prSet presAssocID="{505663F0-5593-4ECF-B1BF-5975117C40AE}" presName="arrow" presStyleLbl="alignNode1" presStyleIdx="4" presStyleCnt="6"/>
      <dgm:spPr/>
    </dgm:pt>
    <dgm:pt modelId="{7EC8D516-7A23-4750-A8D3-0FF9259045D2}" type="pres">
      <dgm:prSet presAssocID="{505663F0-5593-4ECF-B1BF-5975117C40AE}" presName="descendantArrow" presStyleLbl="bgAccFollowNode1" presStyleIdx="4" presStyleCnt="6"/>
      <dgm:spPr/>
    </dgm:pt>
    <dgm:pt modelId="{E9324E4E-220C-4D04-97D6-A55AC6BDCBD5}" type="pres">
      <dgm:prSet presAssocID="{0C582B66-E4C7-4D67-AC8F-E9EC4D8916E8}" presName="sp" presStyleCnt="0"/>
      <dgm:spPr/>
    </dgm:pt>
    <dgm:pt modelId="{6999823F-43CB-487F-8643-D057E2667AE2}" type="pres">
      <dgm:prSet presAssocID="{29EC5345-C3D1-4B1F-B2C1-C040547C4E4C}" presName="arrowAndChildren" presStyleCnt="0"/>
      <dgm:spPr/>
    </dgm:pt>
    <dgm:pt modelId="{76F1D577-61C8-41AF-BA84-635BB59116BC}" type="pres">
      <dgm:prSet presAssocID="{29EC5345-C3D1-4B1F-B2C1-C040547C4E4C}" presName="parentTextArrow" presStyleLbl="node1" presStyleIdx="0" presStyleCnt="0"/>
      <dgm:spPr/>
    </dgm:pt>
    <dgm:pt modelId="{F0BD7D75-C255-41D4-95F9-F351ED5AE018}" type="pres">
      <dgm:prSet presAssocID="{29EC5345-C3D1-4B1F-B2C1-C040547C4E4C}" presName="arrow" presStyleLbl="alignNode1" presStyleIdx="5" presStyleCnt="6"/>
      <dgm:spPr/>
    </dgm:pt>
    <dgm:pt modelId="{0B0D3C72-E314-4421-A66C-DEE4EA0E2440}" type="pres">
      <dgm:prSet presAssocID="{29EC5345-C3D1-4B1F-B2C1-C040547C4E4C}" presName="descendantArrow" presStyleLbl="bgAccFollowNode1" presStyleIdx="5" presStyleCnt="6"/>
      <dgm:spPr/>
    </dgm:pt>
  </dgm:ptLst>
  <dgm:cxnLst>
    <dgm:cxn modelId="{AEBF2109-B3F8-40DE-934D-91D02F8A10E7}" type="presOf" srcId="{9673C35A-33A6-48AA-9735-8A9D390F7B97}" destId="{7EC8D516-7A23-4750-A8D3-0FF9259045D2}" srcOrd="0" destOrd="0" presId="urn:microsoft.com/office/officeart/2016/7/layout/VerticalDownArrowProcess"/>
    <dgm:cxn modelId="{A20AF50C-40D2-48D6-AB6A-9B11565C5ED4}" type="presOf" srcId="{471525AB-4DC4-4B43-BBE2-BF3D5B96E7B1}" destId="{48357E3A-FDE7-41BB-8B4A-635656A6E907}" srcOrd="0" destOrd="0" presId="urn:microsoft.com/office/officeart/2016/7/layout/VerticalDownArrowProcess"/>
    <dgm:cxn modelId="{3F52D80E-1362-45E6-B6A2-1D9AAF567D57}" srcId="{3369EC98-AA39-4A9C-A369-354C03B22BC2}" destId="{18B7E274-1577-44EF-96D4-A40259B8CA73}" srcOrd="0" destOrd="0" parTransId="{72512D55-C086-461A-8716-76BDC7107664}" sibTransId="{73A559DD-A071-4A24-A8FA-B92FADACA65B}"/>
    <dgm:cxn modelId="{59CB5B1E-87DB-4A31-A9D7-8E8DD2431DDF}" srcId="{40117355-FAEE-40BA-AC29-44FAF0757094}" destId="{471525AB-4DC4-4B43-BBE2-BF3D5B96E7B1}" srcOrd="0" destOrd="0" parTransId="{DEA1A94D-F005-4BDF-B3DE-80FA6CEC1291}" sibTransId="{343D1875-96E0-4061-93FC-42ADA86ABCD5}"/>
    <dgm:cxn modelId="{ADCA3920-9B89-4E3A-90FB-C5ACC472E872}" srcId="{3BA05839-FA22-4835-B1E5-ADA6335A0AE6}" destId="{8BE2B6CF-01F3-45AC-B16E-48CDB4DF7170}" srcOrd="3" destOrd="0" parTransId="{C2C4A7FC-D95F-4BD4-93CB-CC1A9FCDC2F0}" sibTransId="{0ADDB641-3C0A-4119-B498-68008386D220}"/>
    <dgm:cxn modelId="{A0E52D2E-A32A-48F5-AB9D-1E4DFD585B18}" type="presOf" srcId="{29EC5345-C3D1-4B1F-B2C1-C040547C4E4C}" destId="{76F1D577-61C8-41AF-BA84-635BB59116BC}" srcOrd="0" destOrd="0" presId="urn:microsoft.com/office/officeart/2016/7/layout/VerticalDownArrowProcess"/>
    <dgm:cxn modelId="{A7491A2F-DBDC-4CD6-AF1B-64807FF3C3BB}" type="presOf" srcId="{505663F0-5593-4ECF-B1BF-5975117C40AE}" destId="{BAD82FA3-67B0-476C-B37B-39F417270A42}" srcOrd="0" destOrd="0" presId="urn:microsoft.com/office/officeart/2016/7/layout/VerticalDownArrowProcess"/>
    <dgm:cxn modelId="{88D99A33-7BB9-4A87-B737-045AA63F846C}" type="presOf" srcId="{5DFFD604-4E47-4CB3-A071-51C73664E313}" destId="{F9C09A61-4050-48E4-9734-A8F312EC96B7}" srcOrd="0" destOrd="0" presId="urn:microsoft.com/office/officeart/2016/7/layout/VerticalDownArrowProcess"/>
    <dgm:cxn modelId="{A8317135-1B46-430B-8D6D-58AC24797786}" type="presOf" srcId="{3369EC98-AA39-4A9C-A369-354C03B22BC2}" destId="{3AF8BF21-AFCA-464D-86DB-AFE80AB0BE43}" srcOrd="1" destOrd="0" presId="urn:microsoft.com/office/officeart/2016/7/layout/VerticalDownArrowProcess"/>
    <dgm:cxn modelId="{BAFEB03D-913A-4A17-A7C9-EC7EC29B0708}" type="presOf" srcId="{3369EC98-AA39-4A9C-A369-354C03B22BC2}" destId="{3851912D-B86E-4E92-8BFB-4CC46C1B4C92}" srcOrd="0" destOrd="0" presId="urn:microsoft.com/office/officeart/2016/7/layout/VerticalDownArrowProcess"/>
    <dgm:cxn modelId="{9570505F-452D-4155-AD48-C3AAAC893B76}" type="presOf" srcId="{8BE2B6CF-01F3-45AC-B16E-48CDB4DF7170}" destId="{6D13415F-2926-477A-93C4-74F2AF711C7B}" srcOrd="1" destOrd="0" presId="urn:microsoft.com/office/officeart/2016/7/layout/VerticalDownArrowProcess"/>
    <dgm:cxn modelId="{542F744F-625E-4BEA-89C7-7E9DF6AA5E6D}" type="presOf" srcId="{540EEF6F-2F37-4E4E-A25C-9E49070386D0}" destId="{F230A951-FE00-44FD-BF1B-E94F4B604D03}" srcOrd="0" destOrd="0" presId="urn:microsoft.com/office/officeart/2016/7/layout/VerticalDownArrowProcess"/>
    <dgm:cxn modelId="{77042C51-033B-45E2-AAB6-E03CFA0D8A2D}" srcId="{3BA05839-FA22-4835-B1E5-ADA6335A0AE6}" destId="{505663F0-5593-4ECF-B1BF-5975117C40AE}" srcOrd="1" destOrd="0" parTransId="{0017F162-E6FC-4E8D-9ED6-86B33ACBB338}" sibTransId="{3DC9B4C0-0A14-46B6-811D-D493E523F795}"/>
    <dgm:cxn modelId="{14DC7951-9DD1-4E94-8919-B312A4E80684}" srcId="{3BA05839-FA22-4835-B1E5-ADA6335A0AE6}" destId="{40117355-FAEE-40BA-AC29-44FAF0757094}" srcOrd="5" destOrd="0" parTransId="{3220B1DF-5523-4476-8673-37D41ABBFF58}" sibTransId="{8E109FA1-FC80-429B-9FC2-F0A98B196DDB}"/>
    <dgm:cxn modelId="{076F6453-909C-45E4-BA95-3E43EBA979C9}" srcId="{5DFFD604-4E47-4CB3-A071-51C73664E313}" destId="{EC6734CE-7F11-4C08-AA8F-E19BC63193CD}" srcOrd="0" destOrd="0" parTransId="{539CA708-AAEC-44AB-B920-AAB83F71E921}" sibTransId="{E85799ED-8F13-4620-82C0-14A8C86A4322}"/>
    <dgm:cxn modelId="{FEDA0774-7E9E-488F-A57C-20869AD0F025}" type="presOf" srcId="{E2C57900-296E-40A7-8FC6-C074C42FC436}" destId="{0B0D3C72-E314-4421-A66C-DEE4EA0E2440}" srcOrd="0" destOrd="0" presId="urn:microsoft.com/office/officeart/2016/7/layout/VerticalDownArrowProcess"/>
    <dgm:cxn modelId="{D7E8C076-7B49-49FD-86A3-3065D9D0C96A}" srcId="{3BA05839-FA22-4835-B1E5-ADA6335A0AE6}" destId="{3369EC98-AA39-4A9C-A369-354C03B22BC2}" srcOrd="2" destOrd="0" parTransId="{A866E119-30E0-4F1A-80E3-0B8B1CEBA2DF}" sibTransId="{28C9AC49-E9B3-4DB0-B2D3-30F971FE0363}"/>
    <dgm:cxn modelId="{F3210B59-1BB3-4C71-A706-9B8F4FC37081}" type="presOf" srcId="{8BE2B6CF-01F3-45AC-B16E-48CDB4DF7170}" destId="{3FF35004-C0B2-4BEB-A6A5-2A9B19BB3E94}" srcOrd="0" destOrd="0" presId="urn:microsoft.com/office/officeart/2016/7/layout/VerticalDownArrowProcess"/>
    <dgm:cxn modelId="{500A5884-CF1C-4D9C-BE6D-8DF3ED03AA7F}" type="presOf" srcId="{EC6734CE-7F11-4C08-AA8F-E19BC63193CD}" destId="{99E9D5E5-7E20-4213-9EF3-78C18AA750FC}" srcOrd="0" destOrd="0" presId="urn:microsoft.com/office/officeart/2016/7/layout/VerticalDownArrowProcess"/>
    <dgm:cxn modelId="{E17F258D-7CDD-449C-95EB-D2A4FBA3FCA6}" srcId="{8BE2B6CF-01F3-45AC-B16E-48CDB4DF7170}" destId="{540EEF6F-2F37-4E4E-A25C-9E49070386D0}" srcOrd="0" destOrd="0" parTransId="{12C236A9-AE4D-4A3C-A4E1-51AEFA1F0B58}" sibTransId="{3937A3BC-BF86-4BA6-A860-3B415D52CE7E}"/>
    <dgm:cxn modelId="{7923859E-4A44-41FF-84EE-96B87EFEECF3}" srcId="{29EC5345-C3D1-4B1F-B2C1-C040547C4E4C}" destId="{E2C57900-296E-40A7-8FC6-C074C42FC436}" srcOrd="0" destOrd="0" parTransId="{39445DA2-73DA-40FA-8B9E-EB15C39D7BA6}" sibTransId="{4E9970A5-C8EB-42C6-BE08-F6488261BC13}"/>
    <dgm:cxn modelId="{A36EAAB0-42DA-43E8-8DC5-C2E8F177F2D9}" type="presOf" srcId="{18B7E274-1577-44EF-96D4-A40259B8CA73}" destId="{9F415F15-5CDE-453B-95B8-85B6EE94238A}" srcOrd="0" destOrd="0" presId="urn:microsoft.com/office/officeart/2016/7/layout/VerticalDownArrowProcess"/>
    <dgm:cxn modelId="{31904AC5-3BC4-407F-91B6-5B729D9CEE7F}" srcId="{3BA05839-FA22-4835-B1E5-ADA6335A0AE6}" destId="{5DFFD604-4E47-4CB3-A071-51C73664E313}" srcOrd="4" destOrd="0" parTransId="{B1D1AEEF-1F43-49B2-B013-82C37471FDB6}" sibTransId="{9E5485CF-E80C-4911-8DAE-BCC825E17C8A}"/>
    <dgm:cxn modelId="{CDF854C6-D0A9-42ED-ADA1-47A8DFA04AD4}" type="presOf" srcId="{3BA05839-FA22-4835-B1E5-ADA6335A0AE6}" destId="{A1CAC373-8A66-4007-A426-9FA4AC0326B0}" srcOrd="0" destOrd="0" presId="urn:microsoft.com/office/officeart/2016/7/layout/VerticalDownArrowProcess"/>
    <dgm:cxn modelId="{87E6A0CF-4F95-49D8-BD58-51F9995E57E7}" type="presOf" srcId="{29EC5345-C3D1-4B1F-B2C1-C040547C4E4C}" destId="{F0BD7D75-C255-41D4-95F9-F351ED5AE018}" srcOrd="1" destOrd="0" presId="urn:microsoft.com/office/officeart/2016/7/layout/VerticalDownArrowProcess"/>
    <dgm:cxn modelId="{8C014FD1-ED1D-4F63-8ADE-5E216A4DDD51}" srcId="{3BA05839-FA22-4835-B1E5-ADA6335A0AE6}" destId="{29EC5345-C3D1-4B1F-B2C1-C040547C4E4C}" srcOrd="0" destOrd="0" parTransId="{9C3629F1-A00A-45F5-8088-EB5EB033D6B1}" sibTransId="{0C582B66-E4C7-4D67-AC8F-E9EC4D8916E8}"/>
    <dgm:cxn modelId="{B58801E6-4FAA-4ADB-A41A-974C672D7CE3}" type="presOf" srcId="{40117355-FAEE-40BA-AC29-44FAF0757094}" destId="{2ADD1848-35BC-4BD4-915C-C4F024DEE9BE}" srcOrd="0" destOrd="0" presId="urn:microsoft.com/office/officeart/2016/7/layout/VerticalDownArrowProcess"/>
    <dgm:cxn modelId="{5CE4E8F3-3EB2-452F-8927-CF1C646575C2}" srcId="{505663F0-5593-4ECF-B1BF-5975117C40AE}" destId="{9673C35A-33A6-48AA-9735-8A9D390F7B97}" srcOrd="0" destOrd="0" parTransId="{D3AC840B-32BF-440B-911C-7D19E5408C88}" sibTransId="{A3D17324-2136-4E23-B848-35288B5CCA20}"/>
    <dgm:cxn modelId="{0634A4F5-DF69-4987-A0BA-171B1A86923C}" type="presOf" srcId="{505663F0-5593-4ECF-B1BF-5975117C40AE}" destId="{7C47896B-A9EF-4A07-BE75-9ACC6DFF81A8}" srcOrd="1" destOrd="0" presId="urn:microsoft.com/office/officeart/2016/7/layout/VerticalDownArrowProcess"/>
    <dgm:cxn modelId="{0ABC4BFF-78DE-4F92-8664-92FEFD94C176}" type="presOf" srcId="{5DFFD604-4E47-4CB3-A071-51C73664E313}" destId="{B65508AB-8057-47EB-9D87-A23F20C88C1E}" srcOrd="1" destOrd="0" presId="urn:microsoft.com/office/officeart/2016/7/layout/VerticalDownArrowProcess"/>
    <dgm:cxn modelId="{6D3701A5-7F71-4C44-959E-D7801C6D5CCE}" type="presParOf" srcId="{A1CAC373-8A66-4007-A426-9FA4AC0326B0}" destId="{70434123-E18D-4BFD-86DE-5F609453636F}" srcOrd="0" destOrd="0" presId="urn:microsoft.com/office/officeart/2016/7/layout/VerticalDownArrowProcess"/>
    <dgm:cxn modelId="{4FBF224D-19E8-4A76-AC9A-C6AEBB2E4054}" type="presParOf" srcId="{70434123-E18D-4BFD-86DE-5F609453636F}" destId="{2ADD1848-35BC-4BD4-915C-C4F024DEE9BE}" srcOrd="0" destOrd="0" presId="urn:microsoft.com/office/officeart/2016/7/layout/VerticalDownArrowProcess"/>
    <dgm:cxn modelId="{8B620477-D31E-4921-99AB-095E38A76341}" type="presParOf" srcId="{70434123-E18D-4BFD-86DE-5F609453636F}" destId="{48357E3A-FDE7-41BB-8B4A-635656A6E907}" srcOrd="1" destOrd="0" presId="urn:microsoft.com/office/officeart/2016/7/layout/VerticalDownArrowProcess"/>
    <dgm:cxn modelId="{4115C920-C366-4C7B-A54E-F4D77FFCC03C}" type="presParOf" srcId="{A1CAC373-8A66-4007-A426-9FA4AC0326B0}" destId="{692D8FAB-C3F4-4EE2-A534-C01FEDE2FD32}" srcOrd="1" destOrd="0" presId="urn:microsoft.com/office/officeart/2016/7/layout/VerticalDownArrowProcess"/>
    <dgm:cxn modelId="{86AAF056-FF07-42DB-AF4C-C7931A6E8E25}" type="presParOf" srcId="{A1CAC373-8A66-4007-A426-9FA4AC0326B0}" destId="{2854871D-B42D-47C7-91C8-4BEC1D792035}" srcOrd="2" destOrd="0" presId="urn:microsoft.com/office/officeart/2016/7/layout/VerticalDownArrowProcess"/>
    <dgm:cxn modelId="{F5CBDB3C-3E64-4E9A-8D69-961EC2150E54}" type="presParOf" srcId="{2854871D-B42D-47C7-91C8-4BEC1D792035}" destId="{F9C09A61-4050-48E4-9734-A8F312EC96B7}" srcOrd="0" destOrd="0" presId="urn:microsoft.com/office/officeart/2016/7/layout/VerticalDownArrowProcess"/>
    <dgm:cxn modelId="{D05E3C2B-6A26-47FB-989B-28A1E89F12C5}" type="presParOf" srcId="{2854871D-B42D-47C7-91C8-4BEC1D792035}" destId="{B65508AB-8057-47EB-9D87-A23F20C88C1E}" srcOrd="1" destOrd="0" presId="urn:microsoft.com/office/officeart/2016/7/layout/VerticalDownArrowProcess"/>
    <dgm:cxn modelId="{9B0A6B36-CE7B-49CF-A567-889B48EA51C9}" type="presParOf" srcId="{2854871D-B42D-47C7-91C8-4BEC1D792035}" destId="{99E9D5E5-7E20-4213-9EF3-78C18AA750FC}" srcOrd="2" destOrd="0" presId="urn:microsoft.com/office/officeart/2016/7/layout/VerticalDownArrowProcess"/>
    <dgm:cxn modelId="{6C2925DF-DA0B-4B06-97E8-9A125C96552B}" type="presParOf" srcId="{A1CAC373-8A66-4007-A426-9FA4AC0326B0}" destId="{2890F1BD-3ADC-4CBA-B193-1D0B964A64BE}" srcOrd="3" destOrd="0" presId="urn:microsoft.com/office/officeart/2016/7/layout/VerticalDownArrowProcess"/>
    <dgm:cxn modelId="{82F4EB30-86EB-465D-B4E8-679014573A8E}" type="presParOf" srcId="{A1CAC373-8A66-4007-A426-9FA4AC0326B0}" destId="{12AAA5FD-1273-41E2-B3AA-EF5BA470A8C1}" srcOrd="4" destOrd="0" presId="urn:microsoft.com/office/officeart/2016/7/layout/VerticalDownArrowProcess"/>
    <dgm:cxn modelId="{052EB43E-8259-4F2D-9872-C2F83B2D262D}" type="presParOf" srcId="{12AAA5FD-1273-41E2-B3AA-EF5BA470A8C1}" destId="{3FF35004-C0B2-4BEB-A6A5-2A9B19BB3E94}" srcOrd="0" destOrd="0" presId="urn:microsoft.com/office/officeart/2016/7/layout/VerticalDownArrowProcess"/>
    <dgm:cxn modelId="{7E396307-5F7D-4F01-A7FB-E0443C50272E}" type="presParOf" srcId="{12AAA5FD-1273-41E2-B3AA-EF5BA470A8C1}" destId="{6D13415F-2926-477A-93C4-74F2AF711C7B}" srcOrd="1" destOrd="0" presId="urn:microsoft.com/office/officeart/2016/7/layout/VerticalDownArrowProcess"/>
    <dgm:cxn modelId="{4E07847B-A912-47AC-A566-B067E631E24C}" type="presParOf" srcId="{12AAA5FD-1273-41E2-B3AA-EF5BA470A8C1}" destId="{F230A951-FE00-44FD-BF1B-E94F4B604D03}" srcOrd="2" destOrd="0" presId="urn:microsoft.com/office/officeart/2016/7/layout/VerticalDownArrowProcess"/>
    <dgm:cxn modelId="{11A55EE3-6292-497C-A24F-73B1ED7D7A17}" type="presParOf" srcId="{A1CAC373-8A66-4007-A426-9FA4AC0326B0}" destId="{579E46EE-574D-48EC-A0B7-50920B745510}" srcOrd="5" destOrd="0" presId="urn:microsoft.com/office/officeart/2016/7/layout/VerticalDownArrowProcess"/>
    <dgm:cxn modelId="{FA8FAA46-B469-41FA-B58C-1BDAC63C8E44}" type="presParOf" srcId="{A1CAC373-8A66-4007-A426-9FA4AC0326B0}" destId="{E6E0B101-9708-4A4C-AD8F-F1806940BFB3}" srcOrd="6" destOrd="0" presId="urn:microsoft.com/office/officeart/2016/7/layout/VerticalDownArrowProcess"/>
    <dgm:cxn modelId="{3D0DBEDA-034C-4D50-AE62-0314C9E71EE1}" type="presParOf" srcId="{E6E0B101-9708-4A4C-AD8F-F1806940BFB3}" destId="{3851912D-B86E-4E92-8BFB-4CC46C1B4C92}" srcOrd="0" destOrd="0" presId="urn:microsoft.com/office/officeart/2016/7/layout/VerticalDownArrowProcess"/>
    <dgm:cxn modelId="{183D0672-D1E9-4B52-8C0E-2E26369CB0E0}" type="presParOf" srcId="{E6E0B101-9708-4A4C-AD8F-F1806940BFB3}" destId="{3AF8BF21-AFCA-464D-86DB-AFE80AB0BE43}" srcOrd="1" destOrd="0" presId="urn:microsoft.com/office/officeart/2016/7/layout/VerticalDownArrowProcess"/>
    <dgm:cxn modelId="{04DAC1AE-304F-4DFB-ACCD-2F867DAECFE7}" type="presParOf" srcId="{E6E0B101-9708-4A4C-AD8F-F1806940BFB3}" destId="{9F415F15-5CDE-453B-95B8-85B6EE94238A}" srcOrd="2" destOrd="0" presId="urn:microsoft.com/office/officeart/2016/7/layout/VerticalDownArrowProcess"/>
    <dgm:cxn modelId="{E8A3B7E3-0674-43C0-A836-10F44828D12F}" type="presParOf" srcId="{A1CAC373-8A66-4007-A426-9FA4AC0326B0}" destId="{DEB56900-1834-4436-8BBF-6ABC64205ADE}" srcOrd="7" destOrd="0" presId="urn:microsoft.com/office/officeart/2016/7/layout/VerticalDownArrowProcess"/>
    <dgm:cxn modelId="{092A3000-19A7-4838-B1E4-09F55544304C}" type="presParOf" srcId="{A1CAC373-8A66-4007-A426-9FA4AC0326B0}" destId="{8EDF0BE3-2941-4DDC-9BA0-334094E025A1}" srcOrd="8" destOrd="0" presId="urn:microsoft.com/office/officeart/2016/7/layout/VerticalDownArrowProcess"/>
    <dgm:cxn modelId="{1997DA46-804C-4B19-9EE3-6426DABEB1BF}" type="presParOf" srcId="{8EDF0BE3-2941-4DDC-9BA0-334094E025A1}" destId="{BAD82FA3-67B0-476C-B37B-39F417270A42}" srcOrd="0" destOrd="0" presId="urn:microsoft.com/office/officeart/2016/7/layout/VerticalDownArrowProcess"/>
    <dgm:cxn modelId="{B8BDAEF3-6671-4F70-97DE-480E58A4F901}" type="presParOf" srcId="{8EDF0BE3-2941-4DDC-9BA0-334094E025A1}" destId="{7C47896B-A9EF-4A07-BE75-9ACC6DFF81A8}" srcOrd="1" destOrd="0" presId="urn:microsoft.com/office/officeart/2016/7/layout/VerticalDownArrowProcess"/>
    <dgm:cxn modelId="{C87BB0BA-A0A5-457E-B951-AC70AA191EFE}" type="presParOf" srcId="{8EDF0BE3-2941-4DDC-9BA0-334094E025A1}" destId="{7EC8D516-7A23-4750-A8D3-0FF9259045D2}" srcOrd="2" destOrd="0" presId="urn:microsoft.com/office/officeart/2016/7/layout/VerticalDownArrowProcess"/>
    <dgm:cxn modelId="{E83CFC53-F0BC-40D8-916A-2D5F3BEB9969}" type="presParOf" srcId="{A1CAC373-8A66-4007-A426-9FA4AC0326B0}" destId="{E9324E4E-220C-4D04-97D6-A55AC6BDCBD5}" srcOrd="9" destOrd="0" presId="urn:microsoft.com/office/officeart/2016/7/layout/VerticalDownArrowProcess"/>
    <dgm:cxn modelId="{D748937C-0169-444A-9F82-42EED89129DB}" type="presParOf" srcId="{A1CAC373-8A66-4007-A426-9FA4AC0326B0}" destId="{6999823F-43CB-487F-8643-D057E2667AE2}" srcOrd="10" destOrd="0" presId="urn:microsoft.com/office/officeart/2016/7/layout/VerticalDownArrowProcess"/>
    <dgm:cxn modelId="{7E71CAAC-ECAC-4E6F-ADDF-E8ACBAB1D6E6}" type="presParOf" srcId="{6999823F-43CB-487F-8643-D057E2667AE2}" destId="{76F1D577-61C8-41AF-BA84-635BB59116BC}" srcOrd="0" destOrd="0" presId="urn:microsoft.com/office/officeart/2016/7/layout/VerticalDownArrowProcess"/>
    <dgm:cxn modelId="{A88B77D8-7B1A-4719-AC31-CE15CA182A68}" type="presParOf" srcId="{6999823F-43CB-487F-8643-D057E2667AE2}" destId="{F0BD7D75-C255-41D4-95F9-F351ED5AE018}" srcOrd="1" destOrd="0" presId="urn:microsoft.com/office/officeart/2016/7/layout/VerticalDownArrowProcess"/>
    <dgm:cxn modelId="{1806F7AC-696D-499F-80EE-05F8DE057E85}" type="presParOf" srcId="{6999823F-43CB-487F-8643-D057E2667AE2}" destId="{0B0D3C72-E314-4421-A66C-DEE4EA0E2440}"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D1848-35BC-4BD4-915C-C4F024DEE9BE}">
      <dsp:nvSpPr>
        <dsp:cNvPr id="0" name=""/>
        <dsp:cNvSpPr/>
      </dsp:nvSpPr>
      <dsp:spPr>
        <a:xfrm>
          <a:off x="0" y="3639926"/>
          <a:ext cx="2476709" cy="477738"/>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144" tIns="120904" rIns="176144" bIns="120904" numCol="1" spcCol="1270" anchor="ctr" anchorCtr="0">
          <a:noAutofit/>
        </a:bodyPr>
        <a:lstStyle/>
        <a:p>
          <a:pPr marL="0" lvl="0" indent="0" algn="ctr" defTabSz="755650">
            <a:lnSpc>
              <a:spcPct val="90000"/>
            </a:lnSpc>
            <a:spcBef>
              <a:spcPct val="0"/>
            </a:spcBef>
            <a:spcAft>
              <a:spcPct val="35000"/>
            </a:spcAft>
            <a:buNone/>
          </a:pPr>
          <a:r>
            <a:rPr lang="en-US" sz="1700" kern="1200"/>
            <a:t>Compare</a:t>
          </a:r>
        </a:p>
      </dsp:txBody>
      <dsp:txXfrm>
        <a:off x="0" y="3639926"/>
        <a:ext cx="2476709" cy="477738"/>
      </dsp:txXfrm>
    </dsp:sp>
    <dsp:sp modelId="{48357E3A-FDE7-41BB-8B4A-635656A6E907}">
      <dsp:nvSpPr>
        <dsp:cNvPr id="0" name=""/>
        <dsp:cNvSpPr/>
      </dsp:nvSpPr>
      <dsp:spPr>
        <a:xfrm>
          <a:off x="2476708" y="3639926"/>
          <a:ext cx="7430127" cy="477738"/>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0718" tIns="139700" rIns="150718" bIns="139700" numCol="1" spcCol="1270" anchor="ctr" anchorCtr="0">
          <a:noAutofit/>
        </a:bodyPr>
        <a:lstStyle/>
        <a:p>
          <a:pPr marL="0" lvl="0" indent="0" algn="l" defTabSz="488950">
            <a:lnSpc>
              <a:spcPct val="90000"/>
            </a:lnSpc>
            <a:spcBef>
              <a:spcPct val="0"/>
            </a:spcBef>
            <a:spcAft>
              <a:spcPct val="35000"/>
            </a:spcAft>
            <a:buNone/>
          </a:pPr>
          <a:r>
            <a:rPr lang="en-US" sz="1100" kern="1200"/>
            <a:t>Compare their accuracies on testing data.</a:t>
          </a:r>
          <a:br>
            <a:rPr lang="en-US" sz="1100" kern="1200"/>
          </a:br>
          <a:endParaRPr lang="en-US" sz="1100" kern="1200"/>
        </a:p>
      </dsp:txBody>
      <dsp:txXfrm>
        <a:off x="2476708" y="3639926"/>
        <a:ext cx="7430127" cy="477738"/>
      </dsp:txXfrm>
    </dsp:sp>
    <dsp:sp modelId="{B65508AB-8057-47EB-9D87-A23F20C88C1E}">
      <dsp:nvSpPr>
        <dsp:cNvPr id="0" name=""/>
        <dsp:cNvSpPr/>
      </dsp:nvSpPr>
      <dsp:spPr>
        <a:xfrm rot="10800000">
          <a:off x="0" y="2912330"/>
          <a:ext cx="2476709" cy="734761"/>
        </a:xfrm>
        <a:prstGeom prst="upArrowCallout">
          <a:avLst>
            <a:gd name="adj1" fmla="val 5000"/>
            <a:gd name="adj2" fmla="val 10000"/>
            <a:gd name="adj3" fmla="val 15000"/>
            <a:gd name="adj4" fmla="val 64977"/>
          </a:avLst>
        </a:prstGeom>
        <a:solidFill>
          <a:schemeClr val="accent2">
            <a:hueOff val="-678595"/>
            <a:satOff val="2237"/>
            <a:lumOff val="2392"/>
            <a:alphaOff val="0"/>
          </a:schemeClr>
        </a:solidFill>
        <a:ln w="15875" cap="flat" cmpd="sng" algn="ctr">
          <a:solidFill>
            <a:schemeClr val="accent2">
              <a:hueOff val="-678595"/>
              <a:satOff val="2237"/>
              <a:lumOff val="239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144" tIns="120904" rIns="176144" bIns="120904" numCol="1" spcCol="1270" anchor="ctr" anchorCtr="0">
          <a:noAutofit/>
        </a:bodyPr>
        <a:lstStyle/>
        <a:p>
          <a:pPr marL="0" lvl="0" indent="0" algn="ctr" defTabSz="755650">
            <a:lnSpc>
              <a:spcPct val="90000"/>
            </a:lnSpc>
            <a:spcBef>
              <a:spcPct val="0"/>
            </a:spcBef>
            <a:spcAft>
              <a:spcPct val="35000"/>
            </a:spcAft>
            <a:buNone/>
          </a:pPr>
          <a:r>
            <a:rPr lang="en-US" sz="1700" kern="1200"/>
            <a:t>Train</a:t>
          </a:r>
        </a:p>
      </dsp:txBody>
      <dsp:txXfrm rot="-10800000">
        <a:off x="0" y="2912330"/>
        <a:ext cx="2476709" cy="477595"/>
      </dsp:txXfrm>
    </dsp:sp>
    <dsp:sp modelId="{99E9D5E5-7E20-4213-9EF3-78C18AA750FC}">
      <dsp:nvSpPr>
        <dsp:cNvPr id="0" name=""/>
        <dsp:cNvSpPr/>
      </dsp:nvSpPr>
      <dsp:spPr>
        <a:xfrm>
          <a:off x="2476708" y="2912330"/>
          <a:ext cx="7430127" cy="477595"/>
        </a:xfrm>
        <a:prstGeom prst="rect">
          <a:avLst/>
        </a:prstGeom>
        <a:solidFill>
          <a:schemeClr val="accent2">
            <a:tint val="40000"/>
            <a:alpha val="90000"/>
            <a:hueOff val="-838564"/>
            <a:satOff val="3361"/>
            <a:lumOff val="499"/>
            <a:alphaOff val="0"/>
          </a:schemeClr>
        </a:solidFill>
        <a:ln w="15875" cap="flat" cmpd="sng" algn="ctr">
          <a:solidFill>
            <a:schemeClr val="accent2">
              <a:tint val="40000"/>
              <a:alpha val="90000"/>
              <a:hueOff val="-838564"/>
              <a:satOff val="3361"/>
              <a:lumOff val="4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0718" tIns="139700" rIns="150718" bIns="139700" numCol="1" spcCol="1270" anchor="ctr" anchorCtr="0">
          <a:noAutofit/>
        </a:bodyPr>
        <a:lstStyle/>
        <a:p>
          <a:pPr marL="0" lvl="0" indent="0" algn="l" defTabSz="488950">
            <a:lnSpc>
              <a:spcPct val="90000"/>
            </a:lnSpc>
            <a:spcBef>
              <a:spcPct val="0"/>
            </a:spcBef>
            <a:spcAft>
              <a:spcPct val="35000"/>
            </a:spcAft>
            <a:buNone/>
          </a:pPr>
          <a:r>
            <a:rPr lang="en-US" sz="1100" kern="1200"/>
            <a:t>Train the models using training data .</a:t>
          </a:r>
        </a:p>
      </dsp:txBody>
      <dsp:txXfrm>
        <a:off x="2476708" y="2912330"/>
        <a:ext cx="7430127" cy="477595"/>
      </dsp:txXfrm>
    </dsp:sp>
    <dsp:sp modelId="{6D13415F-2926-477A-93C4-74F2AF711C7B}">
      <dsp:nvSpPr>
        <dsp:cNvPr id="0" name=""/>
        <dsp:cNvSpPr/>
      </dsp:nvSpPr>
      <dsp:spPr>
        <a:xfrm rot="10800000">
          <a:off x="0" y="2184735"/>
          <a:ext cx="2476709" cy="734761"/>
        </a:xfrm>
        <a:prstGeom prst="upArrowCallout">
          <a:avLst>
            <a:gd name="adj1" fmla="val 5000"/>
            <a:gd name="adj2" fmla="val 10000"/>
            <a:gd name="adj3" fmla="val 15000"/>
            <a:gd name="adj4" fmla="val 64977"/>
          </a:avLst>
        </a:prstGeom>
        <a:solidFill>
          <a:schemeClr val="accent2">
            <a:hueOff val="-1357190"/>
            <a:satOff val="4474"/>
            <a:lumOff val="4784"/>
            <a:alphaOff val="0"/>
          </a:schemeClr>
        </a:solidFill>
        <a:ln w="15875" cap="flat" cmpd="sng" algn="ctr">
          <a:solidFill>
            <a:schemeClr val="accent2">
              <a:hueOff val="-1357190"/>
              <a:satOff val="4474"/>
              <a:lumOff val="478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144" tIns="120904" rIns="176144" bIns="120904" numCol="1" spcCol="1270" anchor="ctr" anchorCtr="0">
          <a:noAutofit/>
        </a:bodyPr>
        <a:lstStyle/>
        <a:p>
          <a:pPr marL="0" lvl="0" indent="0" algn="ctr" defTabSz="755650">
            <a:lnSpc>
              <a:spcPct val="90000"/>
            </a:lnSpc>
            <a:spcBef>
              <a:spcPct val="0"/>
            </a:spcBef>
            <a:spcAft>
              <a:spcPct val="35000"/>
            </a:spcAft>
            <a:buNone/>
          </a:pPr>
          <a:r>
            <a:rPr lang="en-US" sz="1700" kern="1200"/>
            <a:t>Create</a:t>
          </a:r>
        </a:p>
      </dsp:txBody>
      <dsp:txXfrm rot="-10800000">
        <a:off x="0" y="2184735"/>
        <a:ext cx="2476709" cy="477595"/>
      </dsp:txXfrm>
    </dsp:sp>
    <dsp:sp modelId="{F230A951-FE00-44FD-BF1B-E94F4B604D03}">
      <dsp:nvSpPr>
        <dsp:cNvPr id="0" name=""/>
        <dsp:cNvSpPr/>
      </dsp:nvSpPr>
      <dsp:spPr>
        <a:xfrm>
          <a:off x="2476708" y="2184735"/>
          <a:ext cx="7430127" cy="477595"/>
        </a:xfrm>
        <a:prstGeom prst="rect">
          <a:avLst/>
        </a:prstGeom>
        <a:solidFill>
          <a:schemeClr val="accent2">
            <a:tint val="40000"/>
            <a:alpha val="90000"/>
            <a:hueOff val="-1677127"/>
            <a:satOff val="6722"/>
            <a:lumOff val="998"/>
            <a:alphaOff val="0"/>
          </a:schemeClr>
        </a:solidFill>
        <a:ln w="15875" cap="flat" cmpd="sng" algn="ctr">
          <a:solidFill>
            <a:schemeClr val="accent2">
              <a:tint val="40000"/>
              <a:alpha val="90000"/>
              <a:hueOff val="-1677127"/>
              <a:satOff val="6722"/>
              <a:lumOff val="9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0718" tIns="139700" rIns="150718" bIns="139700" numCol="1" spcCol="1270" anchor="ctr" anchorCtr="0">
          <a:noAutofit/>
        </a:bodyPr>
        <a:lstStyle/>
        <a:p>
          <a:pPr marL="0" lvl="0" indent="0" algn="l" defTabSz="488950">
            <a:lnSpc>
              <a:spcPct val="90000"/>
            </a:lnSpc>
            <a:spcBef>
              <a:spcPct val="0"/>
            </a:spcBef>
            <a:spcAft>
              <a:spcPct val="35000"/>
            </a:spcAft>
            <a:buNone/>
          </a:pPr>
          <a:r>
            <a:rPr lang="en-US" sz="1100" kern="1200"/>
            <a:t>Create individual models based on each classifier .</a:t>
          </a:r>
        </a:p>
      </dsp:txBody>
      <dsp:txXfrm>
        <a:off x="2476708" y="2184735"/>
        <a:ext cx="7430127" cy="477595"/>
      </dsp:txXfrm>
    </dsp:sp>
    <dsp:sp modelId="{3AF8BF21-AFCA-464D-86DB-AFE80AB0BE43}">
      <dsp:nvSpPr>
        <dsp:cNvPr id="0" name=""/>
        <dsp:cNvSpPr/>
      </dsp:nvSpPr>
      <dsp:spPr>
        <a:xfrm rot="10800000">
          <a:off x="0" y="1457139"/>
          <a:ext cx="2476709" cy="734761"/>
        </a:xfrm>
        <a:prstGeom prst="upArrowCallout">
          <a:avLst>
            <a:gd name="adj1" fmla="val 5000"/>
            <a:gd name="adj2" fmla="val 10000"/>
            <a:gd name="adj3" fmla="val 15000"/>
            <a:gd name="adj4" fmla="val 64977"/>
          </a:avLst>
        </a:prstGeom>
        <a:solidFill>
          <a:schemeClr val="accent2">
            <a:hueOff val="-2035785"/>
            <a:satOff val="6711"/>
            <a:lumOff val="7177"/>
            <a:alphaOff val="0"/>
          </a:schemeClr>
        </a:solidFill>
        <a:ln w="15875" cap="flat" cmpd="sng" algn="ctr">
          <a:solidFill>
            <a:schemeClr val="accent2">
              <a:hueOff val="-2035785"/>
              <a:satOff val="6711"/>
              <a:lumOff val="71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144" tIns="120904" rIns="176144" bIns="120904" numCol="1" spcCol="1270" anchor="ctr" anchorCtr="0">
          <a:noAutofit/>
        </a:bodyPr>
        <a:lstStyle/>
        <a:p>
          <a:pPr marL="0" lvl="0" indent="0" algn="ctr" defTabSz="755650">
            <a:lnSpc>
              <a:spcPct val="90000"/>
            </a:lnSpc>
            <a:spcBef>
              <a:spcPct val="0"/>
            </a:spcBef>
            <a:spcAft>
              <a:spcPct val="35000"/>
            </a:spcAft>
            <a:buNone/>
          </a:pPr>
          <a:r>
            <a:rPr lang="en-US" sz="1700" kern="1200"/>
            <a:t>Split</a:t>
          </a:r>
        </a:p>
      </dsp:txBody>
      <dsp:txXfrm rot="-10800000">
        <a:off x="0" y="1457139"/>
        <a:ext cx="2476709" cy="477595"/>
      </dsp:txXfrm>
    </dsp:sp>
    <dsp:sp modelId="{9F415F15-5CDE-453B-95B8-85B6EE94238A}">
      <dsp:nvSpPr>
        <dsp:cNvPr id="0" name=""/>
        <dsp:cNvSpPr/>
      </dsp:nvSpPr>
      <dsp:spPr>
        <a:xfrm>
          <a:off x="2476708" y="1457139"/>
          <a:ext cx="7430127" cy="477595"/>
        </a:xfrm>
        <a:prstGeom prst="rect">
          <a:avLst/>
        </a:prstGeom>
        <a:solidFill>
          <a:schemeClr val="accent2">
            <a:tint val="40000"/>
            <a:alpha val="90000"/>
            <a:hueOff val="-2515691"/>
            <a:satOff val="10082"/>
            <a:lumOff val="1497"/>
            <a:alphaOff val="0"/>
          </a:schemeClr>
        </a:solidFill>
        <a:ln w="15875" cap="flat" cmpd="sng" algn="ctr">
          <a:solidFill>
            <a:schemeClr val="accent2">
              <a:tint val="40000"/>
              <a:alpha val="90000"/>
              <a:hueOff val="-2515691"/>
              <a:satOff val="10082"/>
              <a:lumOff val="14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0718" tIns="139700" rIns="150718" bIns="139700" numCol="1" spcCol="1270" anchor="ctr" anchorCtr="0">
          <a:noAutofit/>
        </a:bodyPr>
        <a:lstStyle/>
        <a:p>
          <a:pPr marL="0" lvl="0" indent="0" algn="l" defTabSz="488950">
            <a:lnSpc>
              <a:spcPct val="90000"/>
            </a:lnSpc>
            <a:spcBef>
              <a:spcPct val="0"/>
            </a:spcBef>
            <a:spcAft>
              <a:spcPct val="35000"/>
            </a:spcAft>
            <a:buNone/>
          </a:pPr>
          <a:r>
            <a:rPr lang="en-US" sz="1100" kern="1200"/>
            <a:t>Split the dataset into training and testing data.</a:t>
          </a:r>
        </a:p>
      </dsp:txBody>
      <dsp:txXfrm>
        <a:off x="2476708" y="1457139"/>
        <a:ext cx="7430127" cy="477595"/>
      </dsp:txXfrm>
    </dsp:sp>
    <dsp:sp modelId="{7C47896B-A9EF-4A07-BE75-9ACC6DFF81A8}">
      <dsp:nvSpPr>
        <dsp:cNvPr id="0" name=""/>
        <dsp:cNvSpPr/>
      </dsp:nvSpPr>
      <dsp:spPr>
        <a:xfrm rot="10800000">
          <a:off x="0" y="729544"/>
          <a:ext cx="2476709" cy="734761"/>
        </a:xfrm>
        <a:prstGeom prst="upArrowCallout">
          <a:avLst>
            <a:gd name="adj1" fmla="val 5000"/>
            <a:gd name="adj2" fmla="val 10000"/>
            <a:gd name="adj3" fmla="val 15000"/>
            <a:gd name="adj4" fmla="val 64977"/>
          </a:avLst>
        </a:prstGeom>
        <a:solidFill>
          <a:schemeClr val="accent2">
            <a:hueOff val="-2714380"/>
            <a:satOff val="8948"/>
            <a:lumOff val="9569"/>
            <a:alphaOff val="0"/>
          </a:schemeClr>
        </a:solidFill>
        <a:ln w="15875" cap="flat" cmpd="sng" algn="ctr">
          <a:solidFill>
            <a:schemeClr val="accent2">
              <a:hueOff val="-2714380"/>
              <a:satOff val="8948"/>
              <a:lumOff val="95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144" tIns="120904" rIns="176144" bIns="120904" numCol="1" spcCol="1270" anchor="ctr" anchorCtr="0">
          <a:noAutofit/>
        </a:bodyPr>
        <a:lstStyle/>
        <a:p>
          <a:pPr marL="0" lvl="0" indent="0" algn="ctr" defTabSz="755650">
            <a:lnSpc>
              <a:spcPct val="90000"/>
            </a:lnSpc>
            <a:spcBef>
              <a:spcPct val="0"/>
            </a:spcBef>
            <a:spcAft>
              <a:spcPct val="35000"/>
            </a:spcAft>
            <a:buNone/>
          </a:pPr>
          <a:r>
            <a:rPr lang="en-US" sz="1700" kern="1200"/>
            <a:t>Get</a:t>
          </a:r>
        </a:p>
      </dsp:txBody>
      <dsp:txXfrm rot="-10800000">
        <a:off x="0" y="729544"/>
        <a:ext cx="2476709" cy="477595"/>
      </dsp:txXfrm>
    </dsp:sp>
    <dsp:sp modelId="{7EC8D516-7A23-4750-A8D3-0FF9259045D2}">
      <dsp:nvSpPr>
        <dsp:cNvPr id="0" name=""/>
        <dsp:cNvSpPr/>
      </dsp:nvSpPr>
      <dsp:spPr>
        <a:xfrm>
          <a:off x="2476708" y="729544"/>
          <a:ext cx="7430127" cy="477595"/>
        </a:xfrm>
        <a:prstGeom prst="rect">
          <a:avLst/>
        </a:prstGeom>
        <a:solidFill>
          <a:schemeClr val="accent2">
            <a:tint val="40000"/>
            <a:alpha val="90000"/>
            <a:hueOff val="-3354255"/>
            <a:satOff val="13443"/>
            <a:lumOff val="1996"/>
            <a:alphaOff val="0"/>
          </a:schemeClr>
        </a:solidFill>
        <a:ln w="15875" cap="flat" cmpd="sng" algn="ctr">
          <a:solidFill>
            <a:schemeClr val="accent2">
              <a:tint val="40000"/>
              <a:alpha val="90000"/>
              <a:hueOff val="-3354255"/>
              <a:satOff val="13443"/>
              <a:lumOff val="19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0718" tIns="139700" rIns="150718" bIns="139700" numCol="1" spcCol="1270" anchor="ctr" anchorCtr="0">
          <a:noAutofit/>
        </a:bodyPr>
        <a:lstStyle/>
        <a:p>
          <a:pPr marL="0" lvl="0" indent="0" algn="l" defTabSz="488950">
            <a:lnSpc>
              <a:spcPct val="90000"/>
            </a:lnSpc>
            <a:spcBef>
              <a:spcPct val="0"/>
            </a:spcBef>
            <a:spcAft>
              <a:spcPct val="35000"/>
            </a:spcAft>
            <a:buNone/>
          </a:pPr>
          <a:r>
            <a:rPr lang="en-US" sz="1100" kern="1200"/>
            <a:t>Get X and Y.</a:t>
          </a:r>
        </a:p>
      </dsp:txBody>
      <dsp:txXfrm>
        <a:off x="2476708" y="729544"/>
        <a:ext cx="7430127" cy="477595"/>
      </dsp:txXfrm>
    </dsp:sp>
    <dsp:sp modelId="{F0BD7D75-C255-41D4-95F9-F351ED5AE018}">
      <dsp:nvSpPr>
        <dsp:cNvPr id="0" name=""/>
        <dsp:cNvSpPr/>
      </dsp:nvSpPr>
      <dsp:spPr>
        <a:xfrm rot="10800000">
          <a:off x="0" y="1948"/>
          <a:ext cx="2476709" cy="734761"/>
        </a:xfrm>
        <a:prstGeom prst="upArrowCallout">
          <a:avLst>
            <a:gd name="adj1" fmla="val 5000"/>
            <a:gd name="adj2" fmla="val 10000"/>
            <a:gd name="adj3" fmla="val 15000"/>
            <a:gd name="adj4" fmla="val 64977"/>
          </a:avLst>
        </a:prstGeom>
        <a:solidFill>
          <a:schemeClr val="accent2">
            <a:hueOff val="-3392975"/>
            <a:satOff val="11185"/>
            <a:lumOff val="11961"/>
            <a:alphaOff val="0"/>
          </a:schemeClr>
        </a:solidFill>
        <a:ln w="15875" cap="flat" cmpd="sng" algn="ctr">
          <a:solidFill>
            <a:schemeClr val="accent2">
              <a:hueOff val="-3392975"/>
              <a:satOff val="11185"/>
              <a:lumOff val="1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144" tIns="120904" rIns="176144" bIns="120904" numCol="1" spcCol="1270" anchor="ctr" anchorCtr="0">
          <a:noAutofit/>
        </a:bodyPr>
        <a:lstStyle/>
        <a:p>
          <a:pPr marL="0" lvl="0" indent="0" algn="ctr" defTabSz="755650">
            <a:lnSpc>
              <a:spcPct val="90000"/>
            </a:lnSpc>
            <a:spcBef>
              <a:spcPct val="0"/>
            </a:spcBef>
            <a:spcAft>
              <a:spcPct val="35000"/>
            </a:spcAft>
            <a:buNone/>
          </a:pPr>
          <a:r>
            <a:rPr lang="en-US" sz="1700" kern="1200"/>
            <a:t>Preprocess</a:t>
          </a:r>
        </a:p>
      </dsp:txBody>
      <dsp:txXfrm rot="-10800000">
        <a:off x="0" y="1948"/>
        <a:ext cx="2476709" cy="477595"/>
      </dsp:txXfrm>
    </dsp:sp>
    <dsp:sp modelId="{0B0D3C72-E314-4421-A66C-DEE4EA0E2440}">
      <dsp:nvSpPr>
        <dsp:cNvPr id="0" name=""/>
        <dsp:cNvSpPr/>
      </dsp:nvSpPr>
      <dsp:spPr>
        <a:xfrm>
          <a:off x="2476708" y="1948"/>
          <a:ext cx="7430127" cy="477595"/>
        </a:xfrm>
        <a:prstGeom prst="rect">
          <a:avLst/>
        </a:prstGeom>
        <a:solidFill>
          <a:schemeClr val="accent2">
            <a:tint val="40000"/>
            <a:alpha val="90000"/>
            <a:hueOff val="-4192819"/>
            <a:satOff val="16804"/>
            <a:lumOff val="2495"/>
            <a:alphaOff val="0"/>
          </a:schemeClr>
        </a:solidFill>
        <a:ln w="15875" cap="flat" cmpd="sng" algn="ctr">
          <a:solidFill>
            <a:schemeClr val="accent2">
              <a:tint val="40000"/>
              <a:alpha val="90000"/>
              <a:hueOff val="-4192819"/>
              <a:satOff val="16804"/>
              <a:lumOff val="24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0718" tIns="139700" rIns="150718" bIns="139700" numCol="1" spcCol="1270" anchor="ctr" anchorCtr="0">
          <a:noAutofit/>
        </a:bodyPr>
        <a:lstStyle/>
        <a:p>
          <a:pPr marL="0" lvl="0" indent="0" algn="l" defTabSz="488950">
            <a:lnSpc>
              <a:spcPct val="90000"/>
            </a:lnSpc>
            <a:spcBef>
              <a:spcPct val="0"/>
            </a:spcBef>
            <a:spcAft>
              <a:spcPct val="35000"/>
            </a:spcAft>
            <a:buNone/>
          </a:pPr>
          <a:r>
            <a:rPr lang="en-US" sz="1100" kern="1200"/>
            <a:t>Preprocess the data</a:t>
          </a:r>
        </a:p>
      </dsp:txBody>
      <dsp:txXfrm>
        <a:off x="2476708" y="1948"/>
        <a:ext cx="7430127" cy="477595"/>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6/1/2021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6/1/2021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6/1/2021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8D226DA-E368-46E4-BF0C-D467A1E86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938717"/>
            <a:ext cx="12192000" cy="2403923"/>
          </a:xfrm>
        </p:spPr>
        <p:txBody>
          <a:bodyPr>
            <a:normAutofit/>
          </a:bodyPr>
          <a:lstStyle/>
          <a:p>
            <a:pPr algn="ctr"/>
            <a:r>
              <a:rPr lang="en-US" sz="4400" b="1" dirty="0">
                <a:ea typeface="+mj-lt"/>
                <a:cs typeface="+mj-lt"/>
              </a:rPr>
              <a:t>BREAST cancer Prediction USING MACHINE LEARNING   </a:t>
            </a:r>
            <a:br>
              <a:rPr lang="en-US" sz="4400" dirty="0"/>
            </a:br>
            <a:endParaRPr lang="en-US" sz="4400" dirty="0"/>
          </a:p>
        </p:txBody>
      </p:sp>
      <p:sp>
        <p:nvSpPr>
          <p:cNvPr id="3" name="Subtitle 2"/>
          <p:cNvSpPr>
            <a:spLocks noGrp="1"/>
          </p:cNvSpPr>
          <p:nvPr>
            <p:ph type="subTitle" idx="1"/>
          </p:nvPr>
        </p:nvSpPr>
        <p:spPr>
          <a:xfrm>
            <a:off x="1776728" y="5055685"/>
            <a:ext cx="2991504" cy="1154242"/>
          </a:xfrm>
        </p:spPr>
        <p:txBody>
          <a:bodyPr vert="horz" lIns="91440" tIns="91440" rIns="91440" bIns="91440" rtlCol="0" anchor="t">
            <a:normAutofit/>
          </a:bodyPr>
          <a:lstStyle/>
          <a:p>
            <a:r>
              <a:rPr lang="en-US" sz="1600" dirty="0"/>
              <a:t>Submitted by :                </a:t>
            </a:r>
          </a:p>
          <a:p>
            <a:r>
              <a:rPr lang="en-US" sz="1600" dirty="0"/>
              <a:t>PRATEEK JAIN - 1BM18IS149</a:t>
            </a:r>
          </a:p>
        </p:txBody>
      </p:sp>
      <p:cxnSp>
        <p:nvCxnSpPr>
          <p:cNvPr id="6" name="Straight Connector 9">
            <a:extLst>
              <a:ext uri="{FF2B5EF4-FFF2-40B4-BE49-F238E27FC236}">
                <a16:creationId xmlns:a16="http://schemas.microsoft.com/office/drawing/2014/main" id="{7105F2EF-F4AA-488F-8E74-484FA0078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Subtitle 2">
            <a:extLst>
              <a:ext uri="{FF2B5EF4-FFF2-40B4-BE49-F238E27FC236}">
                <a16:creationId xmlns:a16="http://schemas.microsoft.com/office/drawing/2014/main" id="{D2E8B966-C076-4966-BB6B-70B3E8ACEA41}"/>
              </a:ext>
            </a:extLst>
          </p:cNvPr>
          <p:cNvSpPr txBox="1">
            <a:spLocks/>
          </p:cNvSpPr>
          <p:nvPr/>
        </p:nvSpPr>
        <p:spPr>
          <a:xfrm>
            <a:off x="7416800" y="4889129"/>
            <a:ext cx="4464704" cy="1154243"/>
          </a:xfrm>
          <a:prstGeom prst="rect">
            <a:avLst/>
          </a:prstGeom>
        </p:spPr>
        <p:txBody>
          <a:bodyPr vert="horz" lIns="91440" tIns="91440" rIns="91440" bIns="91440" rtlCol="0" anchor="t">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US" sz="1600" dirty="0"/>
              <a:t>GUIDE :</a:t>
            </a:r>
          </a:p>
          <a:p>
            <a:r>
              <a:rPr lang="en-US" sz="1600" dirty="0"/>
              <a:t>DR. SHEELA S.V</a:t>
            </a:r>
          </a:p>
          <a:p>
            <a:r>
              <a:rPr lang="en-US" sz="1600" dirty="0"/>
              <a:t>PROFESSOR ISE-DEPT</a:t>
            </a:r>
          </a:p>
        </p:txBody>
      </p:sp>
    </p:spTree>
    <p:extLst>
      <p:ext uri="{BB962C8B-B14F-4D97-AF65-F5344CB8AC3E}">
        <p14:creationId xmlns:p14="http://schemas.microsoft.com/office/powerpoint/2010/main" val="1286326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DF0BFA-5278-4DF5-9571-0E8805000FE4}"/>
              </a:ext>
            </a:extLst>
          </p:cNvPr>
          <p:cNvSpPr>
            <a:spLocks noGrp="1"/>
          </p:cNvSpPr>
          <p:nvPr>
            <p:ph type="title"/>
          </p:nvPr>
        </p:nvSpPr>
        <p:spPr>
          <a:xfrm>
            <a:off x="882651" y="977028"/>
            <a:ext cx="3333410" cy="5237503"/>
          </a:xfrm>
        </p:spPr>
        <p:txBody>
          <a:bodyPr anchor="ctr">
            <a:normAutofit/>
          </a:bodyPr>
          <a:lstStyle/>
          <a:p>
            <a:r>
              <a:rPr lang="en-US"/>
              <a:t>Literature survey</a:t>
            </a:r>
          </a:p>
        </p:txBody>
      </p:sp>
      <p:sp>
        <p:nvSpPr>
          <p:cNvPr id="10" name="Rectangle 9">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7F5BEA-B802-49E4-A63F-DF714EA64733}"/>
              </a:ext>
            </a:extLst>
          </p:cNvPr>
          <p:cNvSpPr>
            <a:spLocks noGrp="1"/>
          </p:cNvSpPr>
          <p:nvPr>
            <p:ph idx="1"/>
          </p:nvPr>
        </p:nvSpPr>
        <p:spPr>
          <a:xfrm>
            <a:off x="5791954" y="977029"/>
            <a:ext cx="5428789" cy="5237503"/>
          </a:xfrm>
        </p:spPr>
        <p:txBody>
          <a:bodyPr anchor="ctr">
            <a:normAutofit/>
          </a:bodyPr>
          <a:lstStyle/>
          <a:p>
            <a:r>
              <a:rPr lang="en-US">
                <a:solidFill>
                  <a:schemeClr val="bg1"/>
                </a:solidFill>
              </a:rPr>
              <a:t>ALL THE ALGORITHMS USED IN THIS STUDY ARE DISCUSSED AS FOLLOWS:</a:t>
            </a:r>
          </a:p>
          <a:p>
            <a:endParaRPr lang="en-US">
              <a:solidFill>
                <a:schemeClr val="bg1"/>
              </a:solidFill>
            </a:endParaRPr>
          </a:p>
        </p:txBody>
      </p:sp>
    </p:spTree>
    <p:extLst>
      <p:ext uri="{BB962C8B-B14F-4D97-AF65-F5344CB8AC3E}">
        <p14:creationId xmlns:p14="http://schemas.microsoft.com/office/powerpoint/2010/main" val="267191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1" name="Picture 3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292C960-751D-45A9-BAC8-35495ECDA901}"/>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t>LOGISTIC REGRESSION</a:t>
            </a:r>
          </a:p>
        </p:txBody>
      </p:sp>
      <p:sp>
        <p:nvSpPr>
          <p:cNvPr id="4" name="Content Placeholder 3">
            <a:extLst>
              <a:ext uri="{FF2B5EF4-FFF2-40B4-BE49-F238E27FC236}">
                <a16:creationId xmlns:a16="http://schemas.microsoft.com/office/drawing/2014/main" id="{82BC8F69-BE3B-4132-BDFB-999DA7D135A2}"/>
              </a:ext>
            </a:extLst>
          </p:cNvPr>
          <p:cNvSpPr>
            <a:spLocks noGrp="1"/>
          </p:cNvSpPr>
          <p:nvPr>
            <p:ph sz="half" idx="2"/>
          </p:nvPr>
        </p:nvSpPr>
        <p:spPr>
          <a:xfrm>
            <a:off x="1212783" y="2012812"/>
            <a:ext cx="4401351" cy="3453536"/>
          </a:xfrm>
        </p:spPr>
        <p:txBody>
          <a:bodyPr vert="horz" lIns="91440" tIns="45720" rIns="91440" bIns="45720" rtlCol="0" anchor="t">
            <a:normAutofit/>
          </a:bodyPr>
          <a:lstStyle/>
          <a:p>
            <a:pPr>
              <a:lnSpc>
                <a:spcPct val="110000"/>
              </a:lnSpc>
            </a:pPr>
            <a:r>
              <a:rPr lang="en-US" sz="1600" dirty="0"/>
              <a:t>Logistic Regression is one of the most fundamental classification algorithms used in ML .</a:t>
            </a:r>
          </a:p>
          <a:p>
            <a:pPr>
              <a:lnSpc>
                <a:spcPct val="110000"/>
              </a:lnSpc>
            </a:pPr>
            <a:r>
              <a:rPr lang="en-US" sz="1600" dirty="0"/>
              <a:t>Logistic regression predicts the probability of different samples and then these samples are mapped to a discrete class based on that probability . </a:t>
            </a:r>
          </a:p>
          <a:p>
            <a:pPr>
              <a:lnSpc>
                <a:spcPct val="110000"/>
              </a:lnSpc>
            </a:pPr>
            <a:r>
              <a:rPr lang="en-US" sz="1600" dirty="0"/>
              <a:t>It uses Logistic / Sigmoid Function at its core , that’s why it has been named Logistic regression.</a:t>
            </a:r>
            <a:br>
              <a:rPr lang="en-US" sz="1600" dirty="0"/>
            </a:br>
            <a:endParaRPr lang="en-US" sz="1600" dirty="0"/>
          </a:p>
        </p:txBody>
      </p:sp>
      <p:pic>
        <p:nvPicPr>
          <p:cNvPr id="5" name="Picture 5" descr="A screenshot of a map&#10;&#10;Description generated with very high confidence">
            <a:extLst>
              <a:ext uri="{FF2B5EF4-FFF2-40B4-BE49-F238E27FC236}">
                <a16:creationId xmlns:a16="http://schemas.microsoft.com/office/drawing/2014/main" id="{D9F2C8C8-C73C-4B79-82CB-6CB74D41878E}"/>
              </a:ext>
            </a:extLst>
          </p:cNvPr>
          <p:cNvPicPr>
            <a:picLocks noGrp="1" noChangeAspect="1"/>
          </p:cNvPicPr>
          <p:nvPr>
            <p:ph sz="half" idx="1"/>
          </p:nvPr>
        </p:nvPicPr>
        <p:blipFill>
          <a:blip r:embed="rId3"/>
          <a:stretch>
            <a:fillRect/>
          </a:stretch>
        </p:blipFill>
        <p:spPr>
          <a:xfrm>
            <a:off x="6094411" y="2166100"/>
            <a:ext cx="4960443" cy="3149881"/>
          </a:xfrm>
          <a:prstGeom prst="rect">
            <a:avLst/>
          </a:prstGeom>
        </p:spPr>
      </p:pic>
    </p:spTree>
    <p:extLst>
      <p:ext uri="{BB962C8B-B14F-4D97-AF65-F5344CB8AC3E}">
        <p14:creationId xmlns:p14="http://schemas.microsoft.com/office/powerpoint/2010/main" val="3700102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1" name="Rectangle 23">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5">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2" name="Rectangle 31">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A03F31A-508D-4A92-AE8E-98A83341AB40}"/>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a:t>K-Nearest Neighbor</a:t>
            </a:r>
          </a:p>
        </p:txBody>
      </p:sp>
      <p:sp>
        <p:nvSpPr>
          <p:cNvPr id="36" name="Rectangle 35">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Content Placeholder 3">
            <a:extLst>
              <a:ext uri="{FF2B5EF4-FFF2-40B4-BE49-F238E27FC236}">
                <a16:creationId xmlns:a16="http://schemas.microsoft.com/office/drawing/2014/main" id="{B8DC5557-DDF0-4754-B9BA-815C09A394B8}"/>
              </a:ext>
            </a:extLst>
          </p:cNvPr>
          <p:cNvSpPr>
            <a:spLocks noGrp="1"/>
          </p:cNvSpPr>
          <p:nvPr>
            <p:ph sz="half" idx="2"/>
          </p:nvPr>
        </p:nvSpPr>
        <p:spPr>
          <a:xfrm>
            <a:off x="1451581" y="2015732"/>
            <a:ext cx="4172212" cy="3450613"/>
          </a:xfrm>
        </p:spPr>
        <p:txBody>
          <a:bodyPr vert="horz" lIns="91440" tIns="45720" rIns="91440" bIns="45720" rtlCol="0" anchor="t">
            <a:normAutofit/>
          </a:bodyPr>
          <a:lstStyle/>
          <a:p>
            <a:r>
              <a:rPr lang="en-US"/>
              <a:t>The K-Nearest neighbor algorithm is a classification algorithm.</a:t>
            </a:r>
          </a:p>
          <a:p>
            <a:r>
              <a:rPr lang="en-US"/>
              <a:t>It takes a bunch of labelled points and uses them to learn how to label other points .</a:t>
            </a:r>
          </a:p>
          <a:p>
            <a:r>
              <a:rPr lang="en-US"/>
              <a:t>This algorithm classifies cases based on their similarity to other cases .</a:t>
            </a:r>
          </a:p>
          <a:p>
            <a:endParaRPr lang="en-US"/>
          </a:p>
          <a:p>
            <a:pPr marL="0"/>
            <a:endParaRPr lang="en-US"/>
          </a:p>
        </p:txBody>
      </p:sp>
      <p:pic>
        <p:nvPicPr>
          <p:cNvPr id="5" name="Picture 5" descr="A close up of a map&#10;&#10;Description generated with high confidence">
            <a:extLst>
              <a:ext uri="{FF2B5EF4-FFF2-40B4-BE49-F238E27FC236}">
                <a16:creationId xmlns:a16="http://schemas.microsoft.com/office/drawing/2014/main" id="{9C15C996-EFAA-4321-92B1-71D2C7945B10}"/>
              </a:ext>
            </a:extLst>
          </p:cNvPr>
          <p:cNvPicPr>
            <a:picLocks noGrp="1" noChangeAspect="1"/>
          </p:cNvPicPr>
          <p:nvPr>
            <p:ph sz="half" idx="1"/>
          </p:nvPr>
        </p:nvPicPr>
        <p:blipFill>
          <a:blip r:embed="rId3"/>
          <a:stretch>
            <a:fillRect/>
          </a:stretch>
        </p:blipFill>
        <p:spPr>
          <a:xfrm>
            <a:off x="6094411" y="1114584"/>
            <a:ext cx="4960442" cy="4042759"/>
          </a:xfrm>
          <a:prstGeom prst="rect">
            <a:avLst/>
          </a:prstGeom>
        </p:spPr>
      </p:pic>
      <p:pic>
        <p:nvPicPr>
          <p:cNvPr id="38" name="Picture 37">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8831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2" name="Picture 5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5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A19E404-4E7D-4023-A489-DC4889CE86F9}"/>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t>Decision tree</a:t>
            </a:r>
          </a:p>
        </p:txBody>
      </p:sp>
      <p:sp>
        <p:nvSpPr>
          <p:cNvPr id="4" name="Content Placeholder 3">
            <a:extLst>
              <a:ext uri="{FF2B5EF4-FFF2-40B4-BE49-F238E27FC236}">
                <a16:creationId xmlns:a16="http://schemas.microsoft.com/office/drawing/2014/main" id="{EF41F34D-47F3-4397-84DE-F9C528DFFD29}"/>
              </a:ext>
            </a:extLst>
          </p:cNvPr>
          <p:cNvSpPr>
            <a:spLocks noGrp="1"/>
          </p:cNvSpPr>
          <p:nvPr>
            <p:ph sz="half" idx="2"/>
          </p:nvPr>
        </p:nvSpPr>
        <p:spPr>
          <a:xfrm>
            <a:off x="1290321" y="2026141"/>
            <a:ext cx="4419599" cy="3450613"/>
          </a:xfrm>
        </p:spPr>
        <p:txBody>
          <a:bodyPr vert="horz" lIns="91440" tIns="45720" rIns="91440" bIns="45720" rtlCol="0" anchor="t">
            <a:normAutofit/>
          </a:bodyPr>
          <a:lstStyle/>
          <a:p>
            <a:pPr>
              <a:lnSpc>
                <a:spcPct val="110000"/>
              </a:lnSpc>
            </a:pPr>
            <a:r>
              <a:rPr lang="en-US" sz="1900" dirty="0"/>
              <a:t>The decision trees are built by splitting the training set into distinct nodes where one node contains all or most of one category of the data . </a:t>
            </a:r>
          </a:p>
          <a:p>
            <a:pPr>
              <a:lnSpc>
                <a:spcPct val="110000"/>
              </a:lnSpc>
            </a:pPr>
            <a:r>
              <a:rPr lang="en-US" sz="1900" dirty="0"/>
              <a:t>It uses recursive partitioning to classify the data.</a:t>
            </a:r>
          </a:p>
          <a:p>
            <a:pPr>
              <a:lnSpc>
                <a:spcPct val="110000"/>
              </a:lnSpc>
            </a:pPr>
            <a:r>
              <a:rPr lang="en-US" sz="1900" dirty="0"/>
              <a:t> Here, the choice of attribute to split data is very important . </a:t>
            </a:r>
            <a:br>
              <a:rPr lang="en-US" sz="1900" dirty="0"/>
            </a:br>
            <a:endParaRPr lang="en-US" sz="1900" dirty="0"/>
          </a:p>
          <a:p>
            <a:pPr marL="0">
              <a:lnSpc>
                <a:spcPct val="110000"/>
              </a:lnSpc>
            </a:pPr>
            <a:endParaRPr lang="en-US" sz="1900" dirty="0"/>
          </a:p>
        </p:txBody>
      </p:sp>
      <p:pic>
        <p:nvPicPr>
          <p:cNvPr id="6" name="Picture 5">
            <a:extLst>
              <a:ext uri="{FF2B5EF4-FFF2-40B4-BE49-F238E27FC236}">
                <a16:creationId xmlns:a16="http://schemas.microsoft.com/office/drawing/2014/main" id="{9F06DC0E-2BAE-41F6-97D2-26AAC0C1DCFC}"/>
              </a:ext>
            </a:extLst>
          </p:cNvPr>
          <p:cNvPicPr>
            <a:picLocks noChangeAspect="1"/>
          </p:cNvPicPr>
          <p:nvPr/>
        </p:nvPicPr>
        <p:blipFill>
          <a:blip r:embed="rId3"/>
          <a:stretch>
            <a:fillRect/>
          </a:stretch>
        </p:blipFill>
        <p:spPr>
          <a:xfrm>
            <a:off x="6253216" y="2012811"/>
            <a:ext cx="5694202" cy="3727737"/>
          </a:xfrm>
          <a:prstGeom prst="rect">
            <a:avLst/>
          </a:prstGeom>
        </p:spPr>
      </p:pic>
    </p:spTree>
    <p:extLst>
      <p:ext uri="{BB962C8B-B14F-4D97-AF65-F5344CB8AC3E}">
        <p14:creationId xmlns:p14="http://schemas.microsoft.com/office/powerpoint/2010/main" val="229147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2044082-50AA-4CBA-973F-C070BB324763}"/>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t>SVM (SUPPORT VECTOR MACHINE ) </a:t>
            </a:r>
          </a:p>
        </p:txBody>
      </p:sp>
      <p:pic>
        <p:nvPicPr>
          <p:cNvPr id="5" name="Picture 5" descr="A close up of a sign&#10;&#10;Description generated with high confidence">
            <a:extLst>
              <a:ext uri="{FF2B5EF4-FFF2-40B4-BE49-F238E27FC236}">
                <a16:creationId xmlns:a16="http://schemas.microsoft.com/office/drawing/2014/main" id="{58A7832F-3880-4F2C-B0DC-EF09020E7975}"/>
              </a:ext>
            </a:extLst>
          </p:cNvPr>
          <p:cNvPicPr>
            <a:picLocks noGrp="1" noChangeAspect="1"/>
          </p:cNvPicPr>
          <p:nvPr>
            <p:ph sz="half" idx="2"/>
          </p:nvPr>
        </p:nvPicPr>
        <p:blipFill>
          <a:blip r:embed="rId3"/>
          <a:stretch>
            <a:fillRect/>
          </a:stretch>
        </p:blipFill>
        <p:spPr>
          <a:xfrm>
            <a:off x="1517549" y="2015734"/>
            <a:ext cx="4828502" cy="3450613"/>
          </a:xfrm>
          <a:prstGeom prst="rect">
            <a:avLst/>
          </a:prstGeom>
        </p:spPr>
      </p:pic>
      <p:sp>
        <p:nvSpPr>
          <p:cNvPr id="3" name="Content Placeholder 2">
            <a:extLst>
              <a:ext uri="{FF2B5EF4-FFF2-40B4-BE49-F238E27FC236}">
                <a16:creationId xmlns:a16="http://schemas.microsoft.com/office/drawing/2014/main" id="{49E08E4E-676D-4DE5-98B7-FB055471DB75}"/>
              </a:ext>
            </a:extLst>
          </p:cNvPr>
          <p:cNvSpPr>
            <a:spLocks noGrp="1"/>
          </p:cNvSpPr>
          <p:nvPr>
            <p:ph sz="half" idx="1"/>
          </p:nvPr>
        </p:nvSpPr>
        <p:spPr>
          <a:xfrm>
            <a:off x="6892299" y="1893438"/>
            <a:ext cx="4171962" cy="3572909"/>
          </a:xfrm>
        </p:spPr>
        <p:txBody>
          <a:bodyPr vert="horz" lIns="91440" tIns="45720" rIns="91440" bIns="45720" rtlCol="0" anchor="t">
            <a:noAutofit/>
          </a:bodyPr>
          <a:lstStyle/>
          <a:p>
            <a:pPr>
              <a:lnSpc>
                <a:spcPct val="110000"/>
              </a:lnSpc>
            </a:pPr>
            <a:r>
              <a:rPr lang="en-US" sz="1200"/>
              <a:t>It’s a supervised machine learning technique  .</a:t>
            </a:r>
          </a:p>
          <a:p>
            <a:pPr>
              <a:lnSpc>
                <a:spcPct val="110000"/>
              </a:lnSpc>
            </a:pPr>
            <a:r>
              <a:rPr lang="en-US" sz="1200"/>
              <a:t>It is used only for two group classification problem .</a:t>
            </a:r>
          </a:p>
          <a:p>
            <a:pPr>
              <a:lnSpc>
                <a:spcPct val="110000"/>
              </a:lnSpc>
            </a:pPr>
            <a:r>
              <a:rPr lang="en-US" sz="1200"/>
              <a:t>It finds a separator  which will separate these two classes. </a:t>
            </a:r>
          </a:p>
          <a:p>
            <a:pPr>
              <a:lnSpc>
                <a:spcPct val="110000"/>
              </a:lnSpc>
            </a:pPr>
            <a:r>
              <a:rPr lang="en-US" sz="1200"/>
              <a:t>There can be many possible separator . </a:t>
            </a:r>
          </a:p>
          <a:p>
            <a:pPr>
              <a:lnSpc>
                <a:spcPct val="110000"/>
              </a:lnSpc>
            </a:pPr>
            <a:r>
              <a:rPr lang="en-US" sz="1200"/>
              <a:t>Finding  the separator is quite a tough job  .</a:t>
            </a:r>
          </a:p>
          <a:p>
            <a:pPr>
              <a:lnSpc>
                <a:spcPct val="110000"/>
              </a:lnSpc>
            </a:pPr>
            <a:r>
              <a:rPr lang="en-US" sz="1200"/>
              <a:t>Kernelling : means mapping data into a higher-dimensional space</a:t>
            </a:r>
          </a:p>
          <a:p>
            <a:pPr>
              <a:lnSpc>
                <a:spcPct val="110000"/>
              </a:lnSpc>
            </a:pPr>
            <a:r>
              <a:rPr lang="en-US" sz="1200"/>
              <a:t>Kernel function : Mathematical functions used for this purpose </a:t>
            </a:r>
          </a:p>
          <a:p>
            <a:pPr>
              <a:lnSpc>
                <a:spcPct val="110000"/>
              </a:lnSpc>
            </a:pPr>
            <a:r>
              <a:rPr lang="en-US" sz="1200"/>
              <a:t>Performance of SVM depends largely on Kernel functions used . </a:t>
            </a:r>
          </a:p>
          <a:p>
            <a:pPr>
              <a:lnSpc>
                <a:spcPct val="110000"/>
              </a:lnSpc>
            </a:pPr>
            <a:r>
              <a:rPr lang="en-US" sz="1200"/>
              <a:t>Common kernel functions : Linear , RBF, Poly and Sigmoid . </a:t>
            </a:r>
          </a:p>
          <a:p>
            <a:pPr>
              <a:lnSpc>
                <a:spcPct val="110000"/>
              </a:lnSpc>
            </a:pPr>
            <a:endParaRPr lang="en-US" sz="1100"/>
          </a:p>
        </p:txBody>
      </p:sp>
    </p:spTree>
    <p:extLst>
      <p:ext uri="{BB962C8B-B14F-4D97-AF65-F5344CB8AC3E}">
        <p14:creationId xmlns:p14="http://schemas.microsoft.com/office/powerpoint/2010/main" val="3685285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F503503-9801-4AD2-A1C4-BEB6ED23A125}"/>
              </a:ext>
            </a:extLst>
          </p:cNvPr>
          <p:cNvSpPr>
            <a:spLocks noGrp="1"/>
          </p:cNvSpPr>
          <p:nvPr>
            <p:ph type="title"/>
          </p:nvPr>
        </p:nvSpPr>
        <p:spPr>
          <a:xfrm>
            <a:off x="812205" y="804519"/>
            <a:ext cx="3241820" cy="4431360"/>
          </a:xfrm>
        </p:spPr>
        <p:txBody>
          <a:bodyPr anchor="ctr">
            <a:normAutofit/>
          </a:bodyPr>
          <a:lstStyle/>
          <a:p>
            <a:r>
              <a:rPr lang="en-US"/>
              <a:t>System requirement</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597447-B920-48ED-8A4F-E7EE1FA97DC0}"/>
              </a:ext>
            </a:extLst>
          </p:cNvPr>
          <p:cNvSpPr>
            <a:spLocks noGrp="1"/>
          </p:cNvSpPr>
          <p:nvPr>
            <p:ph idx="1"/>
          </p:nvPr>
        </p:nvSpPr>
        <p:spPr>
          <a:xfrm>
            <a:off x="4637863" y="804520"/>
            <a:ext cx="6102559" cy="4431359"/>
          </a:xfrm>
        </p:spPr>
        <p:txBody>
          <a:bodyPr anchor="ctr">
            <a:normAutofit/>
          </a:bodyPr>
          <a:lstStyle/>
          <a:p>
            <a:r>
              <a:rPr lang="en-US" dirty="0">
                <a:ea typeface="+mn-lt"/>
                <a:cs typeface="+mn-lt"/>
              </a:rPr>
              <a:t>All the work has been carried out on an i5-8th generation computing machine .              </a:t>
            </a:r>
            <a:endParaRPr lang="en-US" dirty="0"/>
          </a:p>
          <a:p>
            <a:r>
              <a:rPr lang="en-US" dirty="0">
                <a:ea typeface="+mn-lt"/>
                <a:cs typeface="+mn-lt"/>
              </a:rPr>
              <a:t>Software used - </a:t>
            </a:r>
            <a:r>
              <a:rPr lang="en-US" dirty="0" err="1">
                <a:ea typeface="+mn-lt"/>
                <a:cs typeface="+mn-lt"/>
              </a:rPr>
              <a:t>Jupyter</a:t>
            </a:r>
            <a:r>
              <a:rPr lang="en-US" dirty="0">
                <a:ea typeface="+mn-lt"/>
                <a:cs typeface="+mn-lt"/>
              </a:rPr>
              <a:t> notebook </a:t>
            </a:r>
            <a:endParaRPr lang="en-US" dirty="0"/>
          </a:p>
          <a:p>
            <a:r>
              <a:rPr lang="en-US" dirty="0">
                <a:ea typeface="+mn-lt"/>
                <a:cs typeface="+mn-lt"/>
              </a:rPr>
              <a:t>Programming language used - Python </a:t>
            </a:r>
            <a:endParaRPr lang="en-US" dirty="0"/>
          </a:p>
          <a:p>
            <a:r>
              <a:rPr lang="en-US" dirty="0">
                <a:ea typeface="+mn-lt"/>
                <a:cs typeface="+mn-lt"/>
              </a:rPr>
              <a:t>All the classifier models have been built and their comparisons have been carried out using Sci-Kit learn , </a:t>
            </a:r>
            <a:r>
              <a:rPr lang="en-US" dirty="0" err="1">
                <a:ea typeface="+mn-lt"/>
                <a:cs typeface="+mn-lt"/>
              </a:rPr>
              <a:t>Numpy</a:t>
            </a:r>
            <a:r>
              <a:rPr lang="en-US" dirty="0">
                <a:ea typeface="+mn-lt"/>
                <a:cs typeface="+mn-lt"/>
              </a:rPr>
              <a:t> , Pandas , Seaborn and Matplotlib APIs of Python . </a:t>
            </a:r>
            <a:br>
              <a:rPr lang="en-US" dirty="0"/>
            </a:br>
            <a:endParaRPr lang="en-US" dirty="0"/>
          </a:p>
        </p:txBody>
      </p:sp>
      <p:pic>
        <p:nvPicPr>
          <p:cNvPr id="14" name="Picture 13">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58987297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F503503-9801-4AD2-A1C4-BEB6ED23A125}"/>
              </a:ext>
            </a:extLst>
          </p:cNvPr>
          <p:cNvSpPr>
            <a:spLocks noGrp="1"/>
          </p:cNvSpPr>
          <p:nvPr>
            <p:ph type="title"/>
          </p:nvPr>
        </p:nvSpPr>
        <p:spPr>
          <a:xfrm>
            <a:off x="812205" y="804519"/>
            <a:ext cx="3241820" cy="4431360"/>
          </a:xfrm>
        </p:spPr>
        <p:txBody>
          <a:bodyPr anchor="ctr">
            <a:normAutofit/>
          </a:bodyPr>
          <a:lstStyle/>
          <a:p>
            <a:r>
              <a:rPr lang="en-US"/>
              <a:t>DATASETS USED </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597447-B920-48ED-8A4F-E7EE1FA97DC0}"/>
              </a:ext>
            </a:extLst>
          </p:cNvPr>
          <p:cNvSpPr>
            <a:spLocks noGrp="1"/>
          </p:cNvSpPr>
          <p:nvPr>
            <p:ph idx="1"/>
          </p:nvPr>
        </p:nvSpPr>
        <p:spPr>
          <a:xfrm>
            <a:off x="4534382" y="804520"/>
            <a:ext cx="6206040" cy="4497211"/>
          </a:xfrm>
        </p:spPr>
        <p:txBody>
          <a:bodyPr anchor="ctr">
            <a:normAutofit/>
          </a:bodyPr>
          <a:lstStyle/>
          <a:p>
            <a:endParaRPr lang="en-US" dirty="0"/>
          </a:p>
          <a:p>
            <a:r>
              <a:rPr lang="en-US" dirty="0"/>
              <a:t>Datasets used is Wisconsin Breast Cancer</a:t>
            </a:r>
            <a:r>
              <a:rPr lang="en-US" dirty="0">
                <a:ea typeface="+mn-lt"/>
                <a:cs typeface="+mn-lt"/>
              </a:rPr>
              <a:t> (Original)</a:t>
            </a:r>
            <a:r>
              <a:rPr lang="en-US" dirty="0"/>
              <a:t>  Dataset  .</a:t>
            </a:r>
          </a:p>
          <a:p>
            <a:r>
              <a:rPr lang="en-US" dirty="0"/>
              <a:t>It contains 569 instances and has 33 features . </a:t>
            </a:r>
          </a:p>
          <a:p>
            <a:r>
              <a:rPr lang="en-US" dirty="0"/>
              <a:t>Out of these 357 samples are Benign (non-cancerous ) and 312 samples are Malignant (Cancerous) . </a:t>
            </a:r>
          </a:p>
          <a:p>
            <a:pPr marL="0" indent="0">
              <a:buNone/>
            </a:pPr>
            <a:br>
              <a:rPr lang="en-US" dirty="0"/>
            </a:br>
            <a:endParaRPr lang="en-US" dirty="0"/>
          </a:p>
        </p:txBody>
      </p:sp>
      <p:pic>
        <p:nvPicPr>
          <p:cNvPr id="14" name="Picture 13">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45037108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977F92D-251D-4DDC-93D8-B1A1D300EFA3}"/>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Project LAYOUT</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piece of paper&#10;&#10;Description generated with high confidence">
            <a:extLst>
              <a:ext uri="{FF2B5EF4-FFF2-40B4-BE49-F238E27FC236}">
                <a16:creationId xmlns:a16="http://schemas.microsoft.com/office/drawing/2014/main" id="{91FCE493-3C4A-431E-92B0-9B7F0EA88EB5}"/>
              </a:ext>
            </a:extLst>
          </p:cNvPr>
          <p:cNvPicPr>
            <a:picLocks noGrp="1" noChangeAspect="1"/>
          </p:cNvPicPr>
          <p:nvPr>
            <p:ph idx="1"/>
          </p:nvPr>
        </p:nvPicPr>
        <p:blipFill>
          <a:blip r:embed="rId3"/>
          <a:stretch>
            <a:fillRect/>
          </a:stretch>
        </p:blipFill>
        <p:spPr>
          <a:xfrm>
            <a:off x="4531621" y="1443639"/>
            <a:ext cx="6449932" cy="3203989"/>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273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8" name="Picture 37">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4" name="Rectangle 43">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A38C752-F2BE-4B6C-B482-23C442EA55C8}"/>
              </a:ext>
            </a:extLst>
          </p:cNvPr>
          <p:cNvSpPr>
            <a:spLocks noGrp="1"/>
          </p:cNvSpPr>
          <p:nvPr>
            <p:ph type="title"/>
          </p:nvPr>
        </p:nvSpPr>
        <p:spPr>
          <a:xfrm>
            <a:off x="661251" y="1474970"/>
            <a:ext cx="2821967" cy="3144914"/>
          </a:xfrm>
        </p:spPr>
        <p:txBody>
          <a:bodyPr vert="horz" lIns="91440" tIns="45720" rIns="91440" bIns="45720" rtlCol="0" anchor="ctr">
            <a:normAutofit fontScale="90000"/>
          </a:bodyPr>
          <a:lstStyle/>
          <a:p>
            <a:r>
              <a:rPr lang="en-US" sz="1800" dirty="0"/>
              <a:t> First analysis </a:t>
            </a:r>
            <a:br>
              <a:rPr lang="en-US" sz="1800" dirty="0"/>
            </a:br>
            <a:br>
              <a:rPr lang="en-US" sz="1800" dirty="0"/>
            </a:br>
            <a:r>
              <a:rPr lang="en-US" sz="1800" dirty="0"/>
              <a:t>1)to compare the performance of Logistic Regression , Decision Tree and K nearest Neighbors .</a:t>
            </a:r>
            <a:br>
              <a:rPr lang="en-US" sz="1800" dirty="0"/>
            </a:br>
            <a:br>
              <a:rPr lang="en-US" sz="1800" dirty="0"/>
            </a:br>
            <a:r>
              <a:rPr lang="en-US" sz="1800" dirty="0"/>
              <a:t>2)comparing the performance of Support vector machine (SVM) based on the kernel functions used .</a:t>
            </a:r>
          </a:p>
        </p:txBody>
      </p:sp>
      <p:grpSp>
        <p:nvGrpSpPr>
          <p:cNvPr id="48" name="Group 47">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49" name="Rectangle 48">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4" descr="A picture containing screenshot&#10;&#10;Description generated with very high confidence">
            <a:extLst>
              <a:ext uri="{FF2B5EF4-FFF2-40B4-BE49-F238E27FC236}">
                <a16:creationId xmlns:a16="http://schemas.microsoft.com/office/drawing/2014/main" id="{73B64827-74B5-4593-A0D6-BAC268640421}"/>
              </a:ext>
            </a:extLst>
          </p:cNvPr>
          <p:cNvPicPr>
            <a:picLocks noGrp="1" noChangeAspect="1"/>
          </p:cNvPicPr>
          <p:nvPr>
            <p:ph idx="1"/>
          </p:nvPr>
        </p:nvPicPr>
        <p:blipFill>
          <a:blip r:embed="rId3"/>
          <a:stretch>
            <a:fillRect/>
          </a:stretch>
        </p:blipFill>
        <p:spPr>
          <a:xfrm>
            <a:off x="4618374" y="1353043"/>
            <a:ext cx="6282919" cy="3392775"/>
          </a:xfrm>
          <a:prstGeom prst="rect">
            <a:avLst/>
          </a:prstGeom>
        </p:spPr>
      </p:pic>
      <p:pic>
        <p:nvPicPr>
          <p:cNvPr id="52" name="Picture 51">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53">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128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96EDDCF-17E6-4A4A-92A1-F275C7C2E7DA}"/>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400"/>
              <a:t>SECOND ANALYSIS</a:t>
            </a:r>
            <a:br>
              <a:rPr lang="en-US" sz="2400"/>
            </a:br>
            <a:br>
              <a:rPr lang="en-US" sz="2400"/>
            </a:br>
            <a:r>
              <a:rPr lang="en-US" sz="2400"/>
              <a:t>USING CROSS VALIDATION</a:t>
            </a:r>
          </a:p>
        </p:txBody>
      </p:sp>
      <p:cxnSp>
        <p:nvCxnSpPr>
          <p:cNvPr id="25" name="Straight Connector 24">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7" name="Group 26">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8" name="Rectangle 27">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A close up of a logo&#10;&#10;Description generated with very high confidence">
            <a:extLst>
              <a:ext uri="{FF2B5EF4-FFF2-40B4-BE49-F238E27FC236}">
                <a16:creationId xmlns:a16="http://schemas.microsoft.com/office/drawing/2014/main" id="{C3776533-9A2B-4F55-A51B-F26FFCB367E6}"/>
              </a:ext>
            </a:extLst>
          </p:cNvPr>
          <p:cNvPicPr>
            <a:picLocks noGrp="1" noChangeAspect="1"/>
          </p:cNvPicPr>
          <p:nvPr>
            <p:ph idx="1"/>
          </p:nvPr>
        </p:nvPicPr>
        <p:blipFill>
          <a:blip r:embed="rId3"/>
          <a:stretch>
            <a:fillRect/>
          </a:stretch>
        </p:blipFill>
        <p:spPr>
          <a:xfrm>
            <a:off x="5281518" y="1116345"/>
            <a:ext cx="4956630" cy="3866172"/>
          </a:xfrm>
          <a:prstGeom prst="rect">
            <a:avLst/>
          </a:prstGeom>
        </p:spPr>
      </p:pic>
      <p:pic>
        <p:nvPicPr>
          <p:cNvPr id="33" name="Picture 32">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2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83E5-80F5-43F7-8CD9-13EAE7A1D6B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6640564-70E4-4953-9BCE-A1EF2BB10E19}"/>
              </a:ext>
            </a:extLst>
          </p:cNvPr>
          <p:cNvSpPr>
            <a:spLocks noGrp="1"/>
          </p:cNvSpPr>
          <p:nvPr>
            <p:ph idx="1"/>
          </p:nvPr>
        </p:nvSpPr>
        <p:spPr>
          <a:xfrm>
            <a:off x="518161" y="2015732"/>
            <a:ext cx="10536694" cy="3450613"/>
          </a:xfrm>
        </p:spPr>
        <p:txBody>
          <a:bodyPr>
            <a:noAutofit/>
          </a:bodyPr>
          <a:lstStyle/>
          <a:p>
            <a:pPr algn="just"/>
            <a:r>
              <a:rPr lang="en-US" dirty="0">
                <a:ea typeface="+mn-lt"/>
                <a:cs typeface="+mn-lt"/>
              </a:rPr>
              <a:t>Breast cancer is the main cause of women’s death all over the world. It contributes around 12% of all new cancer cases and 25 % of all cancers in women. Breast cancer prediction becomes an  important research problem both in the medical as well as in healthcare communities .</a:t>
            </a:r>
          </a:p>
          <a:p>
            <a:r>
              <a:rPr lang="en-US" dirty="0">
                <a:ea typeface="+mn-lt"/>
                <a:cs typeface="+mn-lt"/>
              </a:rPr>
              <a:t>Machine learning algorithms and statistical techniques have been employed to develop a large variety of breast cancer prediction models using techniques like Logistic Regression , Decision Trees , K nearest Neighbors (KNN) , Support vector machine (SVM) , etc. </a:t>
            </a:r>
          </a:p>
          <a:p>
            <a:r>
              <a:rPr lang="en-US" dirty="0">
                <a:ea typeface="+mn-lt"/>
                <a:cs typeface="+mn-lt"/>
              </a:rPr>
              <a:t>In this study the performance of these algorithms have been analyzed and compared  and then concluded which algorithm is best suited for this kind of analysis .</a:t>
            </a:r>
            <a:br>
              <a:rPr lang="en-US" dirty="0"/>
            </a:br>
            <a:br>
              <a:rPr lang="en-US" dirty="0"/>
            </a:br>
            <a:endParaRPr lang="en-US" dirty="0"/>
          </a:p>
        </p:txBody>
      </p:sp>
    </p:spTree>
    <p:extLst>
      <p:ext uri="{BB962C8B-B14F-4D97-AF65-F5344CB8AC3E}">
        <p14:creationId xmlns:p14="http://schemas.microsoft.com/office/powerpoint/2010/main" val="412430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7A58CB-33F2-404D-B483-D2DB4B3ED2F3}"/>
              </a:ext>
            </a:extLst>
          </p:cNvPr>
          <p:cNvSpPr>
            <a:spLocks noGrp="1"/>
          </p:cNvSpPr>
          <p:nvPr>
            <p:ph type="title"/>
          </p:nvPr>
        </p:nvSpPr>
        <p:spPr>
          <a:xfrm>
            <a:off x="659301" y="1474969"/>
            <a:ext cx="2823919" cy="1868760"/>
          </a:xfrm>
        </p:spPr>
        <p:txBody>
          <a:bodyPr vert="horz" lIns="91440" tIns="45720" rIns="91440" bIns="0" rtlCol="0" anchor="b">
            <a:normAutofit fontScale="90000"/>
          </a:bodyPr>
          <a:lstStyle/>
          <a:p>
            <a:r>
              <a:rPr lang="en-US" sz="1800"/>
              <a:t>Third analysis </a:t>
            </a:r>
            <a:br>
              <a:rPr lang="en-US" sz="1800"/>
            </a:br>
            <a:br>
              <a:rPr lang="en-US" sz="1800"/>
            </a:br>
            <a:r>
              <a:rPr lang="en-US" sz="1800">
                <a:ea typeface="+mj-lt"/>
                <a:cs typeface="+mj-lt"/>
              </a:rPr>
              <a:t>using univariate elimination technique for feature selection </a:t>
            </a:r>
            <a:br>
              <a:rPr lang="en-US" sz="1800"/>
            </a:br>
            <a:endParaRPr lang="en-US" sz="3600"/>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generated with high confidence">
            <a:extLst>
              <a:ext uri="{FF2B5EF4-FFF2-40B4-BE49-F238E27FC236}">
                <a16:creationId xmlns:a16="http://schemas.microsoft.com/office/drawing/2014/main" id="{6B4E83AD-0E9B-461D-B394-FC08296A462E}"/>
              </a:ext>
            </a:extLst>
          </p:cNvPr>
          <p:cNvPicPr>
            <a:picLocks noGrp="1" noChangeAspect="1"/>
          </p:cNvPicPr>
          <p:nvPr>
            <p:ph idx="1"/>
          </p:nvPr>
        </p:nvPicPr>
        <p:blipFill>
          <a:blip r:embed="rId3"/>
          <a:stretch>
            <a:fillRect/>
          </a:stretch>
        </p:blipFill>
        <p:spPr>
          <a:xfrm>
            <a:off x="4724401" y="980647"/>
            <a:ext cx="6087532" cy="4137569"/>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997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1">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B39227-699B-4B04-BA36-880ED7D3C143}"/>
              </a:ext>
            </a:extLst>
          </p:cNvPr>
          <p:cNvSpPr>
            <a:spLocks noGrp="1"/>
          </p:cNvSpPr>
          <p:nvPr>
            <p:ph type="ctrTitle"/>
          </p:nvPr>
        </p:nvSpPr>
        <p:spPr>
          <a:xfrm>
            <a:off x="1557071" y="1584552"/>
            <a:ext cx="9099255" cy="2537251"/>
          </a:xfrm>
        </p:spPr>
        <p:txBody>
          <a:bodyPr anchor="ctr">
            <a:normAutofit/>
          </a:bodyPr>
          <a:lstStyle/>
          <a:p>
            <a:pPr algn="ctr"/>
            <a:r>
              <a:rPr lang="en-US" sz="7200">
                <a:solidFill>
                  <a:srgbClr val="454545"/>
                </a:solidFill>
              </a:rPr>
              <a:t>Experimental results</a:t>
            </a:r>
          </a:p>
        </p:txBody>
      </p:sp>
      <p:sp>
        <p:nvSpPr>
          <p:cNvPr id="3" name="Subtitle 2">
            <a:extLst>
              <a:ext uri="{FF2B5EF4-FFF2-40B4-BE49-F238E27FC236}">
                <a16:creationId xmlns:a16="http://schemas.microsoft.com/office/drawing/2014/main" id="{303939EA-E7CE-46E9-9F21-67900643BE28}"/>
              </a:ext>
            </a:extLst>
          </p:cNvPr>
          <p:cNvSpPr>
            <a:spLocks noGrp="1"/>
          </p:cNvSpPr>
          <p:nvPr>
            <p:ph type="subTitle" idx="1"/>
          </p:nvPr>
        </p:nvSpPr>
        <p:spPr>
          <a:xfrm>
            <a:off x="1535372" y="4133234"/>
            <a:ext cx="9120954" cy="744373"/>
          </a:xfrm>
        </p:spPr>
        <p:txBody>
          <a:bodyPr vert="horz" lIns="91440" tIns="91440" rIns="91440" bIns="91440" rtlCol="0" anchor="t">
            <a:normAutofit/>
          </a:bodyPr>
          <a:lstStyle/>
          <a:p>
            <a:pPr algn="ctr"/>
            <a:r>
              <a:rPr lang="en-US">
                <a:solidFill>
                  <a:schemeClr val="accent1"/>
                </a:solidFill>
              </a:rPr>
              <a:t>We get the following results/comparisons for the different analyses</a:t>
            </a:r>
          </a:p>
        </p:txBody>
      </p:sp>
      <p:pic>
        <p:nvPicPr>
          <p:cNvPr id="22" name="Picture 17">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19">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706110"/>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4BBB2C1-136F-408E-B797-C1A9585BD06F}"/>
              </a:ext>
            </a:extLst>
          </p:cNvPr>
          <p:cNvSpPr>
            <a:spLocks noGrp="1"/>
          </p:cNvSpPr>
          <p:nvPr>
            <p:ph type="title"/>
          </p:nvPr>
        </p:nvSpPr>
        <p:spPr>
          <a:xfrm>
            <a:off x="1932999" y="5076661"/>
            <a:ext cx="8637073" cy="558063"/>
          </a:xfrm>
        </p:spPr>
        <p:txBody>
          <a:bodyPr vert="horz" lIns="91440" tIns="45720" rIns="91440" bIns="0" rtlCol="0" anchor="b">
            <a:normAutofit fontScale="90000"/>
          </a:bodyPr>
          <a:lstStyle/>
          <a:p>
            <a:pPr algn="ctr"/>
            <a:r>
              <a:rPr lang="en-US" sz="2000">
                <a:ea typeface="+mj-lt"/>
                <a:cs typeface="+mj-lt"/>
              </a:rPr>
              <a:t> (a)Bar graph comparison , (b) comparison by plot </a:t>
            </a:r>
            <a:br>
              <a:rPr lang="en-US" sz="2000">
                <a:ea typeface="+mj-lt"/>
                <a:cs typeface="+mj-lt"/>
              </a:rPr>
            </a:br>
            <a:r>
              <a:rPr lang="en-US" sz="2000">
                <a:ea typeface="+mj-lt"/>
                <a:cs typeface="+mj-lt"/>
              </a:rPr>
              <a:t>for Log_reg , DT and Knn</a:t>
            </a:r>
            <a:endParaRPr lang="en-US" sz="2000"/>
          </a:p>
          <a:p>
            <a:br>
              <a:rPr lang="en-US"/>
            </a:br>
            <a:endParaRPr lang="en-US"/>
          </a:p>
        </p:txBody>
      </p:sp>
      <p:pic>
        <p:nvPicPr>
          <p:cNvPr id="7" name="Picture 7" descr="A close up of text on a white background&#10;&#10;Description generated with high confidence">
            <a:extLst>
              <a:ext uri="{FF2B5EF4-FFF2-40B4-BE49-F238E27FC236}">
                <a16:creationId xmlns:a16="http://schemas.microsoft.com/office/drawing/2014/main" id="{0B50354B-765D-4E70-9BDE-43112396F581}"/>
              </a:ext>
            </a:extLst>
          </p:cNvPr>
          <p:cNvPicPr>
            <a:picLocks noGrp="1" noChangeAspect="1"/>
          </p:cNvPicPr>
          <p:nvPr>
            <p:ph sz="half" idx="2"/>
          </p:nvPr>
        </p:nvPicPr>
        <p:blipFill>
          <a:blip r:embed="rId3"/>
          <a:stretch>
            <a:fillRect/>
          </a:stretch>
        </p:blipFill>
        <p:spPr>
          <a:xfrm>
            <a:off x="6635411" y="320435"/>
            <a:ext cx="4900053" cy="3672429"/>
          </a:xfrm>
          <a:prstGeom prst="rect">
            <a:avLst/>
          </a:prstGeom>
        </p:spPr>
      </p:pic>
      <p:pic>
        <p:nvPicPr>
          <p:cNvPr id="5" name="Picture 5" descr="A picture containing sitting, bus&#10;&#10;Description generated with very high confidence">
            <a:extLst>
              <a:ext uri="{FF2B5EF4-FFF2-40B4-BE49-F238E27FC236}">
                <a16:creationId xmlns:a16="http://schemas.microsoft.com/office/drawing/2014/main" id="{14361C9F-510D-48E8-9FD9-E30265D0002E}"/>
              </a:ext>
            </a:extLst>
          </p:cNvPr>
          <p:cNvPicPr>
            <a:picLocks noGrp="1" noChangeAspect="1"/>
          </p:cNvPicPr>
          <p:nvPr>
            <p:ph sz="half" idx="1"/>
          </p:nvPr>
        </p:nvPicPr>
        <p:blipFill>
          <a:blip r:embed="rId4"/>
          <a:stretch>
            <a:fillRect/>
          </a:stretch>
        </p:blipFill>
        <p:spPr>
          <a:xfrm>
            <a:off x="638731" y="320434"/>
            <a:ext cx="4847861" cy="3661990"/>
          </a:xfrm>
          <a:prstGeom prst="rect">
            <a:avLst/>
          </a:prstGeom>
        </p:spPr>
      </p:pic>
      <p:cxnSp>
        <p:nvCxnSpPr>
          <p:cNvPr id="24" name="Straight Connector 23">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6" name="Picture 25">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197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02F5E06-C2C3-4AB0-83C9-E925AB44769F}"/>
              </a:ext>
            </a:extLst>
          </p:cNvPr>
          <p:cNvSpPr>
            <a:spLocks noGrp="1"/>
          </p:cNvSpPr>
          <p:nvPr>
            <p:ph type="title"/>
          </p:nvPr>
        </p:nvSpPr>
        <p:spPr>
          <a:xfrm>
            <a:off x="2089575" y="5139291"/>
            <a:ext cx="8637073" cy="558063"/>
          </a:xfrm>
        </p:spPr>
        <p:txBody>
          <a:bodyPr vert="horz" lIns="91440" tIns="45720" rIns="91440" bIns="0" rtlCol="0" anchor="b">
            <a:normAutofit fontScale="90000"/>
          </a:bodyPr>
          <a:lstStyle/>
          <a:p>
            <a:pPr algn="ctr"/>
            <a:r>
              <a:rPr lang="en-US" sz="2400">
                <a:ea typeface="+mj-lt"/>
                <a:cs typeface="+mj-lt"/>
              </a:rPr>
              <a:t> (a) Bar graph comparison , (b) comparison by plot </a:t>
            </a:r>
            <a:br>
              <a:rPr lang="en-US" sz="2400">
                <a:ea typeface="+mj-lt"/>
                <a:cs typeface="+mj-lt"/>
              </a:rPr>
            </a:br>
            <a:r>
              <a:rPr lang="en-US" sz="2400">
                <a:ea typeface="+mj-lt"/>
                <a:cs typeface="+mj-lt"/>
              </a:rPr>
              <a:t>for different kernels</a:t>
            </a:r>
            <a:endParaRPr lang="en-US" sz="2400"/>
          </a:p>
          <a:p>
            <a:br>
              <a:rPr lang="en-US"/>
            </a:br>
            <a:endParaRPr lang="en-US"/>
          </a:p>
        </p:txBody>
      </p:sp>
      <p:pic>
        <p:nvPicPr>
          <p:cNvPr id="5" name="Picture 5" descr="A close up of a logo&#10;&#10;Description generated with high confidence">
            <a:extLst>
              <a:ext uri="{FF2B5EF4-FFF2-40B4-BE49-F238E27FC236}">
                <a16:creationId xmlns:a16="http://schemas.microsoft.com/office/drawing/2014/main" id="{0B3C6510-5576-48EB-B9AC-21EF158B5E48}"/>
              </a:ext>
            </a:extLst>
          </p:cNvPr>
          <p:cNvPicPr>
            <a:picLocks noGrp="1" noChangeAspect="1"/>
          </p:cNvPicPr>
          <p:nvPr>
            <p:ph sz="half" idx="1"/>
          </p:nvPr>
        </p:nvPicPr>
        <p:blipFill>
          <a:blip r:embed="rId3"/>
          <a:stretch>
            <a:fillRect/>
          </a:stretch>
        </p:blipFill>
        <p:spPr>
          <a:xfrm>
            <a:off x="716864" y="581394"/>
            <a:ext cx="4691285" cy="3494976"/>
          </a:xfrm>
          <a:prstGeom prst="rect">
            <a:avLst/>
          </a:prstGeom>
        </p:spPr>
      </p:pic>
      <p:pic>
        <p:nvPicPr>
          <p:cNvPr id="7" name="Picture 7" descr="A close up of a map&#10;&#10;Description generated with very high confidence">
            <a:extLst>
              <a:ext uri="{FF2B5EF4-FFF2-40B4-BE49-F238E27FC236}">
                <a16:creationId xmlns:a16="http://schemas.microsoft.com/office/drawing/2014/main" id="{39AF9514-8690-4BCB-A5BD-B6078C160A62}"/>
              </a:ext>
            </a:extLst>
          </p:cNvPr>
          <p:cNvPicPr>
            <a:picLocks noGrp="1" noChangeAspect="1"/>
          </p:cNvPicPr>
          <p:nvPr>
            <p:ph sz="half" idx="2"/>
          </p:nvPr>
        </p:nvPicPr>
        <p:blipFill>
          <a:blip r:embed="rId4"/>
          <a:stretch>
            <a:fillRect/>
          </a:stretch>
        </p:blipFill>
        <p:spPr>
          <a:xfrm>
            <a:off x="6171060" y="585588"/>
            <a:ext cx="5453285" cy="3403082"/>
          </a:xfrm>
          <a:prstGeom prst="rect">
            <a:avLst/>
          </a:prstGeom>
        </p:spPr>
      </p:pic>
      <p:cxnSp>
        <p:nvCxnSpPr>
          <p:cNvPr id="24" name="Straight Connector 23">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6" name="Picture 25">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8635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1" name="Rectangle 11">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5" name="Picture 13">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15">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17">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3" name="Rectangle 19">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1">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A9A95E5-F3B1-4EDE-9267-990C3E89E47A}"/>
              </a:ext>
            </a:extLst>
          </p:cNvPr>
          <p:cNvSpPr>
            <a:spLocks noGrp="1"/>
          </p:cNvSpPr>
          <p:nvPr>
            <p:ph type="title"/>
          </p:nvPr>
        </p:nvSpPr>
        <p:spPr>
          <a:xfrm>
            <a:off x="2277465" y="5076661"/>
            <a:ext cx="8637073" cy="558063"/>
          </a:xfrm>
        </p:spPr>
        <p:txBody>
          <a:bodyPr vert="horz" lIns="91440" tIns="45720" rIns="91440" bIns="0" rtlCol="0" anchor="b">
            <a:normAutofit fontScale="90000"/>
          </a:bodyPr>
          <a:lstStyle/>
          <a:p>
            <a:r>
              <a:rPr lang="en-US" sz="2000">
                <a:ea typeface="+mj-lt"/>
                <a:cs typeface="+mj-lt"/>
              </a:rPr>
              <a:t>Comparison of accuracies of second analysis with first analysis</a:t>
            </a:r>
            <a:br>
              <a:rPr lang="en-US" sz="2000">
                <a:ea typeface="+mj-lt"/>
                <a:cs typeface="+mj-lt"/>
              </a:rPr>
            </a:br>
            <a:r>
              <a:rPr lang="en-US" sz="2000">
                <a:ea typeface="+mj-lt"/>
                <a:cs typeface="+mj-lt"/>
              </a:rPr>
              <a:t>(a) for log_reg , DT , KNN (b) For different kernels of SVM </a:t>
            </a:r>
            <a:endParaRPr lang="en-US" sz="2000"/>
          </a:p>
          <a:p>
            <a:br>
              <a:rPr lang="en-US"/>
            </a:br>
            <a:endParaRPr lang="en-US"/>
          </a:p>
        </p:txBody>
      </p:sp>
      <p:pic>
        <p:nvPicPr>
          <p:cNvPr id="7" name="Picture 7" descr="A close up of a map&#10;&#10;Description generated with high confidence">
            <a:extLst>
              <a:ext uri="{FF2B5EF4-FFF2-40B4-BE49-F238E27FC236}">
                <a16:creationId xmlns:a16="http://schemas.microsoft.com/office/drawing/2014/main" id="{E1ED4855-A2F6-4483-9CC2-40567DB5A188}"/>
              </a:ext>
            </a:extLst>
          </p:cNvPr>
          <p:cNvPicPr>
            <a:picLocks noGrp="1" noChangeAspect="1"/>
          </p:cNvPicPr>
          <p:nvPr>
            <p:ph sz="half" idx="2"/>
          </p:nvPr>
        </p:nvPicPr>
        <p:blipFill>
          <a:blip r:embed="rId3"/>
          <a:stretch>
            <a:fillRect/>
          </a:stretch>
        </p:blipFill>
        <p:spPr>
          <a:xfrm>
            <a:off x="6729356" y="445695"/>
            <a:ext cx="4628656" cy="3442785"/>
          </a:xfrm>
          <a:prstGeom prst="rect">
            <a:avLst/>
          </a:prstGeom>
        </p:spPr>
      </p:pic>
      <p:pic>
        <p:nvPicPr>
          <p:cNvPr id="5" name="Picture 5" descr="A close up of text on a white background&#10;&#10;Description generated with high confidence">
            <a:extLst>
              <a:ext uri="{FF2B5EF4-FFF2-40B4-BE49-F238E27FC236}">
                <a16:creationId xmlns:a16="http://schemas.microsoft.com/office/drawing/2014/main" id="{E5D26A9C-7B86-4A07-B335-C22F4C58D841}"/>
              </a:ext>
            </a:extLst>
          </p:cNvPr>
          <p:cNvPicPr>
            <a:picLocks noGrp="1" noChangeAspect="1"/>
          </p:cNvPicPr>
          <p:nvPr>
            <p:ph sz="half" idx="1"/>
          </p:nvPr>
        </p:nvPicPr>
        <p:blipFill>
          <a:blip r:embed="rId4"/>
          <a:stretch>
            <a:fillRect/>
          </a:stretch>
        </p:blipFill>
        <p:spPr>
          <a:xfrm>
            <a:off x="878814" y="445694"/>
            <a:ext cx="4586902" cy="3442785"/>
          </a:xfrm>
          <a:prstGeom prst="rect">
            <a:avLst/>
          </a:prstGeom>
        </p:spPr>
      </p:pic>
      <p:cxnSp>
        <p:nvCxnSpPr>
          <p:cNvPr id="36" name="Straight Connector 23">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7" name="Picture 25">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27">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559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1" name="Picture 40">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7" name="Rectangle 46">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81B4F32-226A-46AE-8E80-9CE0C34ACA0D}"/>
              </a:ext>
            </a:extLst>
          </p:cNvPr>
          <p:cNvSpPr>
            <a:spLocks noGrp="1"/>
          </p:cNvSpPr>
          <p:nvPr>
            <p:ph type="title"/>
          </p:nvPr>
        </p:nvSpPr>
        <p:spPr>
          <a:xfrm>
            <a:off x="2225273" y="5139291"/>
            <a:ext cx="8637073" cy="558063"/>
          </a:xfrm>
        </p:spPr>
        <p:txBody>
          <a:bodyPr vert="horz" lIns="91440" tIns="45720" rIns="91440" bIns="0" rtlCol="0" anchor="b">
            <a:normAutofit fontScale="90000"/>
          </a:bodyPr>
          <a:lstStyle/>
          <a:p>
            <a:r>
              <a:rPr lang="en-US" sz="1400">
                <a:ea typeface="+mj-lt"/>
                <a:cs typeface="+mj-lt"/>
              </a:rPr>
              <a:t>  </a:t>
            </a:r>
            <a:r>
              <a:rPr lang="en-US" sz="2400">
                <a:ea typeface="+mj-lt"/>
                <a:cs typeface="+mj-lt"/>
              </a:rPr>
              <a:t>Accuracy comparison using feature selection </a:t>
            </a:r>
            <a:br>
              <a:rPr lang="en-US" sz="2400">
                <a:ea typeface="+mj-lt"/>
                <a:cs typeface="+mj-lt"/>
              </a:rPr>
            </a:br>
            <a:r>
              <a:rPr lang="en-US" sz="2400">
                <a:ea typeface="+mj-lt"/>
                <a:cs typeface="+mj-lt"/>
              </a:rPr>
              <a:t> (a) for Log_reg ,DT , KNN  (b)   For SVM kernels . </a:t>
            </a:r>
            <a:endParaRPr lang="en-US" sz="2400"/>
          </a:p>
          <a:p>
            <a:br>
              <a:rPr lang="en-US"/>
            </a:br>
            <a:endParaRPr lang="en-US"/>
          </a:p>
        </p:txBody>
      </p:sp>
      <p:pic>
        <p:nvPicPr>
          <p:cNvPr id="5" name="Picture 5" descr="A close up of a map&#10;&#10;Description generated with high confidence">
            <a:extLst>
              <a:ext uri="{FF2B5EF4-FFF2-40B4-BE49-F238E27FC236}">
                <a16:creationId xmlns:a16="http://schemas.microsoft.com/office/drawing/2014/main" id="{1281C8D7-14DC-492E-8C9D-03FFAC43AC0F}"/>
              </a:ext>
            </a:extLst>
          </p:cNvPr>
          <p:cNvPicPr>
            <a:picLocks noGrp="1" noChangeAspect="1"/>
          </p:cNvPicPr>
          <p:nvPr>
            <p:ph sz="half" idx="1"/>
          </p:nvPr>
        </p:nvPicPr>
        <p:blipFill>
          <a:blip r:embed="rId3"/>
          <a:stretch>
            <a:fillRect/>
          </a:stretch>
        </p:blipFill>
        <p:spPr>
          <a:xfrm>
            <a:off x="1416233" y="539640"/>
            <a:ext cx="4597341" cy="3442785"/>
          </a:xfrm>
          <a:prstGeom prst="rect">
            <a:avLst/>
          </a:prstGeom>
        </p:spPr>
      </p:pic>
      <p:pic>
        <p:nvPicPr>
          <p:cNvPr id="7" name="Picture 7" descr="A close up of a map&#10;&#10;Description generated with high confidence">
            <a:extLst>
              <a:ext uri="{FF2B5EF4-FFF2-40B4-BE49-F238E27FC236}">
                <a16:creationId xmlns:a16="http://schemas.microsoft.com/office/drawing/2014/main" id="{593F2FD7-AD72-4EDD-BA2D-B2F158B3A48A}"/>
              </a:ext>
            </a:extLst>
          </p:cNvPr>
          <p:cNvPicPr>
            <a:picLocks noGrp="1" noChangeAspect="1"/>
          </p:cNvPicPr>
          <p:nvPr>
            <p:ph sz="half" idx="2"/>
          </p:nvPr>
        </p:nvPicPr>
        <p:blipFill>
          <a:blip r:embed="rId4"/>
          <a:stretch>
            <a:fillRect/>
          </a:stretch>
        </p:blipFill>
        <p:spPr>
          <a:xfrm>
            <a:off x="6171060" y="539640"/>
            <a:ext cx="4597341" cy="3442785"/>
          </a:xfrm>
          <a:prstGeom prst="rect">
            <a:avLst/>
          </a:prstGeom>
        </p:spPr>
      </p:pic>
      <p:cxnSp>
        <p:nvCxnSpPr>
          <p:cNvPr id="51" name="Straight Connector 50">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3" name="Picture 52">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5" name="Straight Connector 54">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4670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83E5-80F5-43F7-8CD9-13EAE7A1D6B0}"/>
              </a:ext>
            </a:extLst>
          </p:cNvPr>
          <p:cNvSpPr>
            <a:spLocks noGrp="1"/>
          </p:cNvSpPr>
          <p:nvPr>
            <p:ph type="title"/>
          </p:nvPr>
        </p:nvSpPr>
        <p:spPr>
          <a:xfrm>
            <a:off x="685801" y="956733"/>
            <a:ext cx="10369054" cy="897021"/>
          </a:xfrm>
        </p:spPr>
        <p:txBody>
          <a:bodyPr/>
          <a:lstStyle/>
          <a:p>
            <a:r>
              <a:rPr lang="en-US" dirty="0"/>
              <a:t>CONCLUSION</a:t>
            </a:r>
          </a:p>
        </p:txBody>
      </p:sp>
      <p:sp>
        <p:nvSpPr>
          <p:cNvPr id="3" name="Content Placeholder 2">
            <a:extLst>
              <a:ext uri="{FF2B5EF4-FFF2-40B4-BE49-F238E27FC236}">
                <a16:creationId xmlns:a16="http://schemas.microsoft.com/office/drawing/2014/main" id="{26640564-70E4-4953-9BCE-A1EF2BB10E19}"/>
              </a:ext>
            </a:extLst>
          </p:cNvPr>
          <p:cNvSpPr>
            <a:spLocks noGrp="1"/>
          </p:cNvSpPr>
          <p:nvPr>
            <p:ph idx="1"/>
          </p:nvPr>
        </p:nvSpPr>
        <p:spPr>
          <a:xfrm>
            <a:off x="518161" y="1981199"/>
            <a:ext cx="6636172" cy="3547533"/>
          </a:xfrm>
        </p:spPr>
        <p:txBody>
          <a:bodyPr>
            <a:noAutofit/>
          </a:bodyPr>
          <a:lstStyle/>
          <a:p>
            <a:pPr algn="just"/>
            <a:r>
              <a:rPr lang="en-US" sz="1600" dirty="0"/>
              <a:t>We can notice that SVM takes about 0.07 s to build its model unlike k-NN that takes just 0.01s. </a:t>
            </a:r>
          </a:p>
          <a:p>
            <a:pPr algn="just"/>
            <a:r>
              <a:rPr lang="en-US" sz="1600" dirty="0"/>
              <a:t>It can be explained by the fact that k-NN is a lazy learner and does not do much during training process unlike others classifiers that build the models.</a:t>
            </a:r>
          </a:p>
          <a:p>
            <a:pPr algn="just"/>
            <a:r>
              <a:rPr lang="en-US" sz="1600" dirty="0"/>
              <a:t> In other hand, the accuracy obtained by SVM (97.13%) is better than the accuracy obtained by C4.5, Naïve Bayes and k-NN that have an accuracy that varies between 95.12 % and 95.28 %.</a:t>
            </a:r>
          </a:p>
          <a:p>
            <a:pPr algn="just"/>
            <a:r>
              <a:rPr lang="en-US" sz="1600" dirty="0"/>
              <a:t>After creating the predicted model, we can now </a:t>
            </a:r>
            <a:r>
              <a:rPr lang="en-US" sz="1600" dirty="0" err="1"/>
              <a:t>analyse</a:t>
            </a:r>
            <a:r>
              <a:rPr lang="en-US" sz="1600" dirty="0"/>
              <a:t> results obtained. SVM and C4.5 got the highest value (97%) of TP for </a:t>
            </a:r>
            <a:r>
              <a:rPr lang="en-US" sz="1600" b="1" u="sng" dirty="0"/>
              <a:t>benign</a:t>
            </a:r>
            <a:r>
              <a:rPr lang="en-US" sz="1600" b="1" dirty="0"/>
              <a:t> </a:t>
            </a:r>
            <a:r>
              <a:rPr lang="en-US" sz="1600" dirty="0"/>
              <a:t>class but KNN correctly predicts 97 % of instance that belongs to</a:t>
            </a:r>
            <a:r>
              <a:rPr lang="en-US" sz="1600" u="sng" dirty="0"/>
              <a:t> </a:t>
            </a:r>
            <a:r>
              <a:rPr lang="en-US" sz="1600" b="1" u="sng" dirty="0"/>
              <a:t>malignant </a:t>
            </a:r>
            <a:r>
              <a:rPr lang="en-US" sz="1600" dirty="0"/>
              <a:t>class.</a:t>
            </a:r>
          </a:p>
        </p:txBody>
      </p:sp>
      <p:pic>
        <p:nvPicPr>
          <p:cNvPr id="5" name="Picture 4">
            <a:extLst>
              <a:ext uri="{FF2B5EF4-FFF2-40B4-BE49-F238E27FC236}">
                <a16:creationId xmlns:a16="http://schemas.microsoft.com/office/drawing/2014/main" id="{5D09F9D3-D66F-46A9-9BF2-5CA191C0B794}"/>
              </a:ext>
            </a:extLst>
          </p:cNvPr>
          <p:cNvPicPr>
            <a:picLocks noChangeAspect="1"/>
          </p:cNvPicPr>
          <p:nvPr/>
        </p:nvPicPr>
        <p:blipFill>
          <a:blip r:embed="rId2"/>
          <a:stretch>
            <a:fillRect/>
          </a:stretch>
        </p:blipFill>
        <p:spPr>
          <a:xfrm>
            <a:off x="7406421" y="2370441"/>
            <a:ext cx="4267418" cy="29216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99511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83E5-80F5-43F7-8CD9-13EAE7A1D6B0}"/>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26640564-70E4-4953-9BCE-A1EF2BB10E19}"/>
              </a:ext>
            </a:extLst>
          </p:cNvPr>
          <p:cNvSpPr>
            <a:spLocks noGrp="1"/>
          </p:cNvSpPr>
          <p:nvPr>
            <p:ph idx="1"/>
          </p:nvPr>
        </p:nvSpPr>
        <p:spPr>
          <a:xfrm>
            <a:off x="518161" y="2015732"/>
            <a:ext cx="10536694" cy="3450613"/>
          </a:xfrm>
        </p:spPr>
        <p:txBody>
          <a:bodyPr>
            <a:noAutofit/>
          </a:bodyPr>
          <a:lstStyle/>
          <a:p>
            <a:pPr algn="just"/>
            <a:r>
              <a:rPr lang="en-US" dirty="0"/>
              <a:t>The analysis of the results signifies that the integration of multidimensional data along with different classification, feature selection and dimensionality reduction techniques can provide auspicious tools for inference in this domain. </a:t>
            </a:r>
          </a:p>
          <a:p>
            <a:pPr algn="just"/>
            <a:r>
              <a:rPr lang="en-US" dirty="0"/>
              <a:t>Further research in this field should be carried out for the better performance of the classification techniques so that it can predict on more variables. </a:t>
            </a:r>
          </a:p>
          <a:p>
            <a:pPr algn="just"/>
            <a:r>
              <a:rPr lang="en-US" dirty="0"/>
              <a:t>We are intending how to parametrize our classification techniques hence to achieve high accuracy. We are looking into many datasets and how further Machine Learning algorithms can be used to characterize Breast Cancer. We want to reduce the error rates with maximum accuracy.</a:t>
            </a:r>
          </a:p>
        </p:txBody>
      </p:sp>
    </p:spTree>
    <p:extLst>
      <p:ext uri="{BB962C8B-B14F-4D97-AF65-F5344CB8AC3E}">
        <p14:creationId xmlns:p14="http://schemas.microsoft.com/office/powerpoint/2010/main" val="2145563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83E5-80F5-43F7-8CD9-13EAE7A1D6B0}"/>
              </a:ext>
            </a:extLst>
          </p:cNvPr>
          <p:cNvSpPr>
            <a:spLocks noGrp="1"/>
          </p:cNvSpPr>
          <p:nvPr>
            <p:ph type="title"/>
          </p:nvPr>
        </p:nvSpPr>
        <p:spPr>
          <a:xfrm>
            <a:off x="1087121" y="804519"/>
            <a:ext cx="9967734" cy="1049235"/>
          </a:xfrm>
        </p:spPr>
        <p:txBody>
          <a:bodyPr/>
          <a:lstStyle/>
          <a:p>
            <a:r>
              <a:rPr lang="en-US" dirty="0"/>
              <a:t>REFERENCES -</a:t>
            </a:r>
          </a:p>
        </p:txBody>
      </p:sp>
      <p:sp>
        <p:nvSpPr>
          <p:cNvPr id="3" name="Content Placeholder 2">
            <a:extLst>
              <a:ext uri="{FF2B5EF4-FFF2-40B4-BE49-F238E27FC236}">
                <a16:creationId xmlns:a16="http://schemas.microsoft.com/office/drawing/2014/main" id="{26640564-70E4-4953-9BCE-A1EF2BB10E19}"/>
              </a:ext>
            </a:extLst>
          </p:cNvPr>
          <p:cNvSpPr>
            <a:spLocks noGrp="1"/>
          </p:cNvSpPr>
          <p:nvPr>
            <p:ph idx="1"/>
          </p:nvPr>
        </p:nvSpPr>
        <p:spPr>
          <a:xfrm>
            <a:off x="518160" y="2015732"/>
            <a:ext cx="11287759" cy="3450613"/>
          </a:xfrm>
        </p:spPr>
        <p:txBody>
          <a:bodyPr>
            <a:noAutofit/>
          </a:bodyPr>
          <a:lstStyle/>
          <a:p>
            <a:pPr algn="just"/>
            <a:r>
              <a:rPr lang="en-US" dirty="0"/>
              <a:t>BREAST CANCER PREDICTION USING MACHINE LEARNING </a:t>
            </a:r>
            <a:r>
              <a:rPr lang="en-US" dirty="0" err="1"/>
              <a:t>Ramik</a:t>
            </a:r>
            <a:r>
              <a:rPr lang="en-US" dirty="0"/>
              <a:t> Rawal School of Computer Science and Engineering (SCOPE), Vellore Institute of Technology, Gorbachev Road, Vellore, Tamil Nadu 632014, India.  © 2020 JETIR May 2020, Volume 7, Issue 5 www.jetir.org (ISSN-2349-5162)</a:t>
            </a:r>
          </a:p>
        </p:txBody>
      </p:sp>
    </p:spTree>
    <p:extLst>
      <p:ext uri="{BB962C8B-B14F-4D97-AF65-F5344CB8AC3E}">
        <p14:creationId xmlns:p14="http://schemas.microsoft.com/office/powerpoint/2010/main" val="2698877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 name="Rectangle 14">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ED725-AA73-4A2B-A9E2-263A00FAE482}"/>
              </a:ext>
            </a:extLst>
          </p:cNvPr>
          <p:cNvSpPr>
            <a:spLocks noGrp="1"/>
          </p:cNvSpPr>
          <p:nvPr>
            <p:ph type="title"/>
          </p:nvPr>
        </p:nvSpPr>
        <p:spPr>
          <a:xfrm>
            <a:off x="1557071" y="1584552"/>
            <a:ext cx="9099255" cy="2537251"/>
          </a:xfrm>
        </p:spPr>
        <p:txBody>
          <a:bodyPr vert="horz" lIns="91440" tIns="45720" rIns="91440" bIns="0" rtlCol="0" anchor="ctr">
            <a:normAutofit/>
          </a:bodyPr>
          <a:lstStyle/>
          <a:p>
            <a:pPr algn="ctr"/>
            <a:r>
              <a:rPr lang="en-US" sz="7200">
                <a:solidFill>
                  <a:srgbClr val="454545"/>
                </a:solidFill>
              </a:rPr>
              <a:t>Thank you!!</a:t>
            </a:r>
          </a:p>
        </p:txBody>
      </p:sp>
      <p:pic>
        <p:nvPicPr>
          <p:cNvPr id="25" name="Picture 24">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73335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83E5-80F5-43F7-8CD9-13EAE7A1D6B0}"/>
              </a:ext>
            </a:extLst>
          </p:cNvPr>
          <p:cNvSpPr>
            <a:spLocks noGrp="1"/>
          </p:cNvSpPr>
          <p:nvPr>
            <p:ph type="title"/>
          </p:nvPr>
        </p:nvSpPr>
        <p:spPr>
          <a:xfrm>
            <a:off x="863600" y="985519"/>
            <a:ext cx="10600087" cy="868235"/>
          </a:xfrm>
        </p:spPr>
        <p:txBody>
          <a:bodyPr/>
          <a:lstStyle/>
          <a:p>
            <a:r>
              <a:rPr lang="en-US" dirty="0"/>
              <a:t>       ABSTRACT</a:t>
            </a:r>
          </a:p>
        </p:txBody>
      </p:sp>
      <p:sp>
        <p:nvSpPr>
          <p:cNvPr id="3" name="Content Placeholder 2">
            <a:extLst>
              <a:ext uri="{FF2B5EF4-FFF2-40B4-BE49-F238E27FC236}">
                <a16:creationId xmlns:a16="http://schemas.microsoft.com/office/drawing/2014/main" id="{26640564-70E4-4953-9BCE-A1EF2BB10E19}"/>
              </a:ext>
            </a:extLst>
          </p:cNvPr>
          <p:cNvSpPr>
            <a:spLocks noGrp="1"/>
          </p:cNvSpPr>
          <p:nvPr>
            <p:ph idx="1"/>
          </p:nvPr>
        </p:nvSpPr>
        <p:spPr>
          <a:xfrm>
            <a:off x="487680" y="2113280"/>
            <a:ext cx="11379199" cy="3759200"/>
          </a:xfrm>
        </p:spPr>
        <p:txBody>
          <a:bodyPr>
            <a:normAutofit fontScale="92500"/>
          </a:bodyPr>
          <a:lstStyle/>
          <a:p>
            <a:pPr algn="just"/>
            <a:r>
              <a:rPr lang="en-US" dirty="0"/>
              <a:t> Women are seriously threatened by breast cancer with high morbidity and mortality. </a:t>
            </a:r>
          </a:p>
          <a:p>
            <a:pPr algn="just"/>
            <a:r>
              <a:rPr lang="en-US" dirty="0"/>
              <a:t>The lack of robust prognosis models results in difficulty for doctors to prepare a treatment plan that may prolong patient survival time. </a:t>
            </a:r>
          </a:p>
          <a:p>
            <a:pPr algn="just"/>
            <a:r>
              <a:rPr lang="en-US" dirty="0"/>
              <a:t>Hence, the requirement of time is to develop the technique which gives minimum error to increase accuracy. </a:t>
            </a:r>
          </a:p>
          <a:p>
            <a:r>
              <a:rPr lang="en-US" dirty="0"/>
              <a:t>Four algorithm SVM, Logistic Regression, Random Forest and KNN which predict the breast cancer outcome have been compared in the paper using different datasets .</a:t>
            </a:r>
          </a:p>
          <a:p>
            <a:r>
              <a:rPr lang="en-US" dirty="0"/>
              <a:t> Aim of research </a:t>
            </a:r>
            <a:r>
              <a:rPr lang="en-US" dirty="0" err="1"/>
              <a:t>categorises</a:t>
            </a:r>
            <a:r>
              <a:rPr lang="en-US" dirty="0"/>
              <a:t> in three domains. First domain is prediction of cancer before diagnosis, second domain is prediction of diagnosis and treatment and third domain focuses on </a:t>
            </a:r>
            <a:r>
              <a:rPr lang="en-IN" dirty="0"/>
              <a:t>outcome during treatment.</a:t>
            </a:r>
            <a:br>
              <a:rPr lang="en-US" dirty="0"/>
            </a:br>
            <a:endParaRPr lang="en-US" dirty="0"/>
          </a:p>
        </p:txBody>
      </p:sp>
    </p:spTree>
    <p:extLst>
      <p:ext uri="{BB962C8B-B14F-4D97-AF65-F5344CB8AC3E}">
        <p14:creationId xmlns:p14="http://schemas.microsoft.com/office/powerpoint/2010/main" val="44594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891DF7-8B90-4DA9-8F40-D56DB438474E}"/>
              </a:ext>
            </a:extLst>
          </p:cNvPr>
          <p:cNvSpPr>
            <a:spLocks noGrp="1"/>
          </p:cNvSpPr>
          <p:nvPr>
            <p:ph type="title"/>
          </p:nvPr>
        </p:nvSpPr>
        <p:spPr>
          <a:xfrm>
            <a:off x="844476" y="1600199"/>
            <a:ext cx="3539266" cy="4297680"/>
          </a:xfrm>
        </p:spPr>
        <p:txBody>
          <a:bodyPr anchor="ctr">
            <a:normAutofit/>
          </a:bodyPr>
          <a:lstStyle/>
          <a:p>
            <a:r>
              <a:rPr lang="en-US"/>
              <a:t>Problem statement</a:t>
            </a:r>
          </a:p>
        </p:txBody>
      </p:sp>
      <p:cxnSp>
        <p:nvCxnSpPr>
          <p:cNvPr id="27" name="Straight Connector 26">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76CBDF-828C-4D4E-944A-2E557B18A4C1}"/>
              </a:ext>
            </a:extLst>
          </p:cNvPr>
          <p:cNvSpPr>
            <a:spLocks noGrp="1"/>
          </p:cNvSpPr>
          <p:nvPr>
            <p:ph idx="1"/>
          </p:nvPr>
        </p:nvSpPr>
        <p:spPr>
          <a:xfrm>
            <a:off x="4924851" y="875899"/>
            <a:ext cx="6096075" cy="5021980"/>
          </a:xfrm>
        </p:spPr>
        <p:txBody>
          <a:bodyPr anchor="ctr">
            <a:normAutofit/>
          </a:bodyPr>
          <a:lstStyle/>
          <a:p>
            <a:r>
              <a:rPr lang="en-US" sz="1900" dirty="0">
                <a:ea typeface="+mn-lt"/>
                <a:cs typeface="+mn-lt"/>
              </a:rPr>
              <a:t>There are many algorithms for classification and prediction of breast cancer outcomes. </a:t>
            </a:r>
          </a:p>
          <a:p>
            <a:r>
              <a:rPr lang="en-US" sz="1900" dirty="0">
                <a:ea typeface="+mn-lt"/>
                <a:cs typeface="+mn-lt"/>
              </a:rPr>
              <a:t>The present study gives a comparison between the performance of Four classifiers : Logistic Regression , Decision Tree , K Nearest Neighbors (KNN) , Support vector machine (SVM) .</a:t>
            </a:r>
          </a:p>
          <a:p>
            <a:r>
              <a:rPr lang="en-US" sz="1900" dirty="0">
                <a:ea typeface="+mn-lt"/>
                <a:cs typeface="+mn-lt"/>
              </a:rPr>
              <a:t>There has not been much research on how these algorithms , especially SVM  , behave when feature selection and cross validation are employed as well as how classifier ensembles can help improve the prediction accuracy . </a:t>
            </a:r>
            <a:endParaRPr lang="en-US" dirty="0"/>
          </a:p>
        </p:txBody>
      </p:sp>
    </p:spTree>
    <p:extLst>
      <p:ext uri="{BB962C8B-B14F-4D97-AF65-F5344CB8AC3E}">
        <p14:creationId xmlns:p14="http://schemas.microsoft.com/office/powerpoint/2010/main" val="4138305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40E404F-6A37-4D01-8319-96CD86EAC148}"/>
              </a:ext>
            </a:extLst>
          </p:cNvPr>
          <p:cNvSpPr>
            <a:spLocks noGrp="1"/>
          </p:cNvSpPr>
          <p:nvPr>
            <p:ph type="title"/>
          </p:nvPr>
        </p:nvSpPr>
        <p:spPr>
          <a:xfrm>
            <a:off x="812205" y="804519"/>
            <a:ext cx="3241820" cy="4431360"/>
          </a:xfrm>
        </p:spPr>
        <p:txBody>
          <a:bodyPr anchor="ctr">
            <a:normAutofit/>
          </a:bodyPr>
          <a:lstStyle/>
          <a:p>
            <a:r>
              <a:rPr lang="en-US"/>
              <a:t>objective</a:t>
            </a:r>
          </a:p>
        </p:txBody>
      </p:sp>
      <p:cxnSp>
        <p:nvCxnSpPr>
          <p:cNvPr id="19" name="Straight Connector 18">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84235D-62F2-48C6-A355-758F2D92CA70}"/>
              </a:ext>
            </a:extLst>
          </p:cNvPr>
          <p:cNvSpPr>
            <a:spLocks noGrp="1"/>
          </p:cNvSpPr>
          <p:nvPr>
            <p:ph idx="1"/>
          </p:nvPr>
        </p:nvSpPr>
        <p:spPr>
          <a:xfrm>
            <a:off x="4637863" y="804520"/>
            <a:ext cx="6102559" cy="4431359"/>
          </a:xfrm>
        </p:spPr>
        <p:txBody>
          <a:bodyPr anchor="ctr">
            <a:normAutofit/>
          </a:bodyPr>
          <a:lstStyle/>
          <a:p>
            <a:r>
              <a:rPr lang="en-US">
                <a:ea typeface="+mn-lt"/>
                <a:cs typeface="+mn-lt"/>
              </a:rPr>
              <a:t>The objective of this study is to analyze the algorithms that can be used  in Breast cancer prediction.</a:t>
            </a:r>
            <a:endParaRPr lang="en-US"/>
          </a:p>
          <a:p>
            <a:r>
              <a:rPr lang="en-US">
                <a:ea typeface="+mn-lt"/>
                <a:cs typeface="+mn-lt"/>
              </a:rPr>
              <a:t>The aim is  to also include Cross-validation technique to assess the accuracy given by a particular predictive model. </a:t>
            </a:r>
          </a:p>
          <a:p>
            <a:r>
              <a:rPr lang="en-US">
                <a:ea typeface="+mn-lt"/>
                <a:cs typeface="+mn-lt"/>
              </a:rPr>
              <a:t>Apart from these , how feature selection can be used to give better accuracy and how Classifier Ensembles perform in the prediction models are also a significant part of this study . </a:t>
            </a:r>
            <a:br>
              <a:rPr lang="en-US"/>
            </a:br>
            <a:endParaRPr lang="en-US"/>
          </a:p>
        </p:txBody>
      </p:sp>
      <p:pic>
        <p:nvPicPr>
          <p:cNvPr id="21" name="Picture 20">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411403935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60CF0-1036-444C-ACEC-FDAA657CAB66}"/>
              </a:ext>
            </a:extLst>
          </p:cNvPr>
          <p:cNvSpPr>
            <a:spLocks noGrp="1"/>
          </p:cNvSpPr>
          <p:nvPr>
            <p:ph type="title"/>
          </p:nvPr>
        </p:nvSpPr>
        <p:spPr>
          <a:xfrm>
            <a:off x="1451579" y="804519"/>
            <a:ext cx="9603275" cy="1049235"/>
          </a:xfrm>
        </p:spPr>
        <p:txBody>
          <a:bodyPr>
            <a:normAutofit/>
          </a:bodyPr>
          <a:lstStyle/>
          <a:p>
            <a:r>
              <a:rPr lang="en-US"/>
              <a:t>general steps followed in ml</a:t>
            </a:r>
          </a:p>
        </p:txBody>
      </p:sp>
      <p:cxnSp>
        <p:nvCxnSpPr>
          <p:cNvPr id="12"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1A517523-2637-492C-9D49-C5BD06D40E11}"/>
              </a:ext>
            </a:extLst>
          </p:cNvPr>
          <p:cNvGraphicFramePr>
            <a:graphicFrameLocks noGrp="1"/>
          </p:cNvGraphicFramePr>
          <p:nvPr>
            <p:ph idx="1"/>
            <p:extLst>
              <p:ext uri="{D42A27DB-BD31-4B8C-83A1-F6EECF244321}">
                <p14:modId xmlns:p14="http://schemas.microsoft.com/office/powerpoint/2010/main" val="2217693005"/>
              </p:ext>
            </p:extLst>
          </p:nvPr>
        </p:nvGraphicFramePr>
        <p:xfrm>
          <a:off x="1450975" y="2156059"/>
          <a:ext cx="9906836" cy="4119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351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145E-E317-45E4-A109-2C8793F9B3E6}"/>
              </a:ext>
            </a:extLst>
          </p:cNvPr>
          <p:cNvSpPr>
            <a:spLocks noGrp="1"/>
          </p:cNvSpPr>
          <p:nvPr>
            <p:ph type="title"/>
          </p:nvPr>
        </p:nvSpPr>
        <p:spPr/>
        <p:txBody>
          <a:bodyPr/>
          <a:lstStyle/>
          <a:p>
            <a:r>
              <a:rPr lang="en-IN" dirty="0"/>
              <a:t>PROPOSED METHODOLOGY</a:t>
            </a:r>
          </a:p>
        </p:txBody>
      </p:sp>
      <p:sp>
        <p:nvSpPr>
          <p:cNvPr id="4" name="Rectangle 3">
            <a:extLst>
              <a:ext uri="{FF2B5EF4-FFF2-40B4-BE49-F238E27FC236}">
                <a16:creationId xmlns:a16="http://schemas.microsoft.com/office/drawing/2014/main" id="{D66F75D2-FD92-44E7-BEF4-B7DA9E2A27DE}"/>
              </a:ext>
            </a:extLst>
          </p:cNvPr>
          <p:cNvSpPr/>
          <p:nvPr/>
        </p:nvSpPr>
        <p:spPr>
          <a:xfrm>
            <a:off x="520700" y="2306320"/>
            <a:ext cx="20421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endParaRPr lang="en-IN" dirty="0"/>
          </a:p>
        </p:txBody>
      </p:sp>
      <p:sp>
        <p:nvSpPr>
          <p:cNvPr id="10" name="Rectangle 9">
            <a:extLst>
              <a:ext uri="{FF2B5EF4-FFF2-40B4-BE49-F238E27FC236}">
                <a16:creationId xmlns:a16="http://schemas.microsoft.com/office/drawing/2014/main" id="{9C639A7B-2DB3-4662-8AD6-F6D4144ED5AC}"/>
              </a:ext>
            </a:extLst>
          </p:cNvPr>
          <p:cNvSpPr/>
          <p:nvPr/>
        </p:nvSpPr>
        <p:spPr>
          <a:xfrm>
            <a:off x="3886200" y="2306318"/>
            <a:ext cx="180848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PREPARATION</a:t>
            </a:r>
            <a:endParaRPr lang="en-IN" dirty="0"/>
          </a:p>
        </p:txBody>
      </p:sp>
      <p:sp>
        <p:nvSpPr>
          <p:cNvPr id="11" name="Rectangle 10">
            <a:extLst>
              <a:ext uri="{FF2B5EF4-FFF2-40B4-BE49-F238E27FC236}">
                <a16:creationId xmlns:a16="http://schemas.microsoft.com/office/drawing/2014/main" id="{8D188D9C-BDC6-4887-869E-47CC84E4E851}"/>
              </a:ext>
            </a:extLst>
          </p:cNvPr>
          <p:cNvSpPr/>
          <p:nvPr/>
        </p:nvSpPr>
        <p:spPr>
          <a:xfrm>
            <a:off x="6814820" y="2306318"/>
            <a:ext cx="15951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endParaRPr lang="en-IN" dirty="0"/>
          </a:p>
        </p:txBody>
      </p:sp>
      <p:sp>
        <p:nvSpPr>
          <p:cNvPr id="12" name="Rectangle 11">
            <a:extLst>
              <a:ext uri="{FF2B5EF4-FFF2-40B4-BE49-F238E27FC236}">
                <a16:creationId xmlns:a16="http://schemas.microsoft.com/office/drawing/2014/main" id="{8CF2B8D8-C8E8-451B-8C92-855CEA7D67E3}"/>
              </a:ext>
            </a:extLst>
          </p:cNvPr>
          <p:cNvSpPr/>
          <p:nvPr/>
        </p:nvSpPr>
        <p:spPr>
          <a:xfrm>
            <a:off x="9459734" y="2235201"/>
            <a:ext cx="15951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PROJECTION</a:t>
            </a:r>
            <a:endParaRPr lang="en-IN" dirty="0"/>
          </a:p>
        </p:txBody>
      </p:sp>
      <p:sp>
        <p:nvSpPr>
          <p:cNvPr id="13" name="Rectangle 12">
            <a:extLst>
              <a:ext uri="{FF2B5EF4-FFF2-40B4-BE49-F238E27FC236}">
                <a16:creationId xmlns:a16="http://schemas.microsoft.com/office/drawing/2014/main" id="{5F3C0CC9-EBD4-4E21-B878-ECE658A2C26D}"/>
              </a:ext>
            </a:extLst>
          </p:cNvPr>
          <p:cNvSpPr/>
          <p:nvPr/>
        </p:nvSpPr>
        <p:spPr>
          <a:xfrm>
            <a:off x="9382760" y="4419594"/>
            <a:ext cx="15951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SCALING</a:t>
            </a:r>
            <a:endParaRPr lang="en-IN" dirty="0"/>
          </a:p>
        </p:txBody>
      </p:sp>
      <p:sp>
        <p:nvSpPr>
          <p:cNvPr id="14" name="Rectangle 13">
            <a:extLst>
              <a:ext uri="{FF2B5EF4-FFF2-40B4-BE49-F238E27FC236}">
                <a16:creationId xmlns:a16="http://schemas.microsoft.com/office/drawing/2014/main" id="{F421322B-10C0-4DD8-85F0-E031F7E92D92}"/>
              </a:ext>
            </a:extLst>
          </p:cNvPr>
          <p:cNvSpPr/>
          <p:nvPr/>
        </p:nvSpPr>
        <p:spPr>
          <a:xfrm>
            <a:off x="6619240" y="4318000"/>
            <a:ext cx="15951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SELECTION</a:t>
            </a:r>
            <a:endParaRPr lang="en-IN" dirty="0"/>
          </a:p>
        </p:txBody>
      </p:sp>
      <p:sp>
        <p:nvSpPr>
          <p:cNvPr id="15" name="Rectangle 14">
            <a:extLst>
              <a:ext uri="{FF2B5EF4-FFF2-40B4-BE49-F238E27FC236}">
                <a16:creationId xmlns:a16="http://schemas.microsoft.com/office/drawing/2014/main" id="{247794C4-65CC-4015-9B40-327BD345B7ED}"/>
              </a:ext>
            </a:extLst>
          </p:cNvPr>
          <p:cNvSpPr/>
          <p:nvPr/>
        </p:nvSpPr>
        <p:spPr>
          <a:xfrm>
            <a:off x="3741420" y="4348477"/>
            <a:ext cx="15951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endParaRPr lang="en-IN" dirty="0"/>
          </a:p>
        </p:txBody>
      </p:sp>
      <p:sp>
        <p:nvSpPr>
          <p:cNvPr id="21" name="Arrow: Right 20">
            <a:extLst>
              <a:ext uri="{FF2B5EF4-FFF2-40B4-BE49-F238E27FC236}">
                <a16:creationId xmlns:a16="http://schemas.microsoft.com/office/drawing/2014/main" id="{A7560705-55F5-478A-86EA-44C0AB138BCF}"/>
              </a:ext>
            </a:extLst>
          </p:cNvPr>
          <p:cNvSpPr/>
          <p:nvPr/>
        </p:nvSpPr>
        <p:spPr>
          <a:xfrm>
            <a:off x="5824220" y="2694723"/>
            <a:ext cx="904240" cy="14223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Arrow: Right 21">
            <a:extLst>
              <a:ext uri="{FF2B5EF4-FFF2-40B4-BE49-F238E27FC236}">
                <a16:creationId xmlns:a16="http://schemas.microsoft.com/office/drawing/2014/main" id="{97DFD532-1497-41BE-9722-70043CAB2CDB}"/>
              </a:ext>
            </a:extLst>
          </p:cNvPr>
          <p:cNvSpPr/>
          <p:nvPr/>
        </p:nvSpPr>
        <p:spPr>
          <a:xfrm>
            <a:off x="2702560" y="2692401"/>
            <a:ext cx="1076960" cy="14223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23" name="Arrow: Right 22">
            <a:extLst>
              <a:ext uri="{FF2B5EF4-FFF2-40B4-BE49-F238E27FC236}">
                <a16:creationId xmlns:a16="http://schemas.microsoft.com/office/drawing/2014/main" id="{B28EB25B-BCA7-40BE-ADBF-B615D0F27BA8}"/>
              </a:ext>
            </a:extLst>
          </p:cNvPr>
          <p:cNvSpPr/>
          <p:nvPr/>
        </p:nvSpPr>
        <p:spPr>
          <a:xfrm>
            <a:off x="8453120" y="2692402"/>
            <a:ext cx="904240" cy="14223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5" name="Arrow: Down 24">
            <a:extLst>
              <a:ext uri="{FF2B5EF4-FFF2-40B4-BE49-F238E27FC236}">
                <a16:creationId xmlns:a16="http://schemas.microsoft.com/office/drawing/2014/main" id="{8292ABEE-DEDA-4C75-908A-C36143FC77CC}"/>
              </a:ext>
            </a:extLst>
          </p:cNvPr>
          <p:cNvSpPr/>
          <p:nvPr/>
        </p:nvSpPr>
        <p:spPr>
          <a:xfrm>
            <a:off x="10129520" y="3220719"/>
            <a:ext cx="142240" cy="1097281"/>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6" name="Arrow: Left 25">
            <a:extLst>
              <a:ext uri="{FF2B5EF4-FFF2-40B4-BE49-F238E27FC236}">
                <a16:creationId xmlns:a16="http://schemas.microsoft.com/office/drawing/2014/main" id="{A23F29B1-2471-4BF4-ACFD-312B9E946461}"/>
              </a:ext>
            </a:extLst>
          </p:cNvPr>
          <p:cNvSpPr/>
          <p:nvPr/>
        </p:nvSpPr>
        <p:spPr>
          <a:xfrm>
            <a:off x="8300720" y="4734559"/>
            <a:ext cx="995680" cy="142235"/>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7" name="Arrow: Left 26">
            <a:extLst>
              <a:ext uri="{FF2B5EF4-FFF2-40B4-BE49-F238E27FC236}">
                <a16:creationId xmlns:a16="http://schemas.microsoft.com/office/drawing/2014/main" id="{FB642F91-E77C-4371-9CAD-D1FAF2EBD8F0}"/>
              </a:ext>
            </a:extLst>
          </p:cNvPr>
          <p:cNvSpPr/>
          <p:nvPr/>
        </p:nvSpPr>
        <p:spPr>
          <a:xfrm>
            <a:off x="5400041" y="4734559"/>
            <a:ext cx="1046480" cy="142235"/>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4056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640564-70E4-4953-9BCE-A1EF2BB10E19}"/>
              </a:ext>
            </a:extLst>
          </p:cNvPr>
          <p:cNvSpPr>
            <a:spLocks noGrp="1"/>
          </p:cNvSpPr>
          <p:nvPr>
            <p:ph idx="1"/>
          </p:nvPr>
        </p:nvSpPr>
        <p:spPr>
          <a:xfrm>
            <a:off x="101600" y="162560"/>
            <a:ext cx="12090400" cy="5709920"/>
          </a:xfrm>
        </p:spPr>
        <p:txBody>
          <a:bodyPr>
            <a:normAutofit/>
          </a:bodyPr>
          <a:lstStyle/>
          <a:p>
            <a:pPr algn="just"/>
            <a:r>
              <a:rPr lang="en-IN" b="1" u="sng" dirty="0"/>
              <a:t>Phase 1</a:t>
            </a:r>
            <a:r>
              <a:rPr lang="en-IN" b="1" dirty="0"/>
              <a:t> - Pre-Processing Data  - </a:t>
            </a:r>
            <a:r>
              <a:rPr lang="en-US" dirty="0"/>
              <a:t>Data pre-processing is a data mining technique that involves transforming raw data into an understandable format. This step is very important because the quality and quantity of data that you gather will directly determine how good your predictive model can be.</a:t>
            </a:r>
          </a:p>
          <a:p>
            <a:pPr algn="just"/>
            <a:endParaRPr lang="en-US" dirty="0"/>
          </a:p>
          <a:p>
            <a:pPr algn="just"/>
            <a:r>
              <a:rPr lang="en-IN" b="1" u="sng" dirty="0"/>
              <a:t>Phase2</a:t>
            </a:r>
            <a:r>
              <a:rPr lang="en-IN" b="1" dirty="0"/>
              <a:t> - Data Preparation - </a:t>
            </a:r>
            <a:r>
              <a:rPr lang="en-US" dirty="0"/>
              <a:t>Data Preparation, where we load our data into a suitable place and prepare it for use in our machine learning training.  We’ll first put all our data together, and then randomize the ordering.</a:t>
            </a:r>
          </a:p>
          <a:p>
            <a:pPr algn="just"/>
            <a:endParaRPr lang="en-US" dirty="0"/>
          </a:p>
          <a:p>
            <a:pPr algn="just"/>
            <a:r>
              <a:rPr lang="en-IN" b="1" u="sng" dirty="0"/>
              <a:t>Phase3</a:t>
            </a:r>
            <a:r>
              <a:rPr lang="en-IN" b="1" dirty="0"/>
              <a:t> – Feature Selection - </a:t>
            </a:r>
            <a:r>
              <a:rPr lang="en-IN" dirty="0"/>
              <a:t>T</a:t>
            </a:r>
            <a:r>
              <a:rPr lang="en-US" b="0" i="0" dirty="0">
                <a:solidFill>
                  <a:srgbClr val="202124"/>
                </a:solidFill>
                <a:effectLst/>
                <a:latin typeface="Gill Sans MT" panose="020B0502020104020203" pitchFamily="34" charset="0"/>
              </a:rPr>
              <a:t>he process of reducing the number of input variables when developing a predictive models to both reduce the computational cost of modeling and, in some cases, to improve the performance of the model.</a:t>
            </a:r>
          </a:p>
          <a:p>
            <a:pPr marL="0" indent="0" algn="just">
              <a:buNone/>
            </a:pPr>
            <a:endParaRPr lang="en-US" dirty="0">
              <a:latin typeface="Gill Sans MT" panose="020B0502020104020203" pitchFamily="34" charset="0"/>
            </a:endParaRPr>
          </a:p>
          <a:p>
            <a:pPr algn="just"/>
            <a:r>
              <a:rPr lang="en-IN" b="1" u="sng" dirty="0"/>
              <a:t>Phase4</a:t>
            </a:r>
            <a:r>
              <a:rPr lang="en-IN" b="1" dirty="0"/>
              <a:t> – Feature Projection- </a:t>
            </a:r>
            <a:r>
              <a:rPr lang="en-US" dirty="0"/>
              <a:t>Transformation of high-dimensional space data to a lower dimensional space (with few attributes). Both linear and nonlinear reduction techniques can be used in this step.</a:t>
            </a:r>
          </a:p>
          <a:p>
            <a:pPr algn="just"/>
            <a:endParaRPr lang="en-US" dirty="0"/>
          </a:p>
        </p:txBody>
      </p:sp>
    </p:spTree>
    <p:extLst>
      <p:ext uri="{BB962C8B-B14F-4D97-AF65-F5344CB8AC3E}">
        <p14:creationId xmlns:p14="http://schemas.microsoft.com/office/powerpoint/2010/main" val="87951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640564-70E4-4953-9BCE-A1EF2BB10E19}"/>
              </a:ext>
            </a:extLst>
          </p:cNvPr>
          <p:cNvSpPr>
            <a:spLocks noGrp="1"/>
          </p:cNvSpPr>
          <p:nvPr>
            <p:ph idx="1"/>
          </p:nvPr>
        </p:nvSpPr>
        <p:spPr>
          <a:xfrm>
            <a:off x="101600" y="162560"/>
            <a:ext cx="12090400" cy="5709920"/>
          </a:xfrm>
        </p:spPr>
        <p:txBody>
          <a:bodyPr>
            <a:normAutofit/>
          </a:bodyPr>
          <a:lstStyle/>
          <a:p>
            <a:pPr algn="just"/>
            <a:r>
              <a:rPr lang="en-IN" b="1" u="sng" dirty="0"/>
              <a:t>Phase 5</a:t>
            </a:r>
            <a:r>
              <a:rPr lang="en-IN" b="1" dirty="0"/>
              <a:t> - Feature Scaling- </a:t>
            </a:r>
            <a:r>
              <a:rPr lang="en-US" dirty="0"/>
              <a:t>Most of the machine learning algorithms use Euclidian distance between two data points in their computations. </a:t>
            </a:r>
          </a:p>
          <a:p>
            <a:pPr algn="just"/>
            <a:r>
              <a:rPr lang="en-US" dirty="0"/>
              <a:t>We need to bring all features to the same level of magnitudes. This can be achieved by scaling.</a:t>
            </a:r>
          </a:p>
          <a:p>
            <a:pPr marL="0" indent="0" algn="just">
              <a:buNone/>
            </a:pPr>
            <a:endParaRPr lang="en-US" dirty="0"/>
          </a:p>
          <a:p>
            <a:pPr algn="just"/>
            <a:r>
              <a:rPr lang="en-IN" b="1" u="sng" dirty="0"/>
              <a:t>Phase 6</a:t>
            </a:r>
            <a:r>
              <a:rPr lang="en-IN" b="1" dirty="0"/>
              <a:t> – Model Selection- </a:t>
            </a:r>
            <a:r>
              <a:rPr lang="en-US" dirty="0"/>
              <a:t>The model can learn on the training data and can process the future data to predict outcome. They are grouped to Regression and Classification techniques.</a:t>
            </a:r>
          </a:p>
          <a:p>
            <a:pPr algn="just"/>
            <a:r>
              <a:rPr lang="en-US" dirty="0"/>
              <a:t>A regression problem is when the result is a real or continuous value, such as “salary” or “weight”.</a:t>
            </a:r>
          </a:p>
          <a:p>
            <a:pPr algn="just"/>
            <a:r>
              <a:rPr lang="en-US" dirty="0"/>
              <a:t> A classification problem is when the result is a category like filtering emails spam” or “not spam”.</a:t>
            </a:r>
          </a:p>
          <a:p>
            <a:pPr algn="just"/>
            <a:endParaRPr lang="en-US" dirty="0"/>
          </a:p>
          <a:p>
            <a:pPr algn="just"/>
            <a:r>
              <a:rPr lang="en-IN" b="1" u="sng" dirty="0"/>
              <a:t>Phase 7</a:t>
            </a:r>
            <a:r>
              <a:rPr lang="en-IN" b="1" dirty="0"/>
              <a:t> – Prediction</a:t>
            </a:r>
            <a:r>
              <a:rPr lang="en-IN" dirty="0"/>
              <a:t>  - </a:t>
            </a:r>
            <a:r>
              <a:rPr lang="en-US" dirty="0"/>
              <a:t>Machine learning is using data to answer questions. So Prediction, or inference, is the step where we get to answer some questions. This is the point of all this work, where the value of machine learning is real</a:t>
            </a:r>
          </a:p>
        </p:txBody>
      </p:sp>
    </p:spTree>
    <p:extLst>
      <p:ext uri="{BB962C8B-B14F-4D97-AF65-F5344CB8AC3E}">
        <p14:creationId xmlns:p14="http://schemas.microsoft.com/office/powerpoint/2010/main" val="39384623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236</TotalTime>
  <Words>1651</Words>
  <Application>Microsoft Office PowerPoint</Application>
  <PresentationFormat>Widescreen</PresentationFormat>
  <Paragraphs>121</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Gill Sans MT</vt:lpstr>
      <vt:lpstr>Gallery</vt:lpstr>
      <vt:lpstr>BREAST cancer Prediction USING MACHINE LEARNING    </vt:lpstr>
      <vt:lpstr>introduction</vt:lpstr>
      <vt:lpstr>       ABSTRACT</vt:lpstr>
      <vt:lpstr>Problem statement</vt:lpstr>
      <vt:lpstr>objective</vt:lpstr>
      <vt:lpstr>general steps followed in ml</vt:lpstr>
      <vt:lpstr>PROPOSED METHODOLOGY</vt:lpstr>
      <vt:lpstr>PowerPoint Presentation</vt:lpstr>
      <vt:lpstr>PowerPoint Presentation</vt:lpstr>
      <vt:lpstr>Literature survey</vt:lpstr>
      <vt:lpstr>LOGISTIC REGRESSION</vt:lpstr>
      <vt:lpstr>K-Nearest Neighbor</vt:lpstr>
      <vt:lpstr>Decision tree</vt:lpstr>
      <vt:lpstr>SVM (SUPPORT VECTOR MACHINE ) </vt:lpstr>
      <vt:lpstr>System requirement</vt:lpstr>
      <vt:lpstr>DATASETS USED </vt:lpstr>
      <vt:lpstr>Project LAYOUT</vt:lpstr>
      <vt:lpstr> First analysis   1)to compare the performance of Logistic Regression , Decision Tree and K nearest Neighbors .  2)comparing the performance of Support vector machine (SVM) based on the kernel functions used .</vt:lpstr>
      <vt:lpstr>SECOND ANALYSIS  USING CROSS VALIDATION</vt:lpstr>
      <vt:lpstr>Third analysis   using univariate elimination technique for feature selection  </vt:lpstr>
      <vt:lpstr>Experimental results</vt:lpstr>
      <vt:lpstr> (a)Bar graph comparison , (b) comparison by plot  for Log_reg , DT and Knn  </vt:lpstr>
      <vt:lpstr> (a) Bar graph comparison , (b) comparison by plot  for different kernels  </vt:lpstr>
      <vt:lpstr>Comparison of accuracies of second analysis with first analysis (a) for log_reg , DT , KNN (b) For different kernels of SVM   </vt:lpstr>
      <vt:lpstr>  Accuracy comparison using feature selection   (a) for Log_reg ,DT , KNN  (b)   For SVM kernels .   </vt:lpstr>
      <vt:lpstr>CONCLUSION</vt:lpstr>
      <vt:lpstr>FUTURE  WORK</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dc:creator>
  <cp:lastModifiedBy>PRATEEK JAIN</cp:lastModifiedBy>
  <cp:revision>30</cp:revision>
  <dcterms:created xsi:type="dcterms:W3CDTF">2020-04-05T08:14:36Z</dcterms:created>
  <dcterms:modified xsi:type="dcterms:W3CDTF">2021-06-01T17:18:57Z</dcterms:modified>
</cp:coreProperties>
</file>