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57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2537751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15099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609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4276062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0939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338049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4155844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207198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406583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EC22F-7E6C-44B2-804F-F50DCAC7144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245517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4EC22F-7E6C-44B2-804F-F50DCAC71446}"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28018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4EC22F-7E6C-44B2-804F-F50DCAC71446}" type="datetimeFigureOut">
              <a:rPr lang="en-IN" smtClean="0"/>
              <a:t>27-06-2020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92323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4EC22F-7E6C-44B2-804F-F50DCAC71446}" type="datetimeFigureOut">
              <a:rPr lang="en-IN" smtClean="0"/>
              <a:t>27-06-2020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348874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EC22F-7E6C-44B2-804F-F50DCAC71446}" type="datetimeFigureOut">
              <a:rPr lang="en-IN" smtClean="0"/>
              <a:t>27-06-2020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165961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4EC22F-7E6C-44B2-804F-F50DCAC71446}"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D03D7-7331-491B-B94E-5B4A913D0F6B}" type="slidenum">
              <a:rPr lang="en-IN" smtClean="0"/>
              <a:t>‹#›</a:t>
            </a:fld>
            <a:endParaRPr lang="en-IN"/>
          </a:p>
        </p:txBody>
      </p:sp>
    </p:spTree>
    <p:extLst>
      <p:ext uri="{BB962C8B-B14F-4D97-AF65-F5344CB8AC3E}">
        <p14:creationId xmlns:p14="http://schemas.microsoft.com/office/powerpoint/2010/main" val="162704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D03D7-7331-491B-B94E-5B4A913D0F6B}" type="slidenum">
              <a:rPr lang="en-IN" smtClean="0"/>
              <a:t>‹#›</a:t>
            </a:fld>
            <a:endParaRPr lang="en-IN"/>
          </a:p>
        </p:txBody>
      </p:sp>
      <p:sp>
        <p:nvSpPr>
          <p:cNvPr id="5" name="Date Placeholder 4"/>
          <p:cNvSpPr>
            <a:spLocks noGrp="1"/>
          </p:cNvSpPr>
          <p:nvPr>
            <p:ph type="dt" sz="half" idx="10"/>
          </p:nvPr>
        </p:nvSpPr>
        <p:spPr/>
        <p:txBody>
          <a:bodyPr/>
          <a:lstStyle/>
          <a:p>
            <a:fld id="{554EC22F-7E6C-44B2-804F-F50DCAC71446}" type="datetimeFigureOut">
              <a:rPr lang="en-IN" smtClean="0"/>
              <a:t>27-06-2020</a:t>
            </a:fld>
            <a:endParaRPr lang="en-IN"/>
          </a:p>
        </p:txBody>
      </p:sp>
    </p:spTree>
    <p:extLst>
      <p:ext uri="{BB962C8B-B14F-4D97-AF65-F5344CB8AC3E}">
        <p14:creationId xmlns:p14="http://schemas.microsoft.com/office/powerpoint/2010/main" val="264144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4EC22F-7E6C-44B2-804F-F50DCAC71446}" type="datetimeFigureOut">
              <a:rPr lang="en-IN" smtClean="0"/>
              <a:t>27-06-2020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6D03D7-7331-491B-B94E-5B4A913D0F6B}" type="slidenum">
              <a:rPr lang="en-IN" smtClean="0"/>
              <a:t>‹#›</a:t>
            </a:fld>
            <a:endParaRPr lang="en-IN"/>
          </a:p>
        </p:txBody>
      </p:sp>
    </p:spTree>
    <p:extLst>
      <p:ext uri="{BB962C8B-B14F-4D97-AF65-F5344CB8AC3E}">
        <p14:creationId xmlns:p14="http://schemas.microsoft.com/office/powerpoint/2010/main" val="32023898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ibm.com/technologies/systems/articles/au-tcpsystemcalls/#accept" TargetMode="External"/><Relationship Id="rId2" Type="http://schemas.openxmlformats.org/officeDocument/2006/relationships/hyperlink" Target="https://developer.ibm.com/technologies/systems/articles/au-tcpsystemcalls/#listen" TargetMode="External"/><Relationship Id="rId1" Type="http://schemas.openxmlformats.org/officeDocument/2006/relationships/slideLayout" Target="../slideLayouts/slideLayout2.xml"/><Relationship Id="rId5" Type="http://schemas.openxmlformats.org/officeDocument/2006/relationships/hyperlink" Target="https://developer.ibm.com/technologies/systems/articles/au-tcpsystemcalls/#close" TargetMode="External"/><Relationship Id="rId4" Type="http://schemas.openxmlformats.org/officeDocument/2006/relationships/hyperlink" Target="https://developer.ibm.com/technologies/systems/articles/au-tcpsystemcalls/#shutdow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linfo.org/gui.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ibm.com/technologies/systems/articles/au-tcpsystemcalls/#bind" TargetMode="External"/><Relationship Id="rId2" Type="http://schemas.openxmlformats.org/officeDocument/2006/relationships/hyperlink" Target="https://developer.ibm.com/technologies/systems/articles/au-tcpsystemcalls/#socket" TargetMode="External"/><Relationship Id="rId1" Type="http://schemas.openxmlformats.org/officeDocument/2006/relationships/slideLayout" Target="../slideLayouts/slideLayout2.xml"/><Relationship Id="rId4" Type="http://schemas.openxmlformats.org/officeDocument/2006/relationships/hyperlink" Target="https://developer.ibm.com/technologies/systems/articles/au-tcpsystemcalls/#conn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A5C8-D0EE-4233-8A6D-4F1041C5C879}"/>
              </a:ext>
            </a:extLst>
          </p:cNvPr>
          <p:cNvSpPr>
            <a:spLocks noGrp="1"/>
          </p:cNvSpPr>
          <p:nvPr>
            <p:ph type="ctrTitle"/>
          </p:nvPr>
        </p:nvSpPr>
        <p:spPr>
          <a:xfrm>
            <a:off x="543338" y="1189383"/>
            <a:ext cx="9727097" cy="2239617"/>
          </a:xfrm>
        </p:spPr>
        <p:txBody>
          <a:bodyPr/>
          <a:lstStyle/>
          <a:p>
            <a:pPr algn="l"/>
            <a:r>
              <a:rPr lang="en-IN" dirty="0"/>
              <a:t>UNIX MINI-PROJECT ON </a:t>
            </a:r>
            <a:br>
              <a:rPr lang="en-IN" dirty="0"/>
            </a:br>
            <a:r>
              <a:rPr lang="en-IN" dirty="0"/>
              <a:t>CLIENT-SERVER ARCHITECTURE</a:t>
            </a:r>
          </a:p>
        </p:txBody>
      </p:sp>
      <p:sp>
        <p:nvSpPr>
          <p:cNvPr id="3" name="Subtitle 2">
            <a:extLst>
              <a:ext uri="{FF2B5EF4-FFF2-40B4-BE49-F238E27FC236}">
                <a16:creationId xmlns:a16="http://schemas.microsoft.com/office/drawing/2014/main" id="{1C918A2B-CC03-452E-89DF-3235757DF5A3}"/>
              </a:ext>
            </a:extLst>
          </p:cNvPr>
          <p:cNvSpPr>
            <a:spLocks noGrp="1"/>
          </p:cNvSpPr>
          <p:nvPr>
            <p:ph type="subTitle" idx="1"/>
          </p:nvPr>
        </p:nvSpPr>
        <p:spPr>
          <a:xfrm>
            <a:off x="742122" y="3776869"/>
            <a:ext cx="8653669" cy="1891748"/>
          </a:xfrm>
        </p:spPr>
        <p:txBody>
          <a:bodyPr>
            <a:normAutofit/>
          </a:bodyPr>
          <a:lstStyle/>
          <a:p>
            <a:pPr algn="l"/>
            <a:r>
              <a:rPr lang="en-IN" sz="2000" dirty="0">
                <a:solidFill>
                  <a:schemeClr val="accent1">
                    <a:lumMod val="50000"/>
                  </a:schemeClr>
                </a:solidFill>
                <a:latin typeface="Times New Roman" panose="02020603050405020304" pitchFamily="18" charset="0"/>
                <a:cs typeface="Times New Roman" panose="02020603050405020304" pitchFamily="18" charset="0"/>
              </a:rPr>
              <a:t>SUBMITTED </a:t>
            </a:r>
            <a:r>
              <a:rPr lang="en-IN" sz="2000">
                <a:solidFill>
                  <a:schemeClr val="accent1">
                    <a:lumMod val="50000"/>
                  </a:schemeClr>
                </a:solidFill>
                <a:latin typeface="Times New Roman" panose="02020603050405020304" pitchFamily="18" charset="0"/>
                <a:cs typeface="Times New Roman" panose="02020603050405020304" pitchFamily="18" charset="0"/>
              </a:rPr>
              <a:t>BY -                                                       </a:t>
            </a:r>
            <a:r>
              <a:rPr lang="en-IN" sz="2000" dirty="0">
                <a:solidFill>
                  <a:schemeClr val="accent1">
                    <a:lumMod val="50000"/>
                  </a:schemeClr>
                </a:solidFill>
                <a:latin typeface="Times New Roman" panose="02020603050405020304" pitchFamily="18" charset="0"/>
                <a:cs typeface="Times New Roman" panose="02020603050405020304" pitchFamily="18" charset="0"/>
              </a:rPr>
              <a:t>SUBMITTED TO:-</a:t>
            </a:r>
          </a:p>
          <a:p>
            <a:pPr algn="l"/>
            <a:r>
              <a:rPr lang="en-IN" sz="2000" dirty="0">
                <a:solidFill>
                  <a:schemeClr val="accent1">
                    <a:lumMod val="50000"/>
                  </a:schemeClr>
                </a:solidFill>
                <a:latin typeface="Times New Roman" panose="02020603050405020304" pitchFamily="18" charset="0"/>
                <a:cs typeface="Times New Roman" panose="02020603050405020304" pitchFamily="18" charset="0"/>
              </a:rPr>
              <a:t>PRATEEK JAIN   (1BM18IS149)                               Mrs. SHUBHA RAO</a:t>
            </a:r>
          </a:p>
          <a:p>
            <a:pPr algn="l"/>
            <a:r>
              <a:rPr lang="en-IN" sz="2000" dirty="0">
                <a:solidFill>
                  <a:schemeClr val="accent1">
                    <a:lumMod val="50000"/>
                  </a:schemeClr>
                </a:solidFill>
                <a:latin typeface="Times New Roman" panose="02020603050405020304" pitchFamily="18" charset="0"/>
                <a:cs typeface="Times New Roman" panose="02020603050405020304" pitchFamily="18" charset="0"/>
              </a:rPr>
              <a:t>ANURAG DHASMANA    (1BM18IS014)</a:t>
            </a:r>
          </a:p>
        </p:txBody>
      </p:sp>
    </p:spTree>
    <p:extLst>
      <p:ext uri="{BB962C8B-B14F-4D97-AF65-F5344CB8AC3E}">
        <p14:creationId xmlns:p14="http://schemas.microsoft.com/office/powerpoint/2010/main" val="304025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0CD4-9BF9-4533-8C0D-62FD57C3122E}"/>
              </a:ext>
            </a:extLst>
          </p:cNvPr>
          <p:cNvSpPr>
            <a:spLocks noGrp="1"/>
          </p:cNvSpPr>
          <p:nvPr>
            <p:ph type="title"/>
          </p:nvPr>
        </p:nvSpPr>
        <p:spPr>
          <a:xfrm flipV="1">
            <a:off x="203201" y="395110"/>
            <a:ext cx="6513688"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9BCAD8E-71CF-4EF8-BF31-F42B64A1CF3A}"/>
              </a:ext>
            </a:extLst>
          </p:cNvPr>
          <p:cNvSpPr>
            <a:spLocks noGrp="1"/>
          </p:cNvSpPr>
          <p:nvPr>
            <p:ph idx="1"/>
          </p:nvPr>
        </p:nvSpPr>
        <p:spPr>
          <a:xfrm>
            <a:off x="587021" y="874643"/>
            <a:ext cx="9418369" cy="4560957"/>
          </a:xfrm>
        </p:spPr>
        <p:txBody>
          <a:bodyPr>
            <a:noAutofit/>
          </a:bodyPr>
          <a:lstStyle/>
          <a:p>
            <a:pPr marL="0" lvl="0" indent="0" algn="just" defTabSz="914400" eaLnBrk="0" fontAlgn="base" hangingPunct="0">
              <a:lnSpc>
                <a:spcPct val="120000"/>
              </a:lnSpc>
              <a:spcBef>
                <a:spcPct val="0"/>
              </a:spcBef>
              <a:spcAft>
                <a:spcPct val="0"/>
              </a:spcAft>
              <a:buClrTx/>
              <a:buSzTx/>
              <a:buFontTx/>
              <a:buChar char="•"/>
            </a:pPr>
            <a:r>
              <a:rPr lang="en-US" altLang="en-US"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hlinkClick r:id="rId2"/>
              </a:rPr>
              <a:t>Listen</a:t>
            </a:r>
            <a:r>
              <a:rPr lang="en-US" altLang="en-US"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The listen call indicates to the protocol that the server process is ready to accept any new incoming connections on the socket. There is a limit on the number of connections that can be queued up, after which any further connection requests are ignored.</a:t>
            </a:r>
          </a:p>
          <a:p>
            <a:pPr marL="0" lvl="0" indent="0" algn="just" defTabSz="914400" eaLnBrk="0" fontAlgn="base" hangingPunct="0">
              <a:lnSpc>
                <a:spcPct val="120000"/>
              </a:lnSpc>
              <a:spcBef>
                <a:spcPct val="0"/>
              </a:spcBef>
              <a:spcAft>
                <a:spcPct val="0"/>
              </a:spcAft>
              <a:buClrTx/>
              <a:buSzTx/>
              <a:buFontTx/>
              <a:buChar char="•"/>
            </a:pPr>
            <a:r>
              <a:rPr lang="en-US" altLang="en-US"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hlinkClick r:id="rId3"/>
              </a:rPr>
              <a:t>Accept</a:t>
            </a:r>
            <a:r>
              <a:rPr lang="en-US" altLang="en-US"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The accept system call is a blocking call that waits for incoming connections. Once a connection request is processed, a new socket descriptor is returned by accept. This new socket is connected to the client and the other socket s remains in LISTEN state to accept further connections.</a:t>
            </a:r>
          </a:p>
          <a:p>
            <a:pPr marL="0" lvl="0" indent="0" algn="just" defTabSz="914400" eaLnBrk="0" fontAlgn="base" hangingPunct="0">
              <a:lnSpc>
                <a:spcPct val="120000"/>
              </a:lnSpc>
              <a:spcBef>
                <a:spcPct val="0"/>
              </a:spcBef>
              <a:spcAft>
                <a:spcPct val="0"/>
              </a:spcAft>
              <a:buClrTx/>
              <a:buSzTx/>
              <a:buFontTx/>
              <a:buChar char="•"/>
            </a:pPr>
            <a:r>
              <a:rPr lang="en-US" altLang="en-US"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hlinkClick r:id="rId4"/>
              </a:rPr>
              <a:t>Write():-</a:t>
            </a: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 successful write() updates the change and modification times for the file. If fs refers to a socket, write() is equivalent to send() with no flags set. Behavior for sockets: The write() function writes data from a buffer on a socket with descriptor fs. The socket must be a connected socket.</a:t>
            </a:r>
          </a:p>
          <a:p>
            <a:pPr marL="0" lvl="0" indent="0" algn="just" defTabSz="914400" eaLnBrk="0" fontAlgn="base" hangingPunct="0">
              <a:lnSpc>
                <a:spcPct val="120000"/>
              </a:lnSpc>
              <a:spcBef>
                <a:spcPct val="0"/>
              </a:spcBef>
              <a:spcAft>
                <a:spcPct val="0"/>
              </a:spcAft>
              <a:buClrTx/>
              <a:buSzTx/>
              <a:buFontTx/>
              <a:buChar char="•"/>
            </a:pPr>
            <a:r>
              <a:rPr lang="en-US" altLang="en-US" b="1"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Read</a:t>
            </a:r>
            <a:r>
              <a:rPr lang="en-US" altLang="en-US"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The read() call reads data on a socket with descriptor fs and stores it in a buffer. The read() all applies only to connected sockets. This call returns up to N bytes of data. If there are fewer bytes available than requested, the call returns the number currently available.</a:t>
            </a:r>
          </a:p>
          <a:p>
            <a:pPr marL="0" lvl="0" indent="0" algn="just" defTabSz="914400" eaLnBrk="0" fontAlgn="base" hangingPunct="0">
              <a:lnSpc>
                <a:spcPct val="120000"/>
              </a:lnSpc>
              <a:spcBef>
                <a:spcPct val="0"/>
              </a:spcBef>
              <a:spcAft>
                <a:spcPct val="0"/>
              </a:spcAft>
              <a:buClrTx/>
              <a:buSzTx/>
              <a:buFontTx/>
              <a:buChar char="•"/>
            </a:pPr>
            <a:r>
              <a:rPr lang="en-US" altLang="en-US"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hlinkClick r:id="rId5"/>
              </a:rPr>
              <a:t>Close</a:t>
            </a:r>
            <a:r>
              <a:rPr lang="en-US" altLang="en-US"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The close function shuts down the socket associated with socket descriptor s, and frees resources allocated to the socket. If s refers to an open TCP connection, the connection is closed. </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927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4D23-2585-4ED8-8BE8-DE4E12852FBE}"/>
              </a:ext>
            </a:extLst>
          </p:cNvPr>
          <p:cNvSpPr>
            <a:spLocks noGrp="1"/>
          </p:cNvSpPr>
          <p:nvPr>
            <p:ph type="title"/>
          </p:nvPr>
        </p:nvSpPr>
        <p:spPr>
          <a:xfrm>
            <a:off x="462845" y="161042"/>
            <a:ext cx="8596668" cy="1320800"/>
          </a:xfrm>
        </p:spPr>
        <p:txBody>
          <a:bodyPr/>
          <a:lstStyle/>
          <a:p>
            <a:r>
              <a:rPr lang="en-IN" dirty="0"/>
              <a:t>OUTPUT/SNAPSHOTS:-</a:t>
            </a:r>
          </a:p>
        </p:txBody>
      </p:sp>
      <p:pic>
        <p:nvPicPr>
          <p:cNvPr id="4" name="Content Placeholder 3">
            <a:extLst>
              <a:ext uri="{FF2B5EF4-FFF2-40B4-BE49-F238E27FC236}">
                <a16:creationId xmlns:a16="http://schemas.microsoft.com/office/drawing/2014/main" id="{EFFF0F1E-BACC-4584-B20C-A8FFCA8D1EB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844" y="1075441"/>
            <a:ext cx="4582407" cy="2353559"/>
          </a:xfrm>
          <a:prstGeom prst="rect">
            <a:avLst/>
          </a:prstGeom>
          <a:noFill/>
          <a:ln>
            <a:noFill/>
          </a:ln>
        </p:spPr>
      </p:pic>
      <p:pic>
        <p:nvPicPr>
          <p:cNvPr id="5" name="Picture 4">
            <a:extLst>
              <a:ext uri="{FF2B5EF4-FFF2-40B4-BE49-F238E27FC236}">
                <a16:creationId xmlns:a16="http://schemas.microsoft.com/office/drawing/2014/main" id="{C53FA512-DF57-4802-9371-F388DA3A6F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49421" y="3623734"/>
            <a:ext cx="4865512" cy="2528710"/>
          </a:xfrm>
          <a:prstGeom prst="rect">
            <a:avLst/>
          </a:prstGeom>
          <a:noFill/>
          <a:ln>
            <a:noFill/>
          </a:ln>
        </p:spPr>
      </p:pic>
    </p:spTree>
    <p:extLst>
      <p:ext uri="{BB962C8B-B14F-4D97-AF65-F5344CB8AC3E}">
        <p14:creationId xmlns:p14="http://schemas.microsoft.com/office/powerpoint/2010/main" val="382063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A277-04D4-49A3-8D9E-EB344325A97B}"/>
              </a:ext>
            </a:extLst>
          </p:cNvPr>
          <p:cNvSpPr>
            <a:spLocks noGrp="1"/>
          </p:cNvSpPr>
          <p:nvPr>
            <p:ph type="title"/>
          </p:nvPr>
        </p:nvSpPr>
        <p:spPr>
          <a:xfrm>
            <a:off x="677334" y="1049866"/>
            <a:ext cx="8596668" cy="880533"/>
          </a:xfrm>
        </p:spPr>
        <p:txBody>
          <a:bodyPr>
            <a:normAutofit fontScale="90000"/>
          </a:bodyPr>
          <a:lstStyle/>
          <a:p>
            <a:r>
              <a:rPr lang="en-US" b="1" dirty="0"/>
              <a:t>CONCLUSION</a:t>
            </a:r>
            <a:br>
              <a:rPr lang="en-IN" dirty="0"/>
            </a:br>
            <a:endParaRPr lang="en-IN" dirty="0"/>
          </a:p>
        </p:txBody>
      </p:sp>
      <p:sp>
        <p:nvSpPr>
          <p:cNvPr id="3" name="Content Placeholder 2">
            <a:extLst>
              <a:ext uri="{FF2B5EF4-FFF2-40B4-BE49-F238E27FC236}">
                <a16:creationId xmlns:a16="http://schemas.microsoft.com/office/drawing/2014/main" id="{98566C25-0744-4C20-972F-56DAC39A63A1}"/>
              </a:ext>
            </a:extLst>
          </p:cNvPr>
          <p:cNvSpPr>
            <a:spLocks noGrp="1"/>
          </p:cNvSpPr>
          <p:nvPr>
            <p:ph idx="1"/>
          </p:nvPr>
        </p:nvSpPr>
        <p:spPr>
          <a:xfrm>
            <a:off x="677334" y="1815549"/>
            <a:ext cx="8596668" cy="4225814"/>
          </a:xfrm>
        </p:spPr>
        <p:txBody>
          <a:bodyPr/>
          <a:lstStyle/>
          <a:p>
            <a:pPr lvl="0" fontAlgn="base">
              <a:lnSpc>
                <a:spcPct val="150000"/>
              </a:lnSpc>
            </a:pPr>
            <a:r>
              <a:rPr lang="en-US" dirty="0">
                <a:latin typeface="Times New Roman" panose="02020603050405020304" pitchFamily="18" charset="0"/>
                <a:cs typeface="Times New Roman" panose="02020603050405020304" pitchFamily="18" charset="0"/>
              </a:rPr>
              <a:t>The main goal of this project is to develop a client server architecture which is done by using </a:t>
            </a:r>
            <a:r>
              <a:rPr lang="en-US" dirty="0" err="1">
                <a:latin typeface="Times New Roman" panose="02020603050405020304" pitchFamily="18" charset="0"/>
                <a:cs typeface="Times New Roman" panose="02020603050405020304" pitchFamily="18" charset="0"/>
              </a:rPr>
              <a:t>tcp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network model and also socket programming concept by which the peer to peer communication takes place by programming a port (such as specifying the port with a dedicated number)</a:t>
            </a:r>
            <a:endParaRPr lang="en-IN" dirty="0">
              <a:latin typeface="Times New Roman" panose="02020603050405020304" pitchFamily="18" charset="0"/>
              <a:cs typeface="Times New Roman" panose="02020603050405020304" pitchFamily="18" charset="0"/>
            </a:endParaRPr>
          </a:p>
          <a:p>
            <a:pPr lvl="0" fontAlgn="base">
              <a:lnSpc>
                <a:spcPct val="150000"/>
              </a:lnSpc>
            </a:pPr>
            <a:r>
              <a:rPr lang="en-US" dirty="0">
                <a:latin typeface="Times New Roman" panose="02020603050405020304" pitchFamily="18" charset="0"/>
                <a:cs typeface="Times New Roman" panose="02020603050405020304" pitchFamily="18" charset="0"/>
              </a:rPr>
              <a:t>It might be useful in saving the high cost for the connection setup such as UDP </a:t>
            </a:r>
            <a:r>
              <a:rPr lang="en-US" dirty="0" err="1">
                <a:latin typeface="Times New Roman" panose="02020603050405020304" pitchFamily="18" charset="0"/>
                <a:cs typeface="Times New Roman" panose="02020603050405020304" pitchFamily="18" charset="0"/>
              </a:rPr>
              <a:t>protocal</a:t>
            </a:r>
            <a:r>
              <a:rPr lang="en-US" dirty="0">
                <a:latin typeface="Times New Roman" panose="02020603050405020304" pitchFamily="18" charset="0"/>
                <a:cs typeface="Times New Roman" panose="02020603050405020304" pitchFamily="18" charset="0"/>
              </a:rPr>
              <a:t> and also it will not be cumbersome to develop a socket programming as it is easy and well designated steps by using some services is API’s.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94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42C9-5F23-48FC-A221-B422D0B0889E}"/>
              </a:ext>
            </a:extLst>
          </p:cNvPr>
          <p:cNvSpPr>
            <a:spLocks noGrp="1"/>
          </p:cNvSpPr>
          <p:nvPr>
            <p:ph type="title"/>
          </p:nvPr>
        </p:nvSpPr>
        <p:spPr>
          <a:xfrm>
            <a:off x="677334" y="903110"/>
            <a:ext cx="8596668" cy="1027289"/>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916396A-7E60-409E-8E23-17DF26287B8F}"/>
              </a:ext>
            </a:extLst>
          </p:cNvPr>
          <p:cNvSpPr>
            <a:spLocks noGrp="1"/>
          </p:cNvSpPr>
          <p:nvPr>
            <p:ph idx="1"/>
          </p:nvPr>
        </p:nvSpPr>
        <p:spPr>
          <a:xfrm>
            <a:off x="677334" y="1761067"/>
            <a:ext cx="8596668" cy="4193823"/>
          </a:xfrm>
        </p:spPr>
        <p:txBody>
          <a:bodyPr>
            <a:normAutofit/>
          </a:bodyPr>
          <a:lstStyle/>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By the  design, a typical Internet service is implemented in two parts—a server that provides information and one or more clients that request information. Such client/server architecture has been gaining popularity as an approach for implementing distributed information systems. The client/server architecture typically consists of a collection of computers connected by a communication network. The functions of the information system are performed by processes (computer programs) that run on these computers and communicate through the network.</a:t>
            </a:r>
          </a:p>
          <a:p>
            <a:pPr algn="just"/>
            <a:r>
              <a:rPr lang="en-US" dirty="0">
                <a:latin typeface="Times New Roman" panose="02020603050405020304" pitchFamily="18" charset="0"/>
                <a:cs typeface="Times New Roman" panose="02020603050405020304" pitchFamily="18" charset="0"/>
              </a:rPr>
              <a:t>In recent years, the client/server architecture has become commonplace as the mechanism that brings the centralized corporate databases to desktop PCs on a network. In a client/server environment, one or more servers manage the centralized database and clients gain access to the server.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54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AF9A-9CE7-42D3-840E-7BE8E1E30A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8A6936F-0A6C-4F45-A00C-BB6798ED5C2B}"/>
              </a:ext>
            </a:extLst>
          </p:cNvPr>
          <p:cNvSpPr>
            <a:spLocks noGrp="1"/>
          </p:cNvSpPr>
          <p:nvPr>
            <p:ph idx="1"/>
          </p:nvPr>
        </p:nvSpPr>
        <p:spPr>
          <a:xfrm>
            <a:off x="677333" y="1590261"/>
            <a:ext cx="9288301" cy="4451101"/>
          </a:xfrm>
        </p:spPr>
        <p:txBody>
          <a:bodyPr/>
          <a:lstStyle/>
          <a:p>
            <a:pPr algn="just"/>
            <a:r>
              <a:rPr lang="en-IN" dirty="0">
                <a:solidFill>
                  <a:schemeClr val="tx1">
                    <a:lumMod val="95000"/>
                    <a:lumOff val="5000"/>
                  </a:schemeClr>
                </a:solidFill>
                <a:latin typeface="Times New Roman" panose="02020603050405020304" pitchFamily="18" charset="0"/>
                <a:cs typeface="Times New Roman" panose="02020603050405020304" pitchFamily="18" charset="0"/>
              </a:rPr>
              <a:t>The client/server model is an architecture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i.e</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a system design) that divides processing between clients and servers that can run on the same computer or, more commonly, on different computers on the same network. </a:t>
            </a:r>
          </a:p>
          <a:p>
            <a:pPr algn="just"/>
            <a:r>
              <a:rPr lang="en-IN" dirty="0">
                <a:solidFill>
                  <a:schemeClr val="tx1">
                    <a:lumMod val="95000"/>
                    <a:lumOff val="5000"/>
                  </a:schemeClr>
                </a:solidFill>
                <a:latin typeface="Times New Roman" panose="02020603050405020304" pitchFamily="18" charset="0"/>
                <a:cs typeface="Times New Roman" panose="02020603050405020304" pitchFamily="18" charset="0"/>
              </a:rPr>
              <a:t>It is a major element of modern operating system and network design. A server is a program or the computer on which that program runs, that provides a specific kind of service to clients. A major feature of servers is that they can provide their services to large numbers of clients simultaneously.</a:t>
            </a:r>
          </a:p>
          <a:p>
            <a:pPr algn="just"/>
            <a:r>
              <a:rPr lang="en-IN" dirty="0">
                <a:solidFill>
                  <a:schemeClr val="tx1">
                    <a:lumMod val="95000"/>
                    <a:lumOff val="5000"/>
                  </a:schemeClr>
                </a:solidFill>
                <a:latin typeface="Times New Roman" panose="02020603050405020304" pitchFamily="18" charset="0"/>
                <a:cs typeface="Times New Roman" panose="02020603050405020304" pitchFamily="18" charset="0"/>
              </a:rPr>
              <a:t>The client is usually a program that provides the user interface also referred to as the front end, typically a </a:t>
            </a:r>
            <a:r>
              <a:rPr lang="en-IN"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GUI</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(graphical user interface), and performs some or all of the processing on requests it makes to the server, which maintains the data and processes the requests.</a:t>
            </a:r>
          </a:p>
          <a:p>
            <a:endParaRPr lang="en-IN" dirty="0"/>
          </a:p>
        </p:txBody>
      </p:sp>
    </p:spTree>
    <p:extLst>
      <p:ext uri="{BB962C8B-B14F-4D97-AF65-F5344CB8AC3E}">
        <p14:creationId xmlns:p14="http://schemas.microsoft.com/office/powerpoint/2010/main" val="326028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9D30-3465-47BC-8553-9D3F0FE71BB9}"/>
              </a:ext>
            </a:extLst>
          </p:cNvPr>
          <p:cNvSpPr>
            <a:spLocks noGrp="1"/>
          </p:cNvSpPr>
          <p:nvPr>
            <p:ph type="title"/>
          </p:nvPr>
        </p:nvSpPr>
        <p:spPr>
          <a:xfrm>
            <a:off x="677334" y="675860"/>
            <a:ext cx="8596668" cy="1254539"/>
          </a:xfrm>
        </p:spPr>
        <p:txBody>
          <a:bodyPr/>
          <a:lstStyle/>
          <a:p>
            <a:r>
              <a:rPr lang="en-IN" dirty="0"/>
              <a:t>INTROUCTION ABOUT TCP/IP:-</a:t>
            </a:r>
          </a:p>
        </p:txBody>
      </p:sp>
      <p:sp>
        <p:nvSpPr>
          <p:cNvPr id="3" name="Content Placeholder 2">
            <a:extLst>
              <a:ext uri="{FF2B5EF4-FFF2-40B4-BE49-F238E27FC236}">
                <a16:creationId xmlns:a16="http://schemas.microsoft.com/office/drawing/2014/main" id="{4CAEE895-BB21-4C60-AD34-90F4ECDE60BA}"/>
              </a:ext>
            </a:extLst>
          </p:cNvPr>
          <p:cNvSpPr>
            <a:spLocks noGrp="1"/>
          </p:cNvSpPr>
          <p:nvPr>
            <p:ph idx="1"/>
          </p:nvPr>
        </p:nvSpPr>
        <p:spPr>
          <a:xfrm>
            <a:off x="677334" y="1616765"/>
            <a:ext cx="8596668" cy="4424597"/>
          </a:xfrm>
        </p:spPr>
        <p:txBody>
          <a:bodyPr>
            <a:normAutofit fontScale="85000" lnSpcReduction="10000"/>
          </a:bodyPr>
          <a:lstStyle/>
          <a:p>
            <a:pPr algn="just"/>
            <a:r>
              <a:rPr lang="en-IN" sz="1900" dirty="0"/>
              <a:t>A TCP (transmission control protocol) is a connection-oriented communication. It is an intermediate layer of the application layer and internet protocol layer in OSI model. TCP is designed to send the data packets over the network. It ensures that data is delivered to the correct destination.</a:t>
            </a:r>
          </a:p>
          <a:p>
            <a:pPr lvl="0" algn="just"/>
            <a:r>
              <a:rPr lang="en-IN" sz="1900" dirty="0"/>
              <a:t>TCP creates a connection between the source and destination node before transmitting the data and keep the connection alive until the communication is active.</a:t>
            </a:r>
          </a:p>
          <a:p>
            <a:pPr lvl="0" algn="just"/>
            <a:r>
              <a:rPr lang="en-IN" sz="1900" dirty="0"/>
              <a:t>In TCP before sending the data it breaks the large data into smaller packets and cares the integrity of the data at the time of reassembling at the destination node. Major Internet applications such as the World Wide Web, email, remote administration, and file transfer rely on TCP.</a:t>
            </a:r>
          </a:p>
          <a:p>
            <a:pPr lvl="0"/>
            <a:r>
              <a:rPr lang="en-IN" sz="1900" dirty="0"/>
              <a:t>TCP also offers the facility of retransmission, when a TCP client sends data to the server, it requires an acknowledgment in return. If an acknowledgment is not received, after a certain amount of time transmitted data will be the loss and TCP automatically retransmits the data.</a:t>
            </a:r>
          </a:p>
          <a:p>
            <a:pPr lvl="0"/>
            <a:r>
              <a:rPr lang="en-IN" sz="1900" dirty="0"/>
              <a:t>The communication over the network in TCP/IP model takes place in form of a client-server architecture. </a:t>
            </a:r>
            <a:r>
              <a:rPr lang="en-IN" sz="1900" dirty="0" err="1"/>
              <a:t>ie</a:t>
            </a:r>
            <a:r>
              <a:rPr lang="en-IN" sz="1900" dirty="0"/>
              <a:t>, the client begins the communication and establish a connection with a server.</a:t>
            </a:r>
          </a:p>
          <a:p>
            <a:endParaRPr lang="en-IN" dirty="0"/>
          </a:p>
        </p:txBody>
      </p:sp>
    </p:spTree>
    <p:extLst>
      <p:ext uri="{BB962C8B-B14F-4D97-AF65-F5344CB8AC3E}">
        <p14:creationId xmlns:p14="http://schemas.microsoft.com/office/powerpoint/2010/main" val="220070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EE40-EBD8-4FD2-B47F-C93FC623279D}"/>
              </a:ext>
            </a:extLst>
          </p:cNvPr>
          <p:cNvSpPr>
            <a:spLocks noGrp="1"/>
          </p:cNvSpPr>
          <p:nvPr>
            <p:ph type="title"/>
          </p:nvPr>
        </p:nvSpPr>
        <p:spPr>
          <a:xfrm>
            <a:off x="203201" y="508733"/>
            <a:ext cx="8596668" cy="1320800"/>
          </a:xfrm>
        </p:spPr>
        <p:txBody>
          <a:bodyPr/>
          <a:lstStyle/>
          <a:p>
            <a:r>
              <a:rPr lang="en-IN" dirty="0"/>
              <a:t>LAYERS IN TCP/IP PROTOCAL</a:t>
            </a:r>
          </a:p>
        </p:txBody>
      </p:sp>
      <p:pic>
        <p:nvPicPr>
          <p:cNvPr id="4" name="Content Placeholder 3">
            <a:extLst>
              <a:ext uri="{FF2B5EF4-FFF2-40B4-BE49-F238E27FC236}">
                <a16:creationId xmlns:a16="http://schemas.microsoft.com/office/drawing/2014/main" id="{9342208F-8BB7-4DF6-B367-DC8656ED4D2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7378" y="1467555"/>
            <a:ext cx="3825917" cy="3183466"/>
          </a:xfrm>
          <a:prstGeom prst="rect">
            <a:avLst/>
          </a:prstGeom>
          <a:noFill/>
          <a:ln>
            <a:noFill/>
          </a:ln>
        </p:spPr>
      </p:pic>
      <p:sp>
        <p:nvSpPr>
          <p:cNvPr id="5" name="Rectangle 4">
            <a:extLst>
              <a:ext uri="{FF2B5EF4-FFF2-40B4-BE49-F238E27FC236}">
                <a16:creationId xmlns:a16="http://schemas.microsoft.com/office/drawing/2014/main" id="{FDC2D642-8E39-41EB-8745-6423DBAC7DC1}"/>
              </a:ext>
            </a:extLst>
          </p:cNvPr>
          <p:cNvSpPr/>
          <p:nvPr/>
        </p:nvSpPr>
        <p:spPr>
          <a:xfrm>
            <a:off x="675861" y="5029440"/>
            <a:ext cx="8124008" cy="1525418"/>
          </a:xfrm>
          <a:prstGeom prst="rect">
            <a:avLst/>
          </a:prstGeom>
        </p:spPr>
        <p:txBody>
          <a:bodyPr wrap="square">
            <a:spAutoFit/>
          </a:bodyPr>
          <a:lstStyle/>
          <a:p>
            <a:pPr algn="just">
              <a:lnSpc>
                <a:spcPct val="150000"/>
              </a:lnSpc>
              <a:spcAft>
                <a:spcPts val="2025"/>
              </a:spcAft>
            </a:pPr>
            <a:r>
              <a:rPr lang="en-IN" sz="1600" b="1" dirty="0">
                <a:solidFill>
                  <a:srgbClr val="262626"/>
                </a:solidFill>
                <a:latin typeface="Times New Roman" panose="02020603050405020304" pitchFamily="18" charset="0"/>
                <a:ea typeface="Times New Roman" panose="02020603050405020304" pitchFamily="18" charset="0"/>
              </a:rPr>
              <a:t>SOCKET PROGRAMMNG</a:t>
            </a:r>
            <a:r>
              <a:rPr lang="en-IN" sz="1600" b="1" dirty="0">
                <a:solidFill>
                  <a:srgbClr val="0D0D0D"/>
                </a:solidFill>
                <a:latin typeface="Times New Roman" panose="02020603050405020304" pitchFamily="18" charset="0"/>
                <a:ea typeface="Times New Roman" panose="02020603050405020304" pitchFamily="18" charset="0"/>
              </a:rPr>
              <a:t>:</a:t>
            </a:r>
            <a:r>
              <a:rPr lang="en-IN" sz="1600" dirty="0">
                <a:solidFill>
                  <a:srgbClr val="0D0D0D"/>
                </a:solidFill>
                <a:latin typeface="Times New Roman" panose="02020603050405020304" pitchFamily="18" charset="0"/>
                <a:ea typeface="Times New Roman" panose="02020603050405020304" pitchFamily="18" charset="0"/>
              </a:rPr>
              <a:t> Socket programming is a way of connecting two nodes on a network to communicate with each other. One socket(node) listens on a particular port at an IP, while other socket reaches out to the other to form a connection. Server forms the listener socket while client reaches out to the server.</a:t>
            </a:r>
            <a:endParaRPr lang="en-IN"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302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FD73-9D27-4D76-B039-E6C48C7BC19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FA3BDA7-DE04-4E51-8744-5ABD1CD8E0DE}"/>
              </a:ext>
            </a:extLst>
          </p:cNvPr>
          <p:cNvSpPr>
            <a:spLocks noGrp="1"/>
          </p:cNvSpPr>
          <p:nvPr>
            <p:ph idx="1"/>
          </p:nvPr>
        </p:nvSpPr>
        <p:spPr>
          <a:xfrm>
            <a:off x="677334" y="1192697"/>
            <a:ext cx="8596668" cy="4848666"/>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In the Client-Server architecture there exists a different leverage of cases for peer to peer communication.</a:t>
            </a:r>
          </a:p>
          <a:p>
            <a:pPr lvl="0"/>
            <a:r>
              <a:rPr lang="en-IN" dirty="0">
                <a:latin typeface="Times New Roman" panose="02020603050405020304" pitchFamily="18" charset="0"/>
                <a:cs typeface="Times New Roman" panose="02020603050405020304" pitchFamily="18" charset="0"/>
              </a:rPr>
              <a:t>So it is quite difficult to use UDP technique for the  connection-less communication and also if we perform the client server communication through </a:t>
            </a:r>
            <a:r>
              <a:rPr lang="en-IN" dirty="0" err="1">
                <a:latin typeface="Times New Roman" panose="02020603050405020304" pitchFamily="18" charset="0"/>
                <a:cs typeface="Times New Roman" panose="02020603050405020304" pitchFamily="18" charset="0"/>
              </a:rPr>
              <a:t>internet,it</a:t>
            </a:r>
            <a:r>
              <a:rPr lang="en-IN" dirty="0">
                <a:latin typeface="Times New Roman" panose="02020603050405020304" pitchFamily="18" charset="0"/>
                <a:cs typeface="Times New Roman" panose="02020603050405020304" pitchFamily="18" charset="0"/>
              </a:rPr>
              <a:t> might lead to bottleneck and also high cost for the connection setup.</a:t>
            </a:r>
          </a:p>
          <a:p>
            <a:pPr lvl="0"/>
            <a:r>
              <a:rPr lang="en-IN" dirty="0">
                <a:latin typeface="Times New Roman" panose="02020603050405020304" pitchFamily="18" charset="0"/>
                <a:cs typeface="Times New Roman" panose="02020603050405020304" pitchFamily="18" charset="0"/>
              </a:rPr>
              <a:t> We need to implement more logic for the peer to peer communication which might be cumbersome. </a:t>
            </a:r>
          </a:p>
          <a:p>
            <a:pPr lvl="0"/>
            <a:r>
              <a:rPr lang="en-IN" dirty="0">
                <a:latin typeface="Times New Roman" panose="02020603050405020304" pitchFamily="18" charset="0"/>
                <a:cs typeface="Times New Roman" panose="02020603050405020304" pitchFamily="18" charset="0"/>
              </a:rPr>
              <a:t>The only advantage that we can achieve in UDP is that we doesn’t require any dedicated socket(such as specifying the port number).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35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B050-201B-4421-A839-5122152D5379}"/>
              </a:ext>
            </a:extLst>
          </p:cNvPr>
          <p:cNvSpPr>
            <a:spLocks noGrp="1"/>
          </p:cNvSpPr>
          <p:nvPr>
            <p:ph type="title"/>
          </p:nvPr>
        </p:nvSpPr>
        <p:spPr/>
        <p:txBody>
          <a:bodyPr>
            <a:normAutofit fontScale="90000"/>
          </a:bodyPr>
          <a:lstStyle/>
          <a:p>
            <a:r>
              <a:rPr lang="en-IN" b="1" dirty="0"/>
              <a:t>THE STEPS INVOLVED IN ESTABLISHING A SOCKET ON THE SERVER SIDE ARE AS FOLLOWS:</a:t>
            </a:r>
            <a:br>
              <a:rPr lang="en-IN" dirty="0"/>
            </a:br>
            <a:endParaRPr lang="en-IN" dirty="0"/>
          </a:p>
        </p:txBody>
      </p:sp>
      <p:sp>
        <p:nvSpPr>
          <p:cNvPr id="3" name="Content Placeholder 2">
            <a:extLst>
              <a:ext uri="{FF2B5EF4-FFF2-40B4-BE49-F238E27FC236}">
                <a16:creationId xmlns:a16="http://schemas.microsoft.com/office/drawing/2014/main" id="{678A8B97-1440-4BA9-BA71-9C84DD11C829}"/>
              </a:ext>
            </a:extLst>
          </p:cNvPr>
          <p:cNvSpPr>
            <a:spLocks noGrp="1"/>
          </p:cNvSpPr>
          <p:nvPr>
            <p:ph idx="1"/>
          </p:nvPr>
        </p:nvSpPr>
        <p:spPr>
          <a:xfrm>
            <a:off x="677333" y="2345635"/>
            <a:ext cx="8850979" cy="3902765"/>
          </a:xfrm>
        </p:spPr>
        <p:txBody>
          <a:bodyPr>
            <a:normAutofit/>
          </a:bodyPr>
          <a:lstStyle/>
          <a:p>
            <a:pPr lvl="0"/>
            <a:r>
              <a:rPr lang="en-IN" sz="2000" dirty="0">
                <a:latin typeface="Times New Roman" panose="02020603050405020304" pitchFamily="18" charset="0"/>
                <a:cs typeface="Times New Roman" panose="02020603050405020304" pitchFamily="18" charset="0"/>
              </a:rPr>
              <a:t>Create a socket with the socket() system call.</a:t>
            </a:r>
          </a:p>
          <a:p>
            <a:pPr lvl="0"/>
            <a:r>
              <a:rPr lang="en-IN" sz="2000" dirty="0">
                <a:latin typeface="Times New Roman" panose="02020603050405020304" pitchFamily="18" charset="0"/>
                <a:cs typeface="Times New Roman" panose="02020603050405020304" pitchFamily="18" charset="0"/>
              </a:rPr>
              <a:t>Bind the socket to an address using the bind() system call. </a:t>
            </a:r>
          </a:p>
          <a:p>
            <a:pPr lvl="0"/>
            <a:r>
              <a:rPr lang="en-IN" sz="2000" dirty="0">
                <a:latin typeface="Times New Roman" panose="02020603050405020304" pitchFamily="18" charset="0"/>
                <a:cs typeface="Times New Roman" panose="02020603050405020304" pitchFamily="18" charset="0"/>
              </a:rPr>
              <a:t>Listen for connections with the listen() system call.</a:t>
            </a:r>
          </a:p>
          <a:p>
            <a:pPr lvl="0"/>
            <a:r>
              <a:rPr lang="en-IN" sz="2000" dirty="0">
                <a:latin typeface="Times New Roman" panose="02020603050405020304" pitchFamily="18" charset="0"/>
                <a:cs typeface="Times New Roman" panose="02020603050405020304" pitchFamily="18" charset="0"/>
              </a:rPr>
              <a:t>Accept a connection with the accept() system call. </a:t>
            </a:r>
          </a:p>
          <a:p>
            <a:pPr lvl="0"/>
            <a:r>
              <a:rPr lang="en-IN" sz="2000" dirty="0">
                <a:latin typeface="Times New Roman" panose="02020603050405020304" pitchFamily="18" charset="0"/>
                <a:cs typeface="Times New Roman" panose="02020603050405020304" pitchFamily="18" charset="0"/>
              </a:rPr>
              <a:t>Send and receive data.</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89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FA0A-5478-45A8-BD0B-C0E30EFE6EDD}"/>
              </a:ext>
            </a:extLst>
          </p:cNvPr>
          <p:cNvSpPr>
            <a:spLocks noGrp="1"/>
          </p:cNvSpPr>
          <p:nvPr>
            <p:ph type="title"/>
          </p:nvPr>
        </p:nvSpPr>
        <p:spPr/>
        <p:txBody>
          <a:bodyPr/>
          <a:lstStyle/>
          <a:p>
            <a:r>
              <a:rPr lang="en-IN" dirty="0"/>
              <a:t>THE DETAILED WORKING OF SYSTEM CALLS:-</a:t>
            </a:r>
          </a:p>
        </p:txBody>
      </p:sp>
      <p:pic>
        <p:nvPicPr>
          <p:cNvPr id="4" name="Content Placeholder 3" descr="PIC">
            <a:extLst>
              <a:ext uri="{FF2B5EF4-FFF2-40B4-BE49-F238E27FC236}">
                <a16:creationId xmlns:a16="http://schemas.microsoft.com/office/drawing/2014/main" id="{D06159F6-CAE4-4682-B5C7-A336C593AD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2383" y="1806222"/>
            <a:ext cx="5456950" cy="4574469"/>
          </a:xfrm>
          <a:prstGeom prst="rect">
            <a:avLst/>
          </a:prstGeom>
          <a:noFill/>
          <a:ln>
            <a:noFill/>
          </a:ln>
        </p:spPr>
      </p:pic>
    </p:spTree>
    <p:extLst>
      <p:ext uri="{BB962C8B-B14F-4D97-AF65-F5344CB8AC3E}">
        <p14:creationId xmlns:p14="http://schemas.microsoft.com/office/powerpoint/2010/main" val="112779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CBD5-BB11-4846-9EE9-C238B19E7A9E}"/>
              </a:ext>
            </a:extLst>
          </p:cNvPr>
          <p:cNvSpPr>
            <a:spLocks noGrp="1"/>
          </p:cNvSpPr>
          <p:nvPr>
            <p:ph type="title"/>
          </p:nvPr>
        </p:nvSpPr>
        <p:spPr>
          <a:xfrm>
            <a:off x="677334" y="742122"/>
            <a:ext cx="8596668" cy="887894"/>
          </a:xfrm>
        </p:spPr>
        <p:txBody>
          <a:bodyPr/>
          <a:lstStyle/>
          <a:p>
            <a:r>
              <a:rPr lang="en-IN" dirty="0">
                <a:latin typeface="Times New Roman" panose="02020603050405020304" pitchFamily="18" charset="0"/>
                <a:cs typeface="Times New Roman" panose="02020603050405020304" pitchFamily="18" charset="0"/>
              </a:rPr>
              <a:t>ABOUT THE API’s</a:t>
            </a:r>
          </a:p>
        </p:txBody>
      </p:sp>
      <p:sp>
        <p:nvSpPr>
          <p:cNvPr id="5" name="Rectangle 2">
            <a:extLst>
              <a:ext uri="{FF2B5EF4-FFF2-40B4-BE49-F238E27FC236}">
                <a16:creationId xmlns:a16="http://schemas.microsoft.com/office/drawing/2014/main" id="{7D7EEBB3-8B50-4DEC-AE90-E7728BA0696F}"/>
              </a:ext>
            </a:extLst>
          </p:cNvPr>
          <p:cNvSpPr>
            <a:spLocks noGrp="1" noChangeArrowheads="1"/>
          </p:cNvSpPr>
          <p:nvPr>
            <p:ph idx="1"/>
          </p:nvPr>
        </p:nvSpPr>
        <p:spPr bwMode="auto">
          <a:xfrm>
            <a:off x="677334" y="1424348"/>
            <a:ext cx="859666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Socket</a:t>
            </a:r>
            <a:r>
              <a:rPr kumimoji="0" lang="en-US" altLang="en-US" b="1"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socket system call creates a new socket by assigning a new descriptor. The new descriptor is returned to the calling process. Any subsequent system calls are identified with the created socket. The socket system call also assigns the protocol to the created socket descriptor.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Bind</a:t>
            </a:r>
            <a:r>
              <a:rPr kumimoji="0" lang="en-US" altLang="en-US" b="1"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bind system call associates a local network transport address with a socket. For a client process, it is not mandatory to issue a bind call.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kernel takes care of doing an implicit binding when the client process issues the </a:t>
            </a: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connect</a:t>
            </a: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system call. It is often necessary for a server process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issue an explicit bind request before it can accept connections or start communication with clients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Connect</a:t>
            </a:r>
            <a:r>
              <a:rPr kumimoji="0" lang="en-US" altLang="en-US" b="1"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connect system call is normally called by the client process to connect to the server process. If the client process has not explicitly issued a bind system call before initiating the connection, implicit binding on the local socket is taken care of by the stack..</a:t>
            </a:r>
            <a:endPar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0298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TotalTime>
  <Words>1322</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UNIX MINI-PROJECT ON  CLIENT-SERVER ARCHITECTURE</vt:lpstr>
      <vt:lpstr>ABSTRACT</vt:lpstr>
      <vt:lpstr>INTRODUCTION</vt:lpstr>
      <vt:lpstr>INTROUCTION ABOUT TCP/IP:-</vt:lpstr>
      <vt:lpstr>LAYERS IN TCP/IP PROTOCAL</vt:lpstr>
      <vt:lpstr>PROBLEM STATEMENT</vt:lpstr>
      <vt:lpstr>THE STEPS INVOLVED IN ESTABLISHING A SOCKET ON THE SERVER SIDE ARE AS FOLLOWS: </vt:lpstr>
      <vt:lpstr>THE DETAILED WORKING OF SYSTEM CALLS:-</vt:lpstr>
      <vt:lpstr>ABOUT THE API’s</vt:lpstr>
      <vt:lpstr>PowerPoint Presentation</vt:lpstr>
      <vt:lpstr>OUTPUT/SNAPSHOTS:-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maheshwarnagarkatte@gmail.com</dc:creator>
  <cp:lastModifiedBy>Priyam Saxena</cp:lastModifiedBy>
  <cp:revision>7</cp:revision>
  <dcterms:created xsi:type="dcterms:W3CDTF">2020-06-27T03:44:06Z</dcterms:created>
  <dcterms:modified xsi:type="dcterms:W3CDTF">2020-06-27T05:01:02Z</dcterms:modified>
</cp:coreProperties>
</file>