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Arial Black" panose="020B0A04020102020204" pitchFamily="34" charset="0"/>
      <p:regular r:id="rId13"/>
      <p:bold r:id="rId14"/>
    </p:embeddedFon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MgWMzjtvyIshD6CexeImXBN9W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4983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36071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051413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89070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890529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63655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139523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35147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6490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3644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6088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491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5347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8408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981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1038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008294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847722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p:nvPr/>
        </p:nvSpPr>
        <p:spPr>
          <a:xfrm>
            <a:off x="1228277" y="168147"/>
            <a:ext cx="961353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35940"/>
              </a:buClr>
              <a:buSzPts val="5400"/>
              <a:buFont typeface="Twentieth Century"/>
              <a:buNone/>
            </a:pPr>
            <a:r>
              <a:rPr lang="en-IN" sz="5400" b="1" i="0" u="none" strike="noStrike" cap="none" dirty="0">
                <a:solidFill>
                  <a:schemeClr val="tx2">
                    <a:lumMod val="75000"/>
                  </a:schemeClr>
                </a:solidFill>
                <a:latin typeface="Twentieth Century"/>
                <a:ea typeface="Twentieth Century"/>
                <a:cs typeface="Twentieth Century"/>
                <a:sym typeface="Twentieth Century"/>
              </a:rPr>
              <a:t>BMS COLLEGE OF ENGINEERING</a:t>
            </a:r>
            <a:endParaRPr dirty="0">
              <a:solidFill>
                <a:schemeClr val="tx2">
                  <a:lumMod val="75000"/>
                </a:schemeClr>
              </a:solidFill>
            </a:endParaRPr>
          </a:p>
        </p:txBody>
      </p:sp>
      <p:sp>
        <p:nvSpPr>
          <p:cNvPr id="235" name="Google Shape;235;p1"/>
          <p:cNvSpPr/>
          <p:nvPr/>
        </p:nvSpPr>
        <p:spPr>
          <a:xfrm>
            <a:off x="2172221" y="1213798"/>
            <a:ext cx="7725641"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400"/>
              <a:buFont typeface="Twentieth Century"/>
              <a:buNone/>
            </a:pPr>
            <a:r>
              <a:rPr lang="en-IN" sz="4400" b="0" i="0" u="none" strike="noStrike" cap="none">
                <a:solidFill>
                  <a:srgbClr val="FFFFFF"/>
                </a:solidFill>
                <a:latin typeface="Twentieth Century"/>
                <a:ea typeface="Twentieth Century"/>
                <a:cs typeface="Twentieth Century"/>
                <a:sym typeface="Twentieth Century"/>
              </a:rPr>
              <a:t>DEPARTMENT OF INFORMATION </a:t>
            </a:r>
            <a:endParaRPr/>
          </a:p>
          <a:p>
            <a:pPr marL="0" marR="0" lvl="0" indent="0" algn="ctr" rtl="0">
              <a:lnSpc>
                <a:spcPct val="100000"/>
              </a:lnSpc>
              <a:spcBef>
                <a:spcPts val="0"/>
              </a:spcBef>
              <a:spcAft>
                <a:spcPts val="0"/>
              </a:spcAft>
              <a:buClr>
                <a:srgbClr val="FFFFFF"/>
              </a:buClr>
              <a:buSzPts val="4400"/>
              <a:buFont typeface="Twentieth Century"/>
              <a:buNone/>
            </a:pPr>
            <a:r>
              <a:rPr lang="en-IN" sz="4400" b="0" i="0" u="none" strike="noStrike" cap="none">
                <a:solidFill>
                  <a:srgbClr val="FFFFFF"/>
                </a:solidFill>
                <a:latin typeface="Twentieth Century"/>
                <a:ea typeface="Twentieth Century"/>
                <a:cs typeface="Twentieth Century"/>
                <a:sym typeface="Twentieth Century"/>
              </a:rPr>
              <a:t>SCEINCE AND ENGINEERING</a:t>
            </a:r>
            <a:endParaRPr/>
          </a:p>
        </p:txBody>
      </p:sp>
      <p:sp>
        <p:nvSpPr>
          <p:cNvPr id="236" name="Google Shape;236;p1"/>
          <p:cNvSpPr/>
          <p:nvPr/>
        </p:nvSpPr>
        <p:spPr>
          <a:xfrm>
            <a:off x="3820331" y="2820399"/>
            <a:ext cx="4429419"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35940"/>
              </a:buClr>
              <a:buSzPts val="2800"/>
              <a:buFont typeface="Twentieth Century"/>
              <a:buNone/>
            </a:pPr>
            <a:r>
              <a:rPr lang="en-IN" sz="2800" b="1" i="0" u="sng" strike="noStrike" cap="none" dirty="0">
                <a:solidFill>
                  <a:srgbClr val="D35940"/>
                </a:solidFill>
                <a:latin typeface="Twentieth Century"/>
                <a:ea typeface="Twentieth Century"/>
                <a:cs typeface="Twentieth Century"/>
                <a:sym typeface="Twentieth Century"/>
              </a:rPr>
              <a:t>Course – Java Programming</a:t>
            </a:r>
            <a:endParaRPr u="sng" dirty="0"/>
          </a:p>
          <a:p>
            <a:pPr marL="0" marR="0" lvl="0" indent="0" algn="ctr" rtl="0">
              <a:lnSpc>
                <a:spcPct val="100000"/>
              </a:lnSpc>
              <a:spcBef>
                <a:spcPts val="0"/>
              </a:spcBef>
              <a:spcAft>
                <a:spcPts val="0"/>
              </a:spcAft>
              <a:buClr>
                <a:srgbClr val="D35940"/>
              </a:buClr>
              <a:buSzPts val="2800"/>
              <a:buFont typeface="Twentieth Century"/>
              <a:buNone/>
            </a:pPr>
            <a:r>
              <a:rPr lang="en-IN" sz="2800" b="1" i="0" u="sng" strike="noStrike" cap="none" dirty="0">
                <a:solidFill>
                  <a:srgbClr val="D35940"/>
                </a:solidFill>
                <a:latin typeface="Twentieth Century"/>
                <a:ea typeface="Twentieth Century"/>
                <a:cs typeface="Twentieth Century"/>
                <a:sym typeface="Twentieth Century"/>
              </a:rPr>
              <a:t>Course Code – 19IS4PCJAV</a:t>
            </a:r>
            <a:endParaRPr sz="7200" b="1" i="0" u="sng" strike="noStrike" cap="none" dirty="0">
              <a:solidFill>
                <a:srgbClr val="D35940"/>
              </a:solidFill>
              <a:latin typeface="Twentieth Century"/>
              <a:ea typeface="Twentieth Century"/>
              <a:cs typeface="Twentieth Century"/>
              <a:sym typeface="Twentieth Century"/>
            </a:endParaRPr>
          </a:p>
        </p:txBody>
      </p:sp>
      <p:sp>
        <p:nvSpPr>
          <p:cNvPr id="237" name="Google Shape;237;p1"/>
          <p:cNvSpPr/>
          <p:nvPr/>
        </p:nvSpPr>
        <p:spPr>
          <a:xfrm>
            <a:off x="2430912" y="3769452"/>
            <a:ext cx="7208255"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Twentieth Century"/>
              <a:buNone/>
            </a:pPr>
            <a:r>
              <a:rPr lang="en-IN" sz="5400" b="0" i="0" u="sng" strike="noStrike" cap="none" dirty="0">
                <a:solidFill>
                  <a:srgbClr val="FFFFFF"/>
                </a:solidFill>
                <a:latin typeface="Twentieth Century"/>
                <a:ea typeface="Twentieth Century"/>
                <a:cs typeface="Twentieth Century"/>
                <a:sym typeface="Twentieth Century"/>
              </a:rPr>
              <a:t>PROJECT – Simulation of </a:t>
            </a:r>
            <a:endParaRPr u="sng" dirty="0"/>
          </a:p>
          <a:p>
            <a:pPr marL="0" marR="0" lvl="0" indent="0" algn="ctr" rtl="0">
              <a:lnSpc>
                <a:spcPct val="100000"/>
              </a:lnSpc>
              <a:spcBef>
                <a:spcPts val="0"/>
              </a:spcBef>
              <a:spcAft>
                <a:spcPts val="0"/>
              </a:spcAft>
              <a:buClr>
                <a:srgbClr val="FFFFFF"/>
              </a:buClr>
              <a:buSzPts val="5400"/>
              <a:buFont typeface="Twentieth Century"/>
              <a:buNone/>
            </a:pPr>
            <a:r>
              <a:rPr lang="en-IN" sz="5400" b="0" i="0" u="sng" strike="noStrike" cap="none" dirty="0">
                <a:solidFill>
                  <a:srgbClr val="FFFFFF"/>
                </a:solidFill>
                <a:latin typeface="Twentieth Century"/>
                <a:ea typeface="Twentieth Century"/>
                <a:cs typeface="Twentieth Century"/>
                <a:sym typeface="Twentieth Century"/>
              </a:rPr>
              <a:t>Sorting Algorithms </a:t>
            </a:r>
            <a:endParaRPr sz="5400" b="0" i="0" u="sng" strike="noStrike" cap="none" dirty="0">
              <a:solidFill>
                <a:srgbClr val="FFFFFF"/>
              </a:solidFill>
              <a:latin typeface="Twentieth Century"/>
              <a:ea typeface="Twentieth Century"/>
              <a:cs typeface="Twentieth Century"/>
              <a:sym typeface="Twentieth Century"/>
            </a:endParaRPr>
          </a:p>
        </p:txBody>
      </p:sp>
      <p:sp>
        <p:nvSpPr>
          <p:cNvPr id="238" name="Google Shape;238;p1"/>
          <p:cNvSpPr/>
          <p:nvPr/>
        </p:nvSpPr>
        <p:spPr>
          <a:xfrm>
            <a:off x="5993296" y="5638201"/>
            <a:ext cx="6008744"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D35940"/>
              </a:buClr>
              <a:buSzPts val="2000"/>
              <a:buFont typeface="Twentieth Century"/>
              <a:buNone/>
            </a:pPr>
            <a:r>
              <a:rPr lang="en-IN" sz="2000" b="1" dirty="0">
                <a:solidFill>
                  <a:srgbClr val="D35940"/>
                </a:solidFill>
                <a:latin typeface="Twentieth Century"/>
                <a:sym typeface="Twentieth Century"/>
              </a:rPr>
              <a:t>PRATEEK JAIN &amp; ANUPAM KUMAR BORUAH</a:t>
            </a:r>
            <a:endParaRPr dirty="0"/>
          </a:p>
          <a:p>
            <a:pPr marL="0" marR="0" lvl="0" indent="0" algn="ctr" rtl="0">
              <a:lnSpc>
                <a:spcPct val="100000"/>
              </a:lnSpc>
              <a:spcBef>
                <a:spcPts val="0"/>
              </a:spcBef>
              <a:spcAft>
                <a:spcPts val="0"/>
              </a:spcAft>
              <a:buClr>
                <a:srgbClr val="D35940"/>
              </a:buClr>
              <a:buSzPts val="2000"/>
              <a:buFont typeface="Twentieth Century"/>
              <a:buNone/>
            </a:pPr>
            <a:r>
              <a:rPr lang="en-IN" sz="2000" b="1" i="0" u="none" strike="noStrike" cap="none" dirty="0">
                <a:solidFill>
                  <a:srgbClr val="D35940"/>
                </a:solidFill>
                <a:latin typeface="Twentieth Century"/>
                <a:ea typeface="Twentieth Century"/>
                <a:cs typeface="Twentieth Century"/>
                <a:sym typeface="Twentieth Century"/>
              </a:rPr>
              <a:t>1BM18IS149-1BM18IS013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10"/>
          <p:cNvPicPr preferRelativeResize="0"/>
          <p:nvPr/>
        </p:nvPicPr>
        <p:blipFill rotWithShape="1">
          <a:blip r:embed="rId3">
            <a:alphaModFix/>
          </a:blip>
          <a:srcRect/>
          <a:stretch/>
        </p:blipFill>
        <p:spPr>
          <a:xfrm>
            <a:off x="6492510" y="1306393"/>
            <a:ext cx="4620913" cy="4245213"/>
          </a:xfrm>
          <a:prstGeom prst="rect">
            <a:avLst/>
          </a:prstGeom>
          <a:noFill/>
          <a:ln w="9525"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58" name="Google Shape;358;p10"/>
          <p:cNvPicPr preferRelativeResize="0"/>
          <p:nvPr/>
        </p:nvPicPr>
        <p:blipFill rotWithShape="1">
          <a:blip r:embed="rId4">
            <a:alphaModFix/>
          </a:blip>
          <a:srcRect/>
          <a:stretch/>
        </p:blipFill>
        <p:spPr>
          <a:xfrm>
            <a:off x="1293678" y="1306393"/>
            <a:ext cx="4620913" cy="4245213"/>
          </a:xfrm>
          <a:prstGeom prst="rect">
            <a:avLst/>
          </a:prstGeom>
          <a:noFill/>
          <a:ln w="9525"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59" name="Google Shape;359;p10"/>
          <p:cNvSpPr/>
          <p:nvPr/>
        </p:nvSpPr>
        <p:spPr>
          <a:xfrm>
            <a:off x="2375452" y="117603"/>
            <a:ext cx="5695122"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0" cap="none" dirty="0">
                <a:solidFill>
                  <a:schemeClr val="lt1"/>
                </a:solidFill>
                <a:latin typeface="Arial Black" panose="020B0A04020102020204" pitchFamily="34" charset="0"/>
                <a:ea typeface="Twentieth Century"/>
                <a:cs typeface="Twentieth Century"/>
                <a:sym typeface="Twentieth Century"/>
              </a:rPr>
              <a:t>           </a:t>
            </a:r>
            <a:r>
              <a:rPr lang="en-IN" sz="4000" b="0" u="sng" cap="none" dirty="0">
                <a:solidFill>
                  <a:schemeClr val="lt1"/>
                </a:solidFill>
                <a:latin typeface="Arial Black" panose="020B0A04020102020204" pitchFamily="34" charset="0"/>
                <a:ea typeface="Twentieth Century"/>
                <a:cs typeface="Twentieth Century"/>
                <a:sym typeface="Twentieth Century"/>
              </a:rPr>
              <a:t>RESULTS</a:t>
            </a:r>
            <a:endParaRPr sz="4000" u="sng" dirty="0">
              <a:latin typeface="Arial Black" panose="020B0A04020102020204" pitchFamily="34" charset="0"/>
            </a:endParaRPr>
          </a:p>
        </p:txBody>
      </p:sp>
      <p:sp>
        <p:nvSpPr>
          <p:cNvPr id="360" name="Google Shape;360;p10"/>
          <p:cNvSpPr txBox="1"/>
          <p:nvPr/>
        </p:nvSpPr>
        <p:spPr>
          <a:xfrm>
            <a:off x="2203864" y="5957704"/>
            <a:ext cx="23703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Twentieth Century"/>
                <a:ea typeface="Twentieth Century"/>
                <a:cs typeface="Twentieth Century"/>
                <a:sym typeface="Twentieth Century"/>
              </a:rPr>
              <a:t>QUICK SORT</a:t>
            </a:r>
            <a:endParaRPr/>
          </a:p>
        </p:txBody>
      </p:sp>
      <p:sp>
        <p:nvSpPr>
          <p:cNvPr id="361" name="Google Shape;361;p10"/>
          <p:cNvSpPr txBox="1"/>
          <p:nvPr/>
        </p:nvSpPr>
        <p:spPr>
          <a:xfrm>
            <a:off x="7617798" y="5957704"/>
            <a:ext cx="23703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Twentieth Century"/>
                <a:ea typeface="Twentieth Century"/>
                <a:cs typeface="Twentieth Century"/>
                <a:sym typeface="Twentieth Century"/>
              </a:rPr>
              <a:t>BUBBLE SORT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3886200" y="144236"/>
            <a:ext cx="301399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i="0" u="sng" strike="noStrike" cap="none" dirty="0">
                <a:solidFill>
                  <a:schemeClr val="accent3"/>
                </a:solidFill>
                <a:latin typeface="Twentieth Century"/>
                <a:ea typeface="Twentieth Century"/>
                <a:cs typeface="Twentieth Century"/>
                <a:sym typeface="Twentieth Century"/>
              </a:rPr>
              <a:t>Abstract</a:t>
            </a:r>
            <a:endParaRPr u="sng" dirty="0"/>
          </a:p>
        </p:txBody>
      </p:sp>
      <p:sp>
        <p:nvSpPr>
          <p:cNvPr id="244" name="Google Shape;244;p2"/>
          <p:cNvSpPr txBox="1"/>
          <p:nvPr/>
        </p:nvSpPr>
        <p:spPr>
          <a:xfrm>
            <a:off x="1484050" y="1225118"/>
            <a:ext cx="922389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u="none" strike="noStrike" cap="none">
                <a:solidFill>
                  <a:schemeClr val="lt1"/>
                </a:solidFill>
                <a:latin typeface="Twentieth Century"/>
                <a:ea typeface="Twentieth Century"/>
                <a:cs typeface="Twentieth Century"/>
                <a:sym typeface="Twentieth Century"/>
              </a:rPr>
              <a:t>Java programming is used to create animation to visualize and simulate two sorting algorithms: Bubble Sort and Quick Sort. Time Complexity of both the algorithms have been discussed.</a:t>
            </a:r>
            <a:endParaRPr/>
          </a:p>
        </p:txBody>
      </p:sp>
      <p:sp>
        <p:nvSpPr>
          <p:cNvPr id="245" name="Google Shape;245;p2"/>
          <p:cNvSpPr/>
          <p:nvPr/>
        </p:nvSpPr>
        <p:spPr>
          <a:xfrm>
            <a:off x="3538330" y="2505670"/>
            <a:ext cx="388748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cap="none" dirty="0">
                <a:solidFill>
                  <a:schemeClr val="accent3"/>
                </a:solidFill>
                <a:latin typeface="Twentieth Century"/>
                <a:ea typeface="Twentieth Century"/>
                <a:cs typeface="Twentieth Century"/>
                <a:sym typeface="Twentieth Century"/>
              </a:rPr>
              <a:t>Introduction</a:t>
            </a:r>
            <a:endParaRPr u="sng" dirty="0"/>
          </a:p>
        </p:txBody>
      </p:sp>
      <p:sp>
        <p:nvSpPr>
          <p:cNvPr id="246" name="Google Shape;246;p2"/>
          <p:cNvSpPr txBox="1"/>
          <p:nvPr/>
        </p:nvSpPr>
        <p:spPr>
          <a:xfrm>
            <a:off x="1484050" y="3666776"/>
            <a:ext cx="8629095"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Sorting a list of items into ascending or descending order can help either a human or a computer find items on that list quickly. This is implemented using sorting algorithms. There are several sorting algorithms. The two main criteria to judge which algorithm is better than the other have been:</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Time taken to sort the given data.</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Memory Space required to do so.</a:t>
            </a:r>
            <a:endParaRPr/>
          </a:p>
          <a:p>
            <a:pPr marL="0" marR="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
          <p:cNvSpPr txBox="1"/>
          <p:nvPr/>
        </p:nvSpPr>
        <p:spPr>
          <a:xfrm>
            <a:off x="1740024" y="1482571"/>
            <a:ext cx="858470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Simulation of two sorting techniques: Bubble Sort and Quick Sort and comparison between them. </a:t>
            </a:r>
            <a:endParaRPr sz="24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
        <p:nvSpPr>
          <p:cNvPr id="252" name="Google Shape;252;p3"/>
          <p:cNvSpPr/>
          <p:nvPr/>
        </p:nvSpPr>
        <p:spPr>
          <a:xfrm>
            <a:off x="2177508" y="197502"/>
            <a:ext cx="660664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dirty="0">
                <a:solidFill>
                  <a:schemeClr val="accent3"/>
                </a:solidFill>
                <a:latin typeface="Twentieth Century"/>
                <a:ea typeface="Twentieth Century"/>
                <a:cs typeface="Twentieth Century"/>
                <a:sym typeface="Twentieth Century"/>
              </a:rPr>
              <a:t>Problem Statement</a:t>
            </a:r>
            <a:endParaRPr sz="5400" b="1" u="sng" cap="none" dirty="0">
              <a:solidFill>
                <a:schemeClr val="accent3"/>
              </a:solidFill>
              <a:latin typeface="Twentieth Century"/>
              <a:ea typeface="Twentieth Century"/>
              <a:cs typeface="Twentieth Century"/>
              <a:sym typeface="Twentieth Century"/>
            </a:endParaRPr>
          </a:p>
        </p:txBody>
      </p:sp>
      <p:sp>
        <p:nvSpPr>
          <p:cNvPr id="253" name="Google Shape;253;p3"/>
          <p:cNvSpPr/>
          <p:nvPr/>
        </p:nvSpPr>
        <p:spPr>
          <a:xfrm>
            <a:off x="2177507" y="2682900"/>
            <a:ext cx="719780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cap="none" dirty="0">
                <a:solidFill>
                  <a:schemeClr val="accent3"/>
                </a:solidFill>
                <a:latin typeface="Twentieth Century"/>
                <a:ea typeface="Twentieth Century"/>
                <a:cs typeface="Twentieth Century"/>
                <a:sym typeface="Twentieth Century"/>
              </a:rPr>
              <a:t>APIs Used in the Project:</a:t>
            </a:r>
            <a:endParaRPr u="sng" dirty="0"/>
          </a:p>
        </p:txBody>
      </p:sp>
      <p:sp>
        <p:nvSpPr>
          <p:cNvPr id="254" name="Google Shape;254;p3"/>
          <p:cNvSpPr txBox="1"/>
          <p:nvPr/>
        </p:nvSpPr>
        <p:spPr>
          <a:xfrm>
            <a:off x="1589103" y="3883229"/>
            <a:ext cx="873562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 java.util.Random – is used to create random numbers.</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 javax.swing.JButton – is used to create buttons in JFrame.</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 javax.swing.JComboBox – is used to create combo box in JFrame.</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 javax.swing.JOptionPane  – is used to create option pane in JFrame.</a:t>
            </a:r>
            <a:endParaRPr/>
          </a:p>
          <a:p>
            <a:pPr marL="0" marR="0" lvl="0" indent="0" algn="l" rtl="0">
              <a:spcBef>
                <a:spcPts val="0"/>
              </a:spcBef>
              <a:spcAft>
                <a:spcPts val="0"/>
              </a:spcAft>
              <a:buNone/>
            </a:pPr>
            <a:r>
              <a:rPr lang="en-IN" sz="2400">
                <a:solidFill>
                  <a:schemeClr val="lt1"/>
                </a:solidFill>
                <a:latin typeface="Twentieth Century"/>
                <a:ea typeface="Twentieth Century"/>
                <a:cs typeface="Twentieth Century"/>
                <a:sym typeface="Twentieth Century"/>
              </a:rPr>
              <a:t> javax.swing.JTextField – is used to create in text field JFrame.</a:t>
            </a:r>
            <a:endParaRPr/>
          </a:p>
          <a:p>
            <a:pPr marL="0" marR="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
          <p:cNvPicPr preferRelativeResize="0"/>
          <p:nvPr/>
        </p:nvPicPr>
        <p:blipFill rotWithShape="1">
          <a:blip r:embed="rId3">
            <a:alphaModFix/>
          </a:blip>
          <a:srcRect/>
          <a:stretch/>
        </p:blipFill>
        <p:spPr>
          <a:xfrm>
            <a:off x="6184490" y="1176049"/>
            <a:ext cx="5422142" cy="5056505"/>
          </a:xfrm>
          <a:prstGeom prst="rect">
            <a:avLst/>
          </a:prstGeom>
          <a:noFill/>
          <a:ln>
            <a:noFill/>
          </a:ln>
        </p:spPr>
      </p:pic>
      <p:sp>
        <p:nvSpPr>
          <p:cNvPr id="260" name="Google Shape;260;p4"/>
          <p:cNvSpPr/>
          <p:nvPr/>
        </p:nvSpPr>
        <p:spPr>
          <a:xfrm>
            <a:off x="3190461" y="155309"/>
            <a:ext cx="43291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cap="none" dirty="0">
                <a:solidFill>
                  <a:schemeClr val="accent3"/>
                </a:solidFill>
                <a:latin typeface="Twentieth Century"/>
                <a:ea typeface="Twentieth Century"/>
                <a:cs typeface="Twentieth Century"/>
                <a:sym typeface="Twentieth Century"/>
              </a:rPr>
              <a:t>Bubble Sort</a:t>
            </a:r>
            <a:endParaRPr u="sng" dirty="0"/>
          </a:p>
        </p:txBody>
      </p:sp>
      <p:sp>
        <p:nvSpPr>
          <p:cNvPr id="261" name="Google Shape;261;p4"/>
          <p:cNvSpPr/>
          <p:nvPr/>
        </p:nvSpPr>
        <p:spPr>
          <a:xfrm>
            <a:off x="934066" y="1078639"/>
            <a:ext cx="5073445" cy="51313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chemeClr val="lt1"/>
                </a:solidFill>
                <a:latin typeface="Times New Roman"/>
                <a:ea typeface="Times New Roman"/>
                <a:cs typeface="Times New Roman"/>
                <a:sym typeface="Times New Roman"/>
              </a:rPr>
              <a:t>Following are the Time and Space complexity for the Bubble Sort algorithm.</a:t>
            </a:r>
            <a:endParaRPr sz="1800">
              <a:solidFill>
                <a:schemeClr val="lt1"/>
              </a:solidFill>
              <a:latin typeface="Calibri"/>
              <a:ea typeface="Calibri"/>
              <a:cs typeface="Calibri"/>
              <a:sym typeface="Calibri"/>
            </a:endParaRPr>
          </a:p>
          <a:p>
            <a:pPr marL="342900" marR="0" lvl="0" indent="-342900" algn="l" rtl="0">
              <a:lnSpc>
                <a:spcPct val="150000"/>
              </a:lnSpc>
              <a:spcBef>
                <a:spcPts val="1900"/>
              </a:spcBef>
              <a:spcAft>
                <a:spcPts val="0"/>
              </a:spcAft>
              <a:buClr>
                <a:schemeClr val="lt1"/>
              </a:buClr>
              <a:buSzPts val="1000"/>
              <a:buFont typeface="Noto Sans Symbols"/>
              <a:buChar char="∙"/>
            </a:pPr>
            <a:r>
              <a:rPr lang="en-IN" sz="2000">
                <a:solidFill>
                  <a:schemeClr val="lt1"/>
                </a:solidFill>
                <a:latin typeface="Times New Roman"/>
                <a:ea typeface="Times New Roman"/>
                <a:cs typeface="Times New Roman"/>
                <a:sym typeface="Times New Roman"/>
              </a:rPr>
              <a:t>Worst Case Time Complexity [ Big-O ]: O(n</a:t>
            </a:r>
            <a:r>
              <a:rPr lang="en-IN" sz="2000" baseline="30000">
                <a:solidFill>
                  <a:schemeClr val="lt1"/>
                </a:solidFill>
                <a:latin typeface="Times New Roman"/>
                <a:ea typeface="Times New Roman"/>
                <a:cs typeface="Times New Roman"/>
                <a:sym typeface="Times New Roman"/>
              </a:rPr>
              <a:t>2</a:t>
            </a:r>
            <a:r>
              <a:rPr lang="en-IN" sz="2000">
                <a:solidFill>
                  <a:schemeClr val="lt1"/>
                </a:solidFill>
                <a:latin typeface="Times New Roman"/>
                <a:ea typeface="Times New Roman"/>
                <a:cs typeface="Times New Roman"/>
                <a:sym typeface="Times New Roman"/>
              </a:rPr>
              <a:t>)</a:t>
            </a:r>
            <a:endParaRPr sz="1800">
              <a:solidFill>
                <a:schemeClr val="lt1"/>
              </a:solidFill>
              <a:latin typeface="Calibri"/>
              <a:ea typeface="Calibri"/>
              <a:cs typeface="Calibri"/>
              <a:sym typeface="Calibri"/>
            </a:endParaRPr>
          </a:p>
          <a:p>
            <a:pPr marL="342900" marR="0" lvl="0" indent="-342900" algn="l" rtl="0">
              <a:lnSpc>
                <a:spcPct val="150000"/>
              </a:lnSpc>
              <a:spcBef>
                <a:spcPts val="1900"/>
              </a:spcBef>
              <a:spcAft>
                <a:spcPts val="0"/>
              </a:spcAft>
              <a:buClr>
                <a:schemeClr val="lt1"/>
              </a:buClr>
              <a:buSzPts val="1000"/>
              <a:buFont typeface="Noto Sans Symbols"/>
              <a:buChar char="∙"/>
            </a:pPr>
            <a:r>
              <a:rPr lang="en-IN" sz="2000">
                <a:solidFill>
                  <a:schemeClr val="lt1"/>
                </a:solidFill>
                <a:latin typeface="Times New Roman"/>
                <a:ea typeface="Times New Roman"/>
                <a:cs typeface="Times New Roman"/>
                <a:sym typeface="Times New Roman"/>
              </a:rPr>
              <a:t>Best Case Time Complexity [Big-omega]: O(n)</a:t>
            </a:r>
            <a:endParaRPr sz="1800">
              <a:solidFill>
                <a:schemeClr val="lt1"/>
              </a:solidFill>
              <a:latin typeface="Calibri"/>
              <a:ea typeface="Calibri"/>
              <a:cs typeface="Calibri"/>
              <a:sym typeface="Calibri"/>
            </a:endParaRPr>
          </a:p>
          <a:p>
            <a:pPr marL="342900" marR="0" lvl="0" indent="-342900" algn="l" rtl="0">
              <a:lnSpc>
                <a:spcPct val="150000"/>
              </a:lnSpc>
              <a:spcBef>
                <a:spcPts val="1900"/>
              </a:spcBef>
              <a:spcAft>
                <a:spcPts val="0"/>
              </a:spcAft>
              <a:buClr>
                <a:schemeClr val="lt1"/>
              </a:buClr>
              <a:buSzPts val="1000"/>
              <a:buFont typeface="Noto Sans Symbols"/>
              <a:buChar char="∙"/>
            </a:pPr>
            <a:r>
              <a:rPr lang="en-IN" sz="2000">
                <a:solidFill>
                  <a:schemeClr val="lt1"/>
                </a:solidFill>
                <a:latin typeface="Times New Roman"/>
                <a:ea typeface="Times New Roman"/>
                <a:cs typeface="Times New Roman"/>
                <a:sym typeface="Times New Roman"/>
              </a:rPr>
              <a:t>Average Time Complexity [Big-theta]: O(n</a:t>
            </a:r>
            <a:r>
              <a:rPr lang="en-IN" sz="2000" baseline="30000">
                <a:solidFill>
                  <a:schemeClr val="lt1"/>
                </a:solidFill>
                <a:latin typeface="Times New Roman"/>
                <a:ea typeface="Times New Roman"/>
                <a:cs typeface="Times New Roman"/>
                <a:sym typeface="Times New Roman"/>
              </a:rPr>
              <a:t>2</a:t>
            </a:r>
            <a:r>
              <a:rPr lang="en-IN" sz="2000">
                <a:solidFill>
                  <a:schemeClr val="lt1"/>
                </a:solidFill>
                <a:latin typeface="Times New Roman"/>
                <a:ea typeface="Times New Roman"/>
                <a:cs typeface="Times New Roman"/>
                <a:sym typeface="Times New Roman"/>
              </a:rPr>
              <a:t>)</a:t>
            </a:r>
            <a:endParaRPr sz="1800">
              <a:solidFill>
                <a:schemeClr val="lt1"/>
              </a:solidFill>
              <a:latin typeface="Calibri"/>
              <a:ea typeface="Calibri"/>
              <a:cs typeface="Calibri"/>
              <a:sym typeface="Calibri"/>
            </a:endParaRPr>
          </a:p>
          <a:p>
            <a:pPr marL="342900" marR="0" lvl="0" indent="-342900" algn="l" rtl="0">
              <a:lnSpc>
                <a:spcPct val="150000"/>
              </a:lnSpc>
              <a:spcBef>
                <a:spcPts val="1900"/>
              </a:spcBef>
              <a:spcAft>
                <a:spcPts val="0"/>
              </a:spcAft>
              <a:buClr>
                <a:schemeClr val="lt1"/>
              </a:buClr>
              <a:buSzPts val="1000"/>
              <a:buFont typeface="Noto Sans Symbols"/>
              <a:buChar char="∙"/>
            </a:pPr>
            <a:r>
              <a:rPr lang="en-IN" sz="2000">
                <a:solidFill>
                  <a:schemeClr val="lt1"/>
                </a:solidFill>
                <a:latin typeface="Times New Roman"/>
                <a:ea typeface="Times New Roman"/>
                <a:cs typeface="Times New Roman"/>
                <a:sym typeface="Times New Roman"/>
              </a:rPr>
              <a:t>Space Complexity: O(1)</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5"/>
          <p:cNvSpPr/>
          <p:nvPr/>
        </p:nvSpPr>
        <p:spPr>
          <a:xfrm>
            <a:off x="934066" y="1078639"/>
            <a:ext cx="5073445"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Twentieth Century"/>
                <a:ea typeface="Twentieth Century"/>
                <a:cs typeface="Twentieth Century"/>
                <a:sym typeface="Twentieth Century"/>
              </a:rPr>
              <a:t>Following are the Time and Space complexity for the Quick Sort algorithm:</a:t>
            </a:r>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Twentieth Century"/>
                <a:ea typeface="Twentieth Century"/>
                <a:cs typeface="Twentieth Century"/>
                <a:sym typeface="Twentieth Century"/>
              </a:rPr>
              <a:t>Worst Case Time Complexity [ Big-O ]: </a:t>
            </a:r>
            <a:r>
              <a:rPr lang="en-IN" sz="2800" b="1">
                <a:solidFill>
                  <a:schemeClr val="lt1"/>
                </a:solidFill>
                <a:latin typeface="Twentieth Century"/>
                <a:ea typeface="Twentieth Century"/>
                <a:cs typeface="Twentieth Century"/>
                <a:sym typeface="Twentieth Century"/>
              </a:rPr>
              <a:t>O(n</a:t>
            </a:r>
            <a:r>
              <a:rPr lang="en-IN" sz="2800" b="1" baseline="30000">
                <a:solidFill>
                  <a:schemeClr val="lt1"/>
                </a:solidFill>
                <a:latin typeface="Twentieth Century"/>
                <a:ea typeface="Twentieth Century"/>
                <a:cs typeface="Twentieth Century"/>
                <a:sym typeface="Twentieth Century"/>
              </a:rPr>
              <a:t>2</a:t>
            </a:r>
            <a:r>
              <a:rPr lang="en-IN" sz="2800" b="1">
                <a:solidFill>
                  <a:schemeClr val="lt1"/>
                </a:solidFill>
                <a:latin typeface="Twentieth Century"/>
                <a:ea typeface="Twentieth Century"/>
                <a:cs typeface="Twentieth Century"/>
                <a:sym typeface="Twentieth Century"/>
              </a:rPr>
              <a:t>)</a:t>
            </a:r>
            <a:endParaRPr sz="2800">
              <a:solidFill>
                <a:schemeClr val="lt1"/>
              </a:solidFill>
              <a:latin typeface="Twentieth Century"/>
              <a:ea typeface="Twentieth Century"/>
              <a:cs typeface="Twentieth Century"/>
              <a:sym typeface="Twentieth Century"/>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Twentieth Century"/>
                <a:ea typeface="Twentieth Century"/>
                <a:cs typeface="Twentieth Century"/>
                <a:sym typeface="Twentieth Century"/>
              </a:rPr>
              <a:t>Best Case Time Complexity [Big-omega]: </a:t>
            </a:r>
            <a:r>
              <a:rPr lang="en-IN" sz="2800" b="1">
                <a:solidFill>
                  <a:schemeClr val="lt1"/>
                </a:solidFill>
                <a:latin typeface="Twentieth Century"/>
                <a:ea typeface="Twentieth Century"/>
                <a:cs typeface="Twentieth Century"/>
                <a:sym typeface="Twentieth Century"/>
              </a:rPr>
              <a:t>O(n*log n)</a:t>
            </a:r>
            <a:endParaRPr sz="2800">
              <a:solidFill>
                <a:schemeClr val="lt1"/>
              </a:solidFill>
              <a:latin typeface="Twentieth Century"/>
              <a:ea typeface="Twentieth Century"/>
              <a:cs typeface="Twentieth Century"/>
              <a:sym typeface="Twentieth Century"/>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Twentieth Century"/>
                <a:ea typeface="Twentieth Century"/>
                <a:cs typeface="Twentieth Century"/>
                <a:sym typeface="Twentieth Century"/>
              </a:rPr>
              <a:t>Average Time Complexity [Big-theta]: </a:t>
            </a:r>
            <a:r>
              <a:rPr lang="en-IN" sz="2800" b="1">
                <a:solidFill>
                  <a:schemeClr val="lt1"/>
                </a:solidFill>
                <a:latin typeface="Twentieth Century"/>
                <a:ea typeface="Twentieth Century"/>
                <a:cs typeface="Twentieth Century"/>
                <a:sym typeface="Twentieth Century"/>
              </a:rPr>
              <a:t>O(n*log n)</a:t>
            </a:r>
            <a:endParaRPr sz="2800">
              <a:solidFill>
                <a:schemeClr val="lt1"/>
              </a:solidFill>
              <a:latin typeface="Twentieth Century"/>
              <a:ea typeface="Twentieth Century"/>
              <a:cs typeface="Twentieth Century"/>
              <a:sym typeface="Twentieth Century"/>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Twentieth Century"/>
                <a:ea typeface="Twentieth Century"/>
                <a:cs typeface="Twentieth Century"/>
                <a:sym typeface="Twentieth Century"/>
              </a:rPr>
              <a:t>Space Complexity: </a:t>
            </a:r>
            <a:r>
              <a:rPr lang="en-IN" sz="2800" b="1">
                <a:solidFill>
                  <a:schemeClr val="lt1"/>
                </a:solidFill>
                <a:latin typeface="Twentieth Century"/>
                <a:ea typeface="Twentieth Century"/>
                <a:cs typeface="Twentieth Century"/>
                <a:sym typeface="Twentieth Century"/>
              </a:rPr>
              <a:t>O(n*log n)</a:t>
            </a:r>
            <a:endParaRPr sz="2800">
              <a:solidFill>
                <a:schemeClr val="lt1"/>
              </a:solidFill>
              <a:latin typeface="Twentieth Century"/>
              <a:ea typeface="Twentieth Century"/>
              <a:cs typeface="Twentieth Century"/>
              <a:sym typeface="Twentieth Century"/>
            </a:endParaRPr>
          </a:p>
        </p:txBody>
      </p:sp>
      <p:pic>
        <p:nvPicPr>
          <p:cNvPr id="268" name="Google Shape;268;p5"/>
          <p:cNvPicPr preferRelativeResize="0"/>
          <p:nvPr/>
        </p:nvPicPr>
        <p:blipFill rotWithShape="1">
          <a:blip r:embed="rId3">
            <a:alphaModFix/>
          </a:blip>
          <a:srcRect/>
          <a:stretch/>
        </p:blipFill>
        <p:spPr>
          <a:xfrm>
            <a:off x="7364913" y="76200"/>
            <a:ext cx="4440555" cy="6705600"/>
          </a:xfrm>
          <a:prstGeom prst="rect">
            <a:avLst/>
          </a:prstGeom>
          <a:noFill/>
          <a:ln>
            <a:noFill/>
          </a:ln>
        </p:spPr>
      </p:pic>
      <p:sp>
        <p:nvSpPr>
          <p:cNvPr id="2" name="Rectangle 1">
            <a:extLst>
              <a:ext uri="{FF2B5EF4-FFF2-40B4-BE49-F238E27FC236}">
                <a16:creationId xmlns:a16="http://schemas.microsoft.com/office/drawing/2014/main" id="{DBAFDB88-4FBA-4BFB-A577-FBD72CA16DF5}"/>
              </a:ext>
            </a:extLst>
          </p:cNvPr>
          <p:cNvSpPr/>
          <p:nvPr/>
        </p:nvSpPr>
        <p:spPr>
          <a:xfrm>
            <a:off x="2462179" y="233462"/>
            <a:ext cx="3448896" cy="830997"/>
          </a:xfrm>
          <a:prstGeom prst="rect">
            <a:avLst/>
          </a:prstGeom>
        </p:spPr>
        <p:txBody>
          <a:bodyPr wrap="square">
            <a:spAutoFit/>
          </a:bodyPr>
          <a:lstStyle/>
          <a:p>
            <a:pPr lvl="0" algn="ctr"/>
            <a:r>
              <a:rPr lang="en-IN" sz="4800" b="1" u="sng" dirty="0">
                <a:solidFill>
                  <a:schemeClr val="accent3"/>
                </a:solidFill>
                <a:latin typeface="Twentieth Century"/>
                <a:ea typeface="Twentieth Century"/>
                <a:cs typeface="Twentieth Century"/>
                <a:sym typeface="Twentieth Century"/>
              </a:rPr>
              <a:t>Quick Sort</a:t>
            </a:r>
            <a:endParaRPr lang="en-IN" sz="48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
          <p:cNvSpPr/>
          <p:nvPr/>
        </p:nvSpPr>
        <p:spPr>
          <a:xfrm>
            <a:off x="4605375" y="1224680"/>
            <a:ext cx="7029000" cy="11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274" name="Google Shape;274;p6"/>
          <p:cNvSpPr txBox="1"/>
          <p:nvPr/>
        </p:nvSpPr>
        <p:spPr>
          <a:xfrm>
            <a:off x="5328903" y="5288555"/>
            <a:ext cx="36552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Use thread to run the animation</a:t>
            </a:r>
            <a:endParaRPr/>
          </a:p>
        </p:txBody>
      </p:sp>
      <p:sp>
        <p:nvSpPr>
          <p:cNvPr id="275" name="Google Shape;275;p6"/>
          <p:cNvSpPr txBox="1"/>
          <p:nvPr/>
        </p:nvSpPr>
        <p:spPr>
          <a:xfrm>
            <a:off x="5343531" y="1896338"/>
            <a:ext cx="3655200" cy="8238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Used buttons, labels, combo box and text fields</a:t>
            </a:r>
            <a:endParaRPr/>
          </a:p>
        </p:txBody>
      </p:sp>
      <p:sp>
        <p:nvSpPr>
          <p:cNvPr id="276" name="Google Shape;276;p6"/>
          <p:cNvSpPr txBox="1"/>
          <p:nvPr/>
        </p:nvSpPr>
        <p:spPr>
          <a:xfrm>
            <a:off x="6037584" y="3281326"/>
            <a:ext cx="22377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Create Thread</a:t>
            </a:r>
            <a:endParaRPr/>
          </a:p>
        </p:txBody>
      </p:sp>
      <p:sp>
        <p:nvSpPr>
          <p:cNvPr id="277" name="Google Shape;277;p6"/>
          <p:cNvSpPr txBox="1"/>
          <p:nvPr/>
        </p:nvSpPr>
        <p:spPr>
          <a:xfrm>
            <a:off x="5735377" y="4239339"/>
            <a:ext cx="31308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Call Sorting algorithms</a:t>
            </a:r>
            <a:endParaRPr/>
          </a:p>
        </p:txBody>
      </p:sp>
      <p:sp>
        <p:nvSpPr>
          <p:cNvPr id="278" name="Google Shape;278;p6"/>
          <p:cNvSpPr txBox="1"/>
          <p:nvPr/>
        </p:nvSpPr>
        <p:spPr>
          <a:xfrm>
            <a:off x="5343531" y="908037"/>
            <a:ext cx="36552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Used JFrame for the application</a:t>
            </a:r>
            <a:endParaRPr/>
          </a:p>
        </p:txBody>
      </p:sp>
      <p:cxnSp>
        <p:nvCxnSpPr>
          <p:cNvPr id="279" name="Google Shape;279;p6"/>
          <p:cNvCxnSpPr>
            <a:stCxn id="278" idx="2"/>
            <a:endCxn id="275" idx="0"/>
          </p:cNvCxnSpPr>
          <p:nvPr/>
        </p:nvCxnSpPr>
        <p:spPr>
          <a:xfrm>
            <a:off x="7171131" y="1378737"/>
            <a:ext cx="0" cy="517500"/>
          </a:xfrm>
          <a:prstGeom prst="straightConnector1">
            <a:avLst/>
          </a:prstGeom>
          <a:noFill/>
          <a:ln w="38100" cap="flat" cmpd="sng">
            <a:solidFill>
              <a:schemeClr val="dk1"/>
            </a:solidFill>
            <a:prstDash val="solid"/>
            <a:round/>
            <a:headEnd type="none" w="sm" len="sm"/>
            <a:tailEnd type="triangle" w="med" len="med"/>
          </a:ln>
        </p:spPr>
      </p:cxnSp>
      <p:cxnSp>
        <p:nvCxnSpPr>
          <p:cNvPr id="280" name="Google Shape;280;p6"/>
          <p:cNvCxnSpPr/>
          <p:nvPr/>
        </p:nvCxnSpPr>
        <p:spPr>
          <a:xfrm>
            <a:off x="7185748" y="2718664"/>
            <a:ext cx="0" cy="541800"/>
          </a:xfrm>
          <a:prstGeom prst="straightConnector1">
            <a:avLst/>
          </a:prstGeom>
          <a:noFill/>
          <a:ln w="38100" cap="flat" cmpd="sng">
            <a:solidFill>
              <a:schemeClr val="dk1"/>
            </a:solidFill>
            <a:prstDash val="solid"/>
            <a:round/>
            <a:headEnd type="none" w="sm" len="sm"/>
            <a:tailEnd type="triangle" w="med" len="med"/>
          </a:ln>
        </p:spPr>
      </p:cxnSp>
      <p:cxnSp>
        <p:nvCxnSpPr>
          <p:cNvPr id="281" name="Google Shape;281;p6"/>
          <p:cNvCxnSpPr/>
          <p:nvPr/>
        </p:nvCxnSpPr>
        <p:spPr>
          <a:xfrm>
            <a:off x="7171119" y="3727660"/>
            <a:ext cx="0" cy="541800"/>
          </a:xfrm>
          <a:prstGeom prst="straightConnector1">
            <a:avLst/>
          </a:prstGeom>
          <a:noFill/>
          <a:ln w="38100" cap="flat" cmpd="sng">
            <a:solidFill>
              <a:schemeClr val="dk1"/>
            </a:solidFill>
            <a:prstDash val="solid"/>
            <a:round/>
            <a:headEnd type="none" w="sm" len="sm"/>
            <a:tailEnd type="triangle" w="med" len="med"/>
          </a:ln>
        </p:spPr>
      </p:cxnSp>
      <p:cxnSp>
        <p:nvCxnSpPr>
          <p:cNvPr id="282" name="Google Shape;282;p6"/>
          <p:cNvCxnSpPr/>
          <p:nvPr/>
        </p:nvCxnSpPr>
        <p:spPr>
          <a:xfrm>
            <a:off x="7185748" y="4757308"/>
            <a:ext cx="0" cy="541800"/>
          </a:xfrm>
          <a:prstGeom prst="straightConnector1">
            <a:avLst/>
          </a:prstGeom>
          <a:noFill/>
          <a:ln w="38100" cap="flat" cmpd="sng">
            <a:solidFill>
              <a:schemeClr val="dk1"/>
            </a:solidFill>
            <a:prstDash val="solid"/>
            <a:round/>
            <a:headEnd type="none" w="sm" len="sm"/>
            <a:tailEnd type="triangle" w="med" len="med"/>
          </a:ln>
        </p:spPr>
      </p:cxnSp>
      <p:cxnSp>
        <p:nvCxnSpPr>
          <p:cNvPr id="283" name="Google Shape;283;p6"/>
          <p:cNvCxnSpPr>
            <a:endCxn id="284" idx="0"/>
          </p:cNvCxnSpPr>
          <p:nvPr/>
        </p:nvCxnSpPr>
        <p:spPr>
          <a:xfrm flipH="1">
            <a:off x="7185755" y="5780521"/>
            <a:ext cx="2700" cy="378600"/>
          </a:xfrm>
          <a:prstGeom prst="straightConnector1">
            <a:avLst/>
          </a:prstGeom>
          <a:noFill/>
          <a:ln w="38100" cap="flat" cmpd="sng">
            <a:solidFill>
              <a:schemeClr val="dk1"/>
            </a:solidFill>
            <a:prstDash val="solid"/>
            <a:round/>
            <a:headEnd type="none" w="sm" len="sm"/>
            <a:tailEnd type="triangle" w="med" len="med"/>
          </a:ln>
        </p:spPr>
      </p:cxnSp>
      <p:sp>
        <p:nvSpPr>
          <p:cNvPr id="284" name="Google Shape;284;p6"/>
          <p:cNvSpPr txBox="1"/>
          <p:nvPr/>
        </p:nvSpPr>
        <p:spPr>
          <a:xfrm>
            <a:off x="5675405" y="6159121"/>
            <a:ext cx="30207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Calculate Time Complexity</a:t>
            </a:r>
            <a:endParaRPr/>
          </a:p>
        </p:txBody>
      </p:sp>
      <p:sp>
        <p:nvSpPr>
          <p:cNvPr id="285" name="Google Shape;285;p6"/>
          <p:cNvSpPr txBox="1"/>
          <p:nvPr/>
        </p:nvSpPr>
        <p:spPr>
          <a:xfrm>
            <a:off x="6185185" y="100025"/>
            <a:ext cx="1942500" cy="4707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Java Swing</a:t>
            </a:r>
            <a:endParaRPr/>
          </a:p>
        </p:txBody>
      </p:sp>
      <p:cxnSp>
        <p:nvCxnSpPr>
          <p:cNvPr id="286" name="Google Shape;286;p6"/>
          <p:cNvCxnSpPr/>
          <p:nvPr/>
        </p:nvCxnSpPr>
        <p:spPr>
          <a:xfrm>
            <a:off x="7156493" y="570737"/>
            <a:ext cx="0" cy="337500"/>
          </a:xfrm>
          <a:prstGeom prst="straightConnector1">
            <a:avLst/>
          </a:prstGeom>
          <a:noFill/>
          <a:ln w="38100" cap="flat" cmpd="sng">
            <a:solidFill>
              <a:schemeClr val="dk1"/>
            </a:solidFill>
            <a:prstDash val="solid"/>
            <a:round/>
            <a:headEnd type="none" w="sm" len="sm"/>
            <a:tailEnd type="triangle" w="med" len="med"/>
          </a:ln>
        </p:spPr>
      </p:cxnSp>
      <p:sp>
        <p:nvSpPr>
          <p:cNvPr id="2" name="TextBox 1">
            <a:extLst>
              <a:ext uri="{FF2B5EF4-FFF2-40B4-BE49-F238E27FC236}">
                <a16:creationId xmlns:a16="http://schemas.microsoft.com/office/drawing/2014/main" id="{5D15424C-17C6-4702-AA33-E697B1CC6A24}"/>
              </a:ext>
            </a:extLst>
          </p:cNvPr>
          <p:cNvSpPr txBox="1"/>
          <p:nvPr/>
        </p:nvSpPr>
        <p:spPr>
          <a:xfrm>
            <a:off x="1659835" y="2286001"/>
            <a:ext cx="2862467" cy="954107"/>
          </a:xfrm>
          <a:prstGeom prst="rect">
            <a:avLst/>
          </a:prstGeom>
          <a:noFill/>
        </p:spPr>
        <p:txBody>
          <a:bodyPr wrap="square" rtlCol="0">
            <a:spAutoFit/>
          </a:bodyPr>
          <a:lstStyle/>
          <a:p>
            <a:r>
              <a:rPr lang="en-US" sz="2800" u="sng" dirty="0">
                <a:latin typeface="Arial Black" panose="020B0A04020102020204" pitchFamily="34" charset="0"/>
              </a:rPr>
              <a:t>HIGH LEVEL DESIGN:</a:t>
            </a:r>
            <a:endParaRPr lang="en-IN" sz="2800" u="sng"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7"/>
          <p:cNvSpPr txBox="1"/>
          <p:nvPr/>
        </p:nvSpPr>
        <p:spPr>
          <a:xfrm>
            <a:off x="460355" y="1078203"/>
            <a:ext cx="7013342" cy="147732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for(int i=0; i&lt;30;i++){</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a[n1].setLocation(a[1].getLocation().x, a[n1].getLocation().y+1);</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a[n2].setLocation(a[2].getLocation().x, a[n2].getLocation().y-1);</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t.sleep(10);</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t>
            </a:r>
            <a:endParaRPr/>
          </a:p>
        </p:txBody>
      </p:sp>
      <p:cxnSp>
        <p:nvCxnSpPr>
          <p:cNvPr id="292" name="Google Shape;292;p7"/>
          <p:cNvCxnSpPr/>
          <p:nvPr/>
        </p:nvCxnSpPr>
        <p:spPr>
          <a:xfrm>
            <a:off x="4070246" y="2596099"/>
            <a:ext cx="0" cy="257310"/>
          </a:xfrm>
          <a:prstGeom prst="straightConnector1">
            <a:avLst/>
          </a:prstGeom>
          <a:noFill/>
          <a:ln w="38100" cap="flat" cmpd="sng">
            <a:solidFill>
              <a:schemeClr val="dk1"/>
            </a:solidFill>
            <a:prstDash val="solid"/>
            <a:round/>
            <a:headEnd type="none" w="sm" len="sm"/>
            <a:tailEnd type="triangle" w="med" len="med"/>
          </a:ln>
        </p:spPr>
      </p:cxnSp>
      <p:sp>
        <p:nvSpPr>
          <p:cNvPr id="293" name="Google Shape;293;p7"/>
          <p:cNvSpPr/>
          <p:nvPr/>
        </p:nvSpPr>
        <p:spPr>
          <a:xfrm>
            <a:off x="8397035" y="806827"/>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1</a:t>
            </a:r>
            <a:endParaRPr/>
          </a:p>
        </p:txBody>
      </p:sp>
      <p:sp>
        <p:nvSpPr>
          <p:cNvPr id="294" name="Google Shape;294;p7"/>
          <p:cNvSpPr/>
          <p:nvPr/>
        </p:nvSpPr>
        <p:spPr>
          <a:xfrm>
            <a:off x="10065679" y="816994"/>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2</a:t>
            </a:r>
            <a:endParaRPr/>
          </a:p>
        </p:txBody>
      </p:sp>
      <p:sp>
        <p:nvSpPr>
          <p:cNvPr id="295" name="Google Shape;295;p7"/>
          <p:cNvSpPr txBox="1"/>
          <p:nvPr/>
        </p:nvSpPr>
        <p:spPr>
          <a:xfrm>
            <a:off x="599077" y="2853409"/>
            <a:ext cx="6942338"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Twentieth Century"/>
                <a:ea typeface="Twentieth Century"/>
                <a:cs typeface="Twentieth Century"/>
                <a:sym typeface="Twentieth Century"/>
              </a:rPr>
              <a:t>int len = a[n2].getX()- a[n1].getX();</a:t>
            </a:r>
            <a:endParaRPr sz="1800">
              <a:solidFill>
                <a:schemeClr val="lt1"/>
              </a:solidFill>
              <a:latin typeface="Twentieth Century"/>
              <a:ea typeface="Twentieth Century"/>
              <a:cs typeface="Twentieth Century"/>
              <a:sym typeface="Twentieth Century"/>
            </a:endParaRPr>
          </a:p>
        </p:txBody>
      </p:sp>
      <p:sp>
        <p:nvSpPr>
          <p:cNvPr id="296" name="Google Shape;296;p7"/>
          <p:cNvSpPr txBox="1"/>
          <p:nvPr/>
        </p:nvSpPr>
        <p:spPr>
          <a:xfrm>
            <a:off x="460355" y="5179632"/>
            <a:ext cx="7573935" cy="1200329"/>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for(int i=0; i&lt;30;i++){</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a[n1].setLocation(a[1].getLocation().x, a[n1].getLocation().y-1);</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a[n2].setLocation(a[2].getLocation().x, a[n2].getLocation().y+1);</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t.sleep(10);}</a:t>
            </a:r>
            <a:endParaRPr/>
          </a:p>
        </p:txBody>
      </p:sp>
      <p:sp>
        <p:nvSpPr>
          <p:cNvPr id="297" name="Google Shape;297;p7"/>
          <p:cNvSpPr txBox="1"/>
          <p:nvPr/>
        </p:nvSpPr>
        <p:spPr>
          <a:xfrm>
            <a:off x="460355" y="3480051"/>
            <a:ext cx="7573936" cy="147732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for(int i=0; i&lt;len;i++){</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a[n1].setLocation(a[1].getLocation().x+1, a[n1].getLocation().y);</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a[n2].setLocation(a[2].getLocation().x-1, a[n2].getLocation().y);</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t.sleep(10);}</a:t>
            </a:r>
            <a:endParaRPr/>
          </a:p>
          <a:p>
            <a:pPr marL="0" marR="0" lvl="0" indent="0" algn="ctr" rtl="0">
              <a:spcBef>
                <a:spcPts val="0"/>
              </a:spcBef>
              <a:spcAft>
                <a:spcPts val="0"/>
              </a:spcAft>
              <a:buNone/>
            </a:pPr>
            <a:r>
              <a:rPr lang="en-IN" sz="1800">
                <a:solidFill>
                  <a:schemeClr val="lt1"/>
                </a:solidFill>
                <a:latin typeface="Times New Roman"/>
                <a:ea typeface="Times New Roman"/>
                <a:cs typeface="Times New Roman"/>
                <a:sym typeface="Times New Roman"/>
              </a:rPr>
              <a:t>   </a:t>
            </a:r>
            <a:endParaRPr/>
          </a:p>
        </p:txBody>
      </p:sp>
      <p:sp>
        <p:nvSpPr>
          <p:cNvPr id="298" name="Google Shape;298;p7"/>
          <p:cNvSpPr/>
          <p:nvPr/>
        </p:nvSpPr>
        <p:spPr>
          <a:xfrm>
            <a:off x="8651033" y="3223979"/>
            <a:ext cx="790112" cy="369332"/>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1</a:t>
            </a:r>
            <a:endParaRPr/>
          </a:p>
        </p:txBody>
      </p:sp>
      <p:sp>
        <p:nvSpPr>
          <p:cNvPr id="299" name="Google Shape;299;p7"/>
          <p:cNvSpPr/>
          <p:nvPr/>
        </p:nvSpPr>
        <p:spPr>
          <a:xfrm>
            <a:off x="10149529" y="3222741"/>
            <a:ext cx="790112" cy="369332"/>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2</a:t>
            </a:r>
            <a:endParaRPr/>
          </a:p>
        </p:txBody>
      </p:sp>
      <p:sp>
        <p:nvSpPr>
          <p:cNvPr id="300" name="Google Shape;300;p7"/>
          <p:cNvSpPr/>
          <p:nvPr/>
        </p:nvSpPr>
        <p:spPr>
          <a:xfrm>
            <a:off x="8651033" y="2554508"/>
            <a:ext cx="790112" cy="369332"/>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1</a:t>
            </a:r>
            <a:endParaRPr/>
          </a:p>
        </p:txBody>
      </p:sp>
      <p:sp>
        <p:nvSpPr>
          <p:cNvPr id="301" name="Google Shape;301;p7"/>
          <p:cNvSpPr/>
          <p:nvPr/>
        </p:nvSpPr>
        <p:spPr>
          <a:xfrm>
            <a:off x="10149529" y="3997844"/>
            <a:ext cx="790112" cy="369332"/>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2</a:t>
            </a:r>
            <a:endParaRPr/>
          </a:p>
        </p:txBody>
      </p:sp>
      <p:cxnSp>
        <p:nvCxnSpPr>
          <p:cNvPr id="302" name="Google Shape;302;p7"/>
          <p:cNvCxnSpPr>
            <a:stCxn id="298" idx="0"/>
            <a:endCxn id="300" idx="2"/>
          </p:cNvCxnSpPr>
          <p:nvPr/>
        </p:nvCxnSpPr>
        <p:spPr>
          <a:xfrm rot="10800000">
            <a:off x="9046089" y="2923979"/>
            <a:ext cx="0" cy="300000"/>
          </a:xfrm>
          <a:prstGeom prst="straightConnector1">
            <a:avLst/>
          </a:prstGeom>
          <a:noFill/>
          <a:ln w="38100" cap="flat" cmpd="sng">
            <a:solidFill>
              <a:schemeClr val="dk1"/>
            </a:solidFill>
            <a:prstDash val="solid"/>
            <a:round/>
            <a:headEnd type="none" w="sm" len="sm"/>
            <a:tailEnd type="triangle" w="med" len="med"/>
          </a:ln>
        </p:spPr>
      </p:cxnSp>
      <p:cxnSp>
        <p:nvCxnSpPr>
          <p:cNvPr id="303" name="Google Shape;303;p7"/>
          <p:cNvCxnSpPr>
            <a:stCxn id="299" idx="2"/>
          </p:cNvCxnSpPr>
          <p:nvPr/>
        </p:nvCxnSpPr>
        <p:spPr>
          <a:xfrm>
            <a:off x="10544585" y="3592073"/>
            <a:ext cx="0" cy="405900"/>
          </a:xfrm>
          <a:prstGeom prst="straightConnector1">
            <a:avLst/>
          </a:prstGeom>
          <a:noFill/>
          <a:ln w="38100" cap="flat" cmpd="sng">
            <a:solidFill>
              <a:schemeClr val="dk1"/>
            </a:solidFill>
            <a:prstDash val="solid"/>
            <a:round/>
            <a:headEnd type="none" w="sm" len="sm"/>
            <a:tailEnd type="triangle" w="med" len="med"/>
          </a:ln>
        </p:spPr>
      </p:cxnSp>
      <p:cxnSp>
        <p:nvCxnSpPr>
          <p:cNvPr id="304" name="Google Shape;304;p7"/>
          <p:cNvCxnSpPr>
            <a:stCxn id="301" idx="1"/>
          </p:cNvCxnSpPr>
          <p:nvPr/>
        </p:nvCxnSpPr>
        <p:spPr>
          <a:xfrm rot="10800000">
            <a:off x="9441229" y="4182510"/>
            <a:ext cx="708300" cy="0"/>
          </a:xfrm>
          <a:prstGeom prst="straightConnector1">
            <a:avLst/>
          </a:prstGeom>
          <a:noFill/>
          <a:ln w="38100" cap="flat" cmpd="sng">
            <a:solidFill>
              <a:schemeClr val="dk1"/>
            </a:solidFill>
            <a:prstDash val="solid"/>
            <a:round/>
            <a:headEnd type="none" w="sm" len="sm"/>
            <a:tailEnd type="triangle" w="med" len="med"/>
          </a:ln>
        </p:spPr>
      </p:cxnSp>
      <p:sp>
        <p:nvSpPr>
          <p:cNvPr id="305" name="Google Shape;305;p7"/>
          <p:cNvSpPr/>
          <p:nvPr/>
        </p:nvSpPr>
        <p:spPr>
          <a:xfrm>
            <a:off x="8666959" y="4031836"/>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2</a:t>
            </a:r>
            <a:endParaRPr/>
          </a:p>
        </p:txBody>
      </p:sp>
      <p:sp>
        <p:nvSpPr>
          <p:cNvPr id="306" name="Google Shape;306;p7"/>
          <p:cNvSpPr/>
          <p:nvPr/>
        </p:nvSpPr>
        <p:spPr>
          <a:xfrm>
            <a:off x="10149529" y="2554508"/>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1</a:t>
            </a:r>
            <a:endParaRPr/>
          </a:p>
        </p:txBody>
      </p:sp>
      <p:cxnSp>
        <p:nvCxnSpPr>
          <p:cNvPr id="307" name="Google Shape;307;p7"/>
          <p:cNvCxnSpPr>
            <a:stCxn id="300" idx="3"/>
            <a:endCxn id="306" idx="1"/>
          </p:cNvCxnSpPr>
          <p:nvPr/>
        </p:nvCxnSpPr>
        <p:spPr>
          <a:xfrm>
            <a:off x="9441145" y="2739174"/>
            <a:ext cx="708300" cy="0"/>
          </a:xfrm>
          <a:prstGeom prst="straightConnector1">
            <a:avLst/>
          </a:prstGeom>
          <a:noFill/>
          <a:ln w="38100" cap="flat" cmpd="sng">
            <a:solidFill>
              <a:schemeClr val="dk1"/>
            </a:solidFill>
            <a:prstDash val="solid"/>
            <a:round/>
            <a:headEnd type="none" w="sm" len="sm"/>
            <a:tailEnd type="triangle" w="med" len="med"/>
          </a:ln>
        </p:spPr>
      </p:cxnSp>
      <p:cxnSp>
        <p:nvCxnSpPr>
          <p:cNvPr id="308" name="Google Shape;308;p7"/>
          <p:cNvCxnSpPr/>
          <p:nvPr/>
        </p:nvCxnSpPr>
        <p:spPr>
          <a:xfrm>
            <a:off x="4065021" y="3222741"/>
            <a:ext cx="0" cy="257310"/>
          </a:xfrm>
          <a:prstGeom prst="straightConnector1">
            <a:avLst/>
          </a:prstGeom>
          <a:noFill/>
          <a:ln w="38100" cap="flat" cmpd="sng">
            <a:solidFill>
              <a:schemeClr val="dk1"/>
            </a:solidFill>
            <a:prstDash val="solid"/>
            <a:round/>
            <a:headEnd type="none" w="sm" len="sm"/>
            <a:tailEnd type="triangle" w="med" len="med"/>
          </a:ln>
        </p:spPr>
      </p:cxnSp>
      <p:cxnSp>
        <p:nvCxnSpPr>
          <p:cNvPr id="309" name="Google Shape;309;p7"/>
          <p:cNvCxnSpPr/>
          <p:nvPr/>
        </p:nvCxnSpPr>
        <p:spPr>
          <a:xfrm>
            <a:off x="4134155" y="4957379"/>
            <a:ext cx="0" cy="257310"/>
          </a:xfrm>
          <a:prstGeom prst="straightConnector1">
            <a:avLst/>
          </a:prstGeom>
          <a:noFill/>
          <a:ln w="38100" cap="flat" cmpd="sng">
            <a:solidFill>
              <a:schemeClr val="dk1"/>
            </a:solidFill>
            <a:prstDash val="solid"/>
            <a:round/>
            <a:headEnd type="none" w="sm" len="sm"/>
            <a:tailEnd type="triangle" w="med" len="med"/>
          </a:ln>
        </p:spPr>
      </p:cxnSp>
      <p:cxnSp>
        <p:nvCxnSpPr>
          <p:cNvPr id="310" name="Google Shape;310;p7"/>
          <p:cNvCxnSpPr>
            <a:stCxn id="305" idx="0"/>
          </p:cNvCxnSpPr>
          <p:nvPr/>
        </p:nvCxnSpPr>
        <p:spPr>
          <a:xfrm rot="10800000">
            <a:off x="9046115" y="3592036"/>
            <a:ext cx="15900" cy="439800"/>
          </a:xfrm>
          <a:prstGeom prst="straightConnector1">
            <a:avLst/>
          </a:prstGeom>
          <a:noFill/>
          <a:ln w="38100" cap="flat" cmpd="sng">
            <a:solidFill>
              <a:schemeClr val="dk1"/>
            </a:solidFill>
            <a:prstDash val="solid"/>
            <a:round/>
            <a:headEnd type="none" w="sm" len="sm"/>
            <a:tailEnd type="triangle" w="med" len="med"/>
          </a:ln>
        </p:spPr>
      </p:cxnSp>
      <p:cxnSp>
        <p:nvCxnSpPr>
          <p:cNvPr id="311" name="Google Shape;311;p7"/>
          <p:cNvCxnSpPr/>
          <p:nvPr/>
        </p:nvCxnSpPr>
        <p:spPr>
          <a:xfrm>
            <a:off x="10544073" y="2853409"/>
            <a:ext cx="0" cy="405771"/>
          </a:xfrm>
          <a:prstGeom prst="straightConnector1">
            <a:avLst/>
          </a:prstGeom>
          <a:noFill/>
          <a:ln w="38100" cap="flat" cmpd="sng">
            <a:solidFill>
              <a:schemeClr val="dk1"/>
            </a:solidFill>
            <a:prstDash val="solid"/>
            <a:round/>
            <a:headEnd type="none" w="sm" len="sm"/>
            <a:tailEnd type="triangle" w="med" len="med"/>
          </a:ln>
        </p:spPr>
      </p:cxnSp>
      <p:cxnSp>
        <p:nvCxnSpPr>
          <p:cNvPr id="312" name="Google Shape;312;p7"/>
          <p:cNvCxnSpPr>
            <a:stCxn id="293" idx="3"/>
            <a:endCxn id="294" idx="1"/>
          </p:cNvCxnSpPr>
          <p:nvPr/>
        </p:nvCxnSpPr>
        <p:spPr>
          <a:xfrm>
            <a:off x="9187147" y="991493"/>
            <a:ext cx="878400" cy="10200"/>
          </a:xfrm>
          <a:prstGeom prst="straightConnector1">
            <a:avLst/>
          </a:prstGeom>
          <a:noFill/>
          <a:ln w="38100" cap="flat" cmpd="sng">
            <a:solidFill>
              <a:schemeClr val="dk1"/>
            </a:solidFill>
            <a:prstDash val="solid"/>
            <a:round/>
            <a:headEnd type="triangle" w="med" len="med"/>
            <a:tailEnd type="triangle" w="med" len="med"/>
          </a:ln>
        </p:spPr>
      </p:cxnSp>
      <p:cxnSp>
        <p:nvCxnSpPr>
          <p:cNvPr id="313" name="Google Shape;313;p7"/>
          <p:cNvCxnSpPr/>
          <p:nvPr/>
        </p:nvCxnSpPr>
        <p:spPr>
          <a:xfrm>
            <a:off x="9626413" y="1002436"/>
            <a:ext cx="0" cy="405771"/>
          </a:xfrm>
          <a:prstGeom prst="straightConnector1">
            <a:avLst/>
          </a:prstGeom>
          <a:noFill/>
          <a:ln w="38100" cap="flat" cmpd="sng">
            <a:solidFill>
              <a:schemeClr val="dk1"/>
            </a:solidFill>
            <a:prstDash val="solid"/>
            <a:round/>
            <a:headEnd type="none" w="sm" len="sm"/>
            <a:tailEnd type="triangle" w="med" len="med"/>
          </a:ln>
        </p:spPr>
      </p:cxnSp>
      <p:sp>
        <p:nvSpPr>
          <p:cNvPr id="314" name="Google Shape;314;p7"/>
          <p:cNvSpPr txBox="1"/>
          <p:nvPr/>
        </p:nvSpPr>
        <p:spPr>
          <a:xfrm>
            <a:off x="9187969" y="1411213"/>
            <a:ext cx="877710" cy="369332"/>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length</a:t>
            </a:r>
            <a:endParaRPr/>
          </a:p>
        </p:txBody>
      </p:sp>
      <p:sp>
        <p:nvSpPr>
          <p:cNvPr id="315" name="Google Shape;315;p7"/>
          <p:cNvSpPr/>
          <p:nvPr/>
        </p:nvSpPr>
        <p:spPr>
          <a:xfrm>
            <a:off x="8658996" y="3222741"/>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2</a:t>
            </a:r>
            <a:endParaRPr/>
          </a:p>
        </p:txBody>
      </p:sp>
      <p:sp>
        <p:nvSpPr>
          <p:cNvPr id="316" name="Google Shape;316;p7"/>
          <p:cNvSpPr/>
          <p:nvPr/>
        </p:nvSpPr>
        <p:spPr>
          <a:xfrm>
            <a:off x="10141566" y="3222741"/>
            <a:ext cx="790112" cy="390925"/>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1</a:t>
            </a:r>
            <a:endParaRPr/>
          </a:p>
        </p:txBody>
      </p:sp>
      <p:sp>
        <p:nvSpPr>
          <p:cNvPr id="317" name="Google Shape;317;p7"/>
          <p:cNvSpPr/>
          <p:nvPr/>
        </p:nvSpPr>
        <p:spPr>
          <a:xfrm>
            <a:off x="8651033" y="3997844"/>
            <a:ext cx="806038" cy="431166"/>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2</a:t>
            </a:r>
            <a:endParaRPr/>
          </a:p>
        </p:txBody>
      </p:sp>
      <p:sp>
        <p:nvSpPr>
          <p:cNvPr id="318" name="Google Shape;318;p7"/>
          <p:cNvSpPr/>
          <p:nvPr/>
        </p:nvSpPr>
        <p:spPr>
          <a:xfrm>
            <a:off x="10141565" y="2531503"/>
            <a:ext cx="798075" cy="390925"/>
          </a:xfrm>
          <a:prstGeom prst="rect">
            <a:avLst/>
          </a:prstGeom>
          <a:gradFill>
            <a:gsLst>
              <a:gs pos="0">
                <a:srgbClr val="BDBDBD"/>
              </a:gs>
              <a:gs pos="100000">
                <a:srgbClr val="7D7D7D"/>
              </a:gs>
            </a:gsLst>
            <a:lin ang="504000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Twentieth Century"/>
                <a:ea typeface="Twentieth Century"/>
                <a:cs typeface="Twentieth Century"/>
                <a:sym typeface="Twentieth Century"/>
              </a:rPr>
              <a:t>1</a:t>
            </a:r>
            <a:endParaRPr/>
          </a:p>
        </p:txBody>
      </p:sp>
      <p:sp>
        <p:nvSpPr>
          <p:cNvPr id="319" name="Google Shape;319;p7"/>
          <p:cNvSpPr/>
          <p:nvPr/>
        </p:nvSpPr>
        <p:spPr>
          <a:xfrm>
            <a:off x="8651033" y="3207952"/>
            <a:ext cx="790112" cy="390925"/>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1</a:t>
            </a:r>
            <a:endParaRPr/>
          </a:p>
        </p:txBody>
      </p:sp>
      <p:sp>
        <p:nvSpPr>
          <p:cNvPr id="320" name="Google Shape;320;p7"/>
          <p:cNvSpPr/>
          <p:nvPr/>
        </p:nvSpPr>
        <p:spPr>
          <a:xfrm>
            <a:off x="10133603" y="3214704"/>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2</a:t>
            </a:r>
            <a:endParaRPr/>
          </a:p>
        </p:txBody>
      </p:sp>
      <p:sp>
        <p:nvSpPr>
          <p:cNvPr id="321" name="Google Shape;321;p7"/>
          <p:cNvSpPr/>
          <p:nvPr/>
        </p:nvSpPr>
        <p:spPr>
          <a:xfrm>
            <a:off x="8646640" y="2551055"/>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1</a:t>
            </a:r>
            <a:endParaRPr/>
          </a:p>
        </p:txBody>
      </p:sp>
      <p:sp>
        <p:nvSpPr>
          <p:cNvPr id="322" name="Google Shape;322;p7"/>
          <p:cNvSpPr/>
          <p:nvPr/>
        </p:nvSpPr>
        <p:spPr>
          <a:xfrm>
            <a:off x="10149529" y="3997844"/>
            <a:ext cx="790112" cy="369332"/>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wentieth Century"/>
                <a:ea typeface="Twentieth Century"/>
                <a:cs typeface="Twentieth Century"/>
                <a:sym typeface="Twentieth Century"/>
              </a:rPr>
              <a:t>2</a:t>
            </a:r>
            <a:endParaRPr/>
          </a:p>
        </p:txBody>
      </p:sp>
      <p:sp>
        <p:nvSpPr>
          <p:cNvPr id="323" name="Google Shape;323;p7"/>
          <p:cNvSpPr/>
          <p:nvPr/>
        </p:nvSpPr>
        <p:spPr>
          <a:xfrm>
            <a:off x="4134155" y="-29290"/>
            <a:ext cx="379950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cap="none" dirty="0">
                <a:solidFill>
                  <a:schemeClr val="accent3"/>
                </a:solidFill>
                <a:latin typeface="Twentieth Century"/>
                <a:ea typeface="Twentieth Century"/>
                <a:cs typeface="Twentieth Century"/>
                <a:sym typeface="Twentieth Century"/>
              </a:rPr>
              <a:t>ANIMATION</a:t>
            </a:r>
            <a:endParaRPr u="sng" dirty="0"/>
          </a:p>
        </p:txBody>
      </p:sp>
      <p:sp>
        <p:nvSpPr>
          <p:cNvPr id="324" name="Google Shape;324;p7"/>
          <p:cNvSpPr txBox="1"/>
          <p:nvPr/>
        </p:nvSpPr>
        <p:spPr>
          <a:xfrm>
            <a:off x="8646640" y="5043948"/>
            <a:ext cx="2444145"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lt1"/>
                </a:solidFill>
                <a:latin typeface="Twentieth Century"/>
                <a:ea typeface="Twentieth Century"/>
                <a:cs typeface="Twentieth Century"/>
                <a:sym typeface="Twentieth Century"/>
              </a:rPr>
              <a:t>temp = a[n1];</a:t>
            </a:r>
            <a:endParaRPr/>
          </a:p>
          <a:p>
            <a:pPr marL="0" marR="0" lvl="0" indent="0" algn="ctr" rtl="0">
              <a:spcBef>
                <a:spcPts val="0"/>
              </a:spcBef>
              <a:spcAft>
                <a:spcPts val="0"/>
              </a:spcAft>
              <a:buNone/>
            </a:pPr>
            <a:r>
              <a:rPr lang="en-IN" sz="2000">
                <a:solidFill>
                  <a:schemeClr val="lt1"/>
                </a:solidFill>
                <a:latin typeface="Twentieth Century"/>
                <a:ea typeface="Twentieth Century"/>
                <a:cs typeface="Twentieth Century"/>
                <a:sym typeface="Twentieth Century"/>
              </a:rPr>
              <a:t>a[n1]=a[n2];</a:t>
            </a:r>
            <a:endParaRPr/>
          </a:p>
          <a:p>
            <a:pPr marL="0" marR="0" lvl="0" indent="0" algn="ctr" rtl="0">
              <a:spcBef>
                <a:spcPts val="0"/>
              </a:spcBef>
              <a:spcAft>
                <a:spcPts val="0"/>
              </a:spcAft>
              <a:buNone/>
            </a:pPr>
            <a:r>
              <a:rPr lang="en-IN" sz="2000">
                <a:solidFill>
                  <a:schemeClr val="lt1"/>
                </a:solidFill>
                <a:latin typeface="Twentieth Century"/>
                <a:ea typeface="Twentieth Century"/>
                <a:cs typeface="Twentieth Century"/>
                <a:sym typeface="Twentieth Century"/>
              </a:rPr>
              <a:t>a[n2]=temp;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800"/>
                                        <p:tgtEl>
                                          <p:spTgt spid="293"/>
                                        </p:tgtEl>
                                      </p:cBhvr>
                                    </p:animEffect>
                                  </p:childTnLst>
                                </p:cTn>
                              </p:par>
                              <p:par>
                                <p:cTn id="8" presetID="10" presetClass="entr" presetSubtype="0" fill="hold" nodeType="withEffect">
                                  <p:stCondLst>
                                    <p:cond delay="0"/>
                                  </p:stCondLst>
                                  <p:childTnLst>
                                    <p:set>
                                      <p:cBhvr>
                                        <p:cTn id="9" dur="1" fill="hold">
                                          <p:stCondLst>
                                            <p:cond delay="0"/>
                                          </p:stCondLst>
                                        </p:cTn>
                                        <p:tgtEl>
                                          <p:spTgt spid="294"/>
                                        </p:tgtEl>
                                        <p:attrNameLst>
                                          <p:attrName>style.visibility</p:attrName>
                                        </p:attrNameLst>
                                      </p:cBhvr>
                                      <p:to>
                                        <p:strVal val="visible"/>
                                      </p:to>
                                    </p:set>
                                    <p:animEffect transition="in" filter="fade">
                                      <p:cBhvr>
                                        <p:cTn id="10" dur="700"/>
                                        <p:tgtEl>
                                          <p:spTgt spid="2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fade">
                                      <p:cBhvr>
                                        <p:cTn id="15" dur="500"/>
                                        <p:tgtEl>
                                          <p:spTgt spid="29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19"/>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700"/>
                                        <p:tgtEl>
                                          <p:spTgt spid="3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8"/>
                                        </p:tgtEl>
                                        <p:attrNameLst>
                                          <p:attrName>style.visibility</p:attrName>
                                        </p:attrNameLst>
                                      </p:cBhvr>
                                      <p:to>
                                        <p:strVal val="visible"/>
                                      </p:to>
                                    </p:set>
                                    <p:animEffect transition="in" filter="fade">
                                      <p:cBhvr>
                                        <p:cTn id="27" dur="500"/>
                                        <p:tgtEl>
                                          <p:spTgt spid="298"/>
                                        </p:tgtEl>
                                      </p:cBhvr>
                                    </p:animEffect>
                                  </p:childTnLst>
                                </p:cTn>
                              </p:par>
                              <p:par>
                                <p:cTn id="28" presetID="10" presetClass="entr" presetSubtype="0" fill="hold" nodeType="withEffect">
                                  <p:stCondLst>
                                    <p:cond delay="0"/>
                                  </p:stCondLst>
                                  <p:childTnLst>
                                    <p:set>
                                      <p:cBhvr>
                                        <p:cTn id="29" dur="1" fill="hold">
                                          <p:stCondLst>
                                            <p:cond delay="0"/>
                                          </p:stCondLst>
                                        </p:cTn>
                                        <p:tgtEl>
                                          <p:spTgt spid="299"/>
                                        </p:tgtEl>
                                        <p:attrNameLst>
                                          <p:attrName>style.visibility</p:attrName>
                                        </p:attrNameLst>
                                      </p:cBhvr>
                                      <p:to>
                                        <p:strVal val="visible"/>
                                      </p:to>
                                    </p:set>
                                    <p:animEffect transition="in" filter="fade">
                                      <p:cBhvr>
                                        <p:cTn id="30" dur="500"/>
                                        <p:tgtEl>
                                          <p:spTgt spid="299"/>
                                        </p:tgtEl>
                                      </p:cBhvr>
                                    </p:animEffect>
                                  </p:childTnLst>
                                </p:cTn>
                              </p:par>
                              <p:par>
                                <p:cTn id="31" presetID="1" presetClass="entr" presetSubtype="0" fill="hold" nodeType="withEffect">
                                  <p:stCondLst>
                                    <p:cond delay="0"/>
                                  </p:stCondLst>
                                  <p:childTnLst>
                                    <p:set>
                                      <p:cBhvr>
                                        <p:cTn id="32" dur="1" fill="hold">
                                          <p:stCondLst>
                                            <p:cond delay="0"/>
                                          </p:stCondLst>
                                        </p:cTn>
                                        <p:tgtEl>
                                          <p:spTgt spid="3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31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1"/>
                                          </p:stCondLst>
                                        </p:cTn>
                                        <p:tgtEl>
                                          <p:spTgt spid="32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0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0" presetClass="entr" presetSubtype="0" fill="hold" nodeType="withEffect">
                                  <p:stCondLst>
                                    <p:cond delay="0"/>
                                  </p:stCondLst>
                                  <p:childTnLst>
                                    <p:set>
                                      <p:cBhvr>
                                        <p:cTn id="54" dur="1" fill="hold">
                                          <p:stCondLst>
                                            <p:cond delay="0"/>
                                          </p:stCondLst>
                                        </p:cTn>
                                        <p:tgtEl>
                                          <p:spTgt spid="295"/>
                                        </p:tgtEl>
                                        <p:attrNameLst>
                                          <p:attrName>style.visibility</p:attrName>
                                        </p:attrNameLst>
                                      </p:cBhvr>
                                      <p:to>
                                        <p:strVal val="visible"/>
                                      </p:to>
                                    </p:set>
                                    <p:animEffect transition="in" filter="fade">
                                      <p:cBhvr>
                                        <p:cTn id="55" dur="500"/>
                                        <p:tgtEl>
                                          <p:spTgt spid="29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1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0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9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0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0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0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0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1"/>
                                          </p:stCondLst>
                                        </p:cTn>
                                        <p:tgtEl>
                                          <p:spTgt spid="32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1"/>
                                          </p:stCondLst>
                                        </p:cTn>
                                        <p:tgtEl>
                                          <p:spTgt spid="3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09"/>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9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10"/>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1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31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1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1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24">
                                            <p:txEl>
                                              <p:pRg st="0" end="0"/>
                                            </p:txEl>
                                          </p:spTgt>
                                        </p:tgtEl>
                                        <p:attrNameLst>
                                          <p:attrName>style.visibility</p:attrName>
                                        </p:attrNameLst>
                                      </p:cBhvr>
                                      <p:to>
                                        <p:strVal val="visible"/>
                                      </p:to>
                                    </p:set>
                                    <p:animEffect transition="in" filter="fade">
                                      <p:cBhvr>
                                        <p:cTn id="112" dur="500"/>
                                        <p:tgtEl>
                                          <p:spTgt spid="324">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4">
                                            <p:txEl>
                                              <p:pRg st="1" end="1"/>
                                            </p:txEl>
                                          </p:spTgt>
                                        </p:tgtEl>
                                        <p:attrNameLst>
                                          <p:attrName>style.visibility</p:attrName>
                                        </p:attrNameLst>
                                      </p:cBhvr>
                                      <p:to>
                                        <p:strVal val="visible"/>
                                      </p:to>
                                    </p:set>
                                    <p:animEffect transition="in" filter="fade">
                                      <p:cBhvr>
                                        <p:cTn id="117" dur="500"/>
                                        <p:tgtEl>
                                          <p:spTgt spid="324">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24">
                                            <p:txEl>
                                              <p:pRg st="2" end="2"/>
                                            </p:txEl>
                                          </p:spTgt>
                                        </p:tgtEl>
                                        <p:attrNameLst>
                                          <p:attrName>style.visibility</p:attrName>
                                        </p:attrNameLst>
                                      </p:cBhvr>
                                      <p:to>
                                        <p:strVal val="visible"/>
                                      </p:to>
                                    </p:set>
                                    <p:animEffect transition="in" filter="fade">
                                      <p:cBhvr>
                                        <p:cTn id="122" dur="500"/>
                                        <p:tgtEl>
                                          <p:spTgt spid="3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8"/>
          <p:cNvSpPr txBox="1"/>
          <p:nvPr/>
        </p:nvSpPr>
        <p:spPr>
          <a:xfrm>
            <a:off x="5420437" y="5891555"/>
            <a:ext cx="1389357" cy="276999"/>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wentieth Century"/>
                <a:ea typeface="Twentieth Century"/>
                <a:cs typeface="Twentieth Century"/>
                <a:sym typeface="Twentieth Century"/>
              </a:rPr>
              <a:t>Time taken </a:t>
            </a:r>
            <a:endParaRPr/>
          </a:p>
        </p:txBody>
      </p:sp>
      <p:sp>
        <p:nvSpPr>
          <p:cNvPr id="330" name="Google Shape;330;p8"/>
          <p:cNvSpPr txBox="1"/>
          <p:nvPr/>
        </p:nvSpPr>
        <p:spPr>
          <a:xfrm>
            <a:off x="1425488" y="3324392"/>
            <a:ext cx="1041720" cy="276999"/>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wentieth Century"/>
                <a:ea typeface="Twentieth Century"/>
                <a:cs typeface="Twentieth Century"/>
                <a:sym typeface="Twentieth Century"/>
              </a:rPr>
              <a:t>Start Button</a:t>
            </a:r>
            <a:endParaRPr/>
          </a:p>
        </p:txBody>
      </p:sp>
      <p:sp>
        <p:nvSpPr>
          <p:cNvPr id="331" name="Google Shape;331;p8"/>
          <p:cNvSpPr txBox="1"/>
          <p:nvPr/>
        </p:nvSpPr>
        <p:spPr>
          <a:xfrm>
            <a:off x="1425488" y="4737324"/>
            <a:ext cx="1324169" cy="276999"/>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wentieth Century"/>
                <a:ea typeface="Twentieth Century"/>
                <a:cs typeface="Twentieth Century"/>
                <a:sym typeface="Twentieth Century"/>
              </a:rPr>
              <a:t>Time Complexity</a:t>
            </a:r>
            <a:endParaRPr/>
          </a:p>
        </p:txBody>
      </p:sp>
      <p:sp>
        <p:nvSpPr>
          <p:cNvPr id="332" name="Google Shape;332;p8"/>
          <p:cNvSpPr txBox="1"/>
          <p:nvPr/>
        </p:nvSpPr>
        <p:spPr>
          <a:xfrm>
            <a:off x="9289311" y="4188022"/>
            <a:ext cx="1168891" cy="461665"/>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wentieth Century"/>
                <a:ea typeface="Twentieth Century"/>
                <a:cs typeface="Twentieth Century"/>
                <a:sym typeface="Twentieth Century"/>
              </a:rPr>
              <a:t>Enter number of elements</a:t>
            </a:r>
            <a:endParaRPr/>
          </a:p>
        </p:txBody>
      </p:sp>
      <p:cxnSp>
        <p:nvCxnSpPr>
          <p:cNvPr id="333" name="Google Shape;333;p8"/>
          <p:cNvCxnSpPr>
            <a:endCxn id="329" idx="0"/>
          </p:cNvCxnSpPr>
          <p:nvPr/>
        </p:nvCxnSpPr>
        <p:spPr>
          <a:xfrm flipH="1">
            <a:off x="6115116" y="5574155"/>
            <a:ext cx="293700" cy="317400"/>
          </a:xfrm>
          <a:prstGeom prst="straightConnector1">
            <a:avLst/>
          </a:prstGeom>
          <a:noFill/>
          <a:ln w="38100" cap="flat" cmpd="sng">
            <a:solidFill>
              <a:schemeClr val="lt1"/>
            </a:solidFill>
            <a:prstDash val="solid"/>
            <a:round/>
            <a:headEnd type="none" w="sm" len="sm"/>
            <a:tailEnd type="triangle" w="med" len="med"/>
          </a:ln>
        </p:spPr>
      </p:cxnSp>
      <p:sp>
        <p:nvSpPr>
          <p:cNvPr id="334" name="Google Shape;334;p8"/>
          <p:cNvSpPr txBox="1"/>
          <p:nvPr/>
        </p:nvSpPr>
        <p:spPr>
          <a:xfrm>
            <a:off x="998109" y="2415023"/>
            <a:ext cx="1586143" cy="276999"/>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wentieth Century"/>
                <a:ea typeface="Twentieth Century"/>
                <a:cs typeface="Twentieth Century"/>
                <a:sym typeface="Twentieth Century"/>
              </a:rPr>
              <a:t>Select Sort option</a:t>
            </a:r>
            <a:endParaRPr/>
          </a:p>
        </p:txBody>
      </p:sp>
      <p:pic>
        <p:nvPicPr>
          <p:cNvPr id="335" name="Google Shape;335;p8"/>
          <p:cNvPicPr preferRelativeResize="0"/>
          <p:nvPr/>
        </p:nvPicPr>
        <p:blipFill rotWithShape="1">
          <a:blip r:embed="rId3">
            <a:alphaModFix/>
          </a:blip>
          <a:srcRect/>
          <a:stretch/>
        </p:blipFill>
        <p:spPr>
          <a:xfrm>
            <a:off x="3918548" y="1306393"/>
            <a:ext cx="4620913" cy="4245213"/>
          </a:xfrm>
          <a:prstGeom prst="rect">
            <a:avLst/>
          </a:prstGeom>
          <a:noFill/>
          <a:ln w="9525"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cxnSp>
        <p:nvCxnSpPr>
          <p:cNvPr id="336" name="Google Shape;336;p8"/>
          <p:cNvCxnSpPr>
            <a:endCxn id="334" idx="3"/>
          </p:cNvCxnSpPr>
          <p:nvPr/>
        </p:nvCxnSpPr>
        <p:spPr>
          <a:xfrm flipH="1">
            <a:off x="2584252" y="1880623"/>
            <a:ext cx="2836200" cy="672900"/>
          </a:xfrm>
          <a:prstGeom prst="straightConnector1">
            <a:avLst/>
          </a:prstGeom>
          <a:noFill/>
          <a:ln w="9525" cap="flat" cmpd="sng">
            <a:solidFill>
              <a:schemeClr val="dk1"/>
            </a:solidFill>
            <a:prstDash val="solid"/>
            <a:round/>
            <a:headEnd type="none" w="sm" len="sm"/>
            <a:tailEnd type="triangle" w="med" len="med"/>
          </a:ln>
        </p:spPr>
      </p:cxnSp>
      <p:cxnSp>
        <p:nvCxnSpPr>
          <p:cNvPr id="337" name="Google Shape;337;p8"/>
          <p:cNvCxnSpPr>
            <a:endCxn id="330" idx="3"/>
          </p:cNvCxnSpPr>
          <p:nvPr/>
        </p:nvCxnSpPr>
        <p:spPr>
          <a:xfrm flipH="1">
            <a:off x="2467208" y="2964292"/>
            <a:ext cx="3589500" cy="498600"/>
          </a:xfrm>
          <a:prstGeom prst="straightConnector1">
            <a:avLst/>
          </a:prstGeom>
          <a:noFill/>
          <a:ln w="9525" cap="flat" cmpd="sng">
            <a:solidFill>
              <a:schemeClr val="dk1"/>
            </a:solidFill>
            <a:prstDash val="solid"/>
            <a:round/>
            <a:headEnd type="none" w="sm" len="sm"/>
            <a:tailEnd type="triangle" w="med" len="med"/>
          </a:ln>
        </p:spPr>
      </p:cxnSp>
      <p:sp>
        <p:nvSpPr>
          <p:cNvPr id="338" name="Google Shape;338;p8"/>
          <p:cNvSpPr txBox="1"/>
          <p:nvPr/>
        </p:nvSpPr>
        <p:spPr>
          <a:xfrm>
            <a:off x="1830509" y="245274"/>
            <a:ext cx="890100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u="sng" dirty="0">
                <a:solidFill>
                  <a:schemeClr val="lt1"/>
                </a:solidFill>
                <a:latin typeface="Arial Black"/>
                <a:ea typeface="Arial Black"/>
                <a:cs typeface="Arial Black"/>
                <a:sym typeface="Arial Black"/>
              </a:rPr>
              <a:t>SCREENSHOT OF THE SIMULATION</a:t>
            </a:r>
            <a:endParaRPr u="sng" dirty="0"/>
          </a:p>
        </p:txBody>
      </p:sp>
      <p:cxnSp>
        <p:nvCxnSpPr>
          <p:cNvPr id="339" name="Google Shape;339;p8"/>
          <p:cNvCxnSpPr>
            <a:endCxn id="331" idx="3"/>
          </p:cNvCxnSpPr>
          <p:nvPr/>
        </p:nvCxnSpPr>
        <p:spPr>
          <a:xfrm flipH="1">
            <a:off x="2749657" y="4606123"/>
            <a:ext cx="1451400" cy="269700"/>
          </a:xfrm>
          <a:prstGeom prst="straightConnector1">
            <a:avLst/>
          </a:prstGeom>
          <a:noFill/>
          <a:ln w="9525" cap="flat" cmpd="sng">
            <a:solidFill>
              <a:schemeClr val="dk1"/>
            </a:solidFill>
            <a:prstDash val="solid"/>
            <a:round/>
            <a:headEnd type="none" w="sm" len="sm"/>
            <a:tailEnd type="triangle" w="med" len="med"/>
          </a:ln>
        </p:spPr>
      </p:cxnSp>
      <p:cxnSp>
        <p:nvCxnSpPr>
          <p:cNvPr id="340" name="Google Shape;340;p8"/>
          <p:cNvCxnSpPr>
            <a:endCxn id="332" idx="1"/>
          </p:cNvCxnSpPr>
          <p:nvPr/>
        </p:nvCxnSpPr>
        <p:spPr>
          <a:xfrm rot="10800000" flipH="1">
            <a:off x="6619011" y="4418854"/>
            <a:ext cx="2670300" cy="18720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9"/>
          <p:cNvPicPr preferRelativeResize="0"/>
          <p:nvPr/>
        </p:nvPicPr>
        <p:blipFill rotWithShape="1">
          <a:blip r:embed="rId3">
            <a:alphaModFix/>
          </a:blip>
          <a:srcRect/>
          <a:stretch/>
        </p:blipFill>
        <p:spPr>
          <a:xfrm>
            <a:off x="6409678" y="1358303"/>
            <a:ext cx="4858995" cy="4125858"/>
          </a:xfrm>
          <a:prstGeom prst="rect">
            <a:avLst/>
          </a:prstGeom>
          <a:noFill/>
          <a:ln w="9525"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46" name="Google Shape;346;p9"/>
          <p:cNvPicPr preferRelativeResize="0"/>
          <p:nvPr/>
        </p:nvPicPr>
        <p:blipFill rotWithShape="1">
          <a:blip r:embed="rId4">
            <a:alphaModFix/>
          </a:blip>
          <a:srcRect/>
          <a:stretch/>
        </p:blipFill>
        <p:spPr>
          <a:xfrm>
            <a:off x="1106798" y="1358303"/>
            <a:ext cx="4858995" cy="4125866"/>
          </a:xfrm>
          <a:prstGeom prst="rect">
            <a:avLst/>
          </a:prstGeom>
          <a:noFill/>
          <a:ln w="9525"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47" name="Google Shape;347;p9"/>
          <p:cNvSpPr/>
          <p:nvPr/>
        </p:nvSpPr>
        <p:spPr>
          <a:xfrm>
            <a:off x="139148" y="94397"/>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48" name="Google Shape;348;p9"/>
          <p:cNvSpPr/>
          <p:nvPr/>
        </p:nvSpPr>
        <p:spPr>
          <a:xfrm>
            <a:off x="0" y="3298825"/>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49" name="Google Shape;349;p9"/>
          <p:cNvSpPr/>
          <p:nvPr/>
        </p:nvSpPr>
        <p:spPr>
          <a:xfrm>
            <a:off x="0" y="6719888"/>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1100"/>
              <a:buFont typeface="Arial"/>
              <a:buNone/>
            </a:pPr>
            <a:r>
              <a:rPr lang="en-IN" sz="1100" b="0" i="0" u="none" strike="noStrike" cap="none">
                <a:solidFill>
                  <a:schemeClr val="lt1"/>
                </a:solidFill>
                <a:latin typeface="Arial"/>
                <a:ea typeface="Arial"/>
                <a:cs typeface="Arial"/>
                <a:sym typeface="Arial"/>
              </a:rPr>
              <a:t>            </a:t>
            </a: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100"/>
              <a:buFont typeface="Arial"/>
              <a:buNone/>
            </a:pPr>
            <a:r>
              <a:rPr lang="en-IN" sz="1100" b="0" i="0" u="none" strike="noStrike" cap="none">
                <a:solidFill>
                  <a:schemeClr val="lt1"/>
                </a:solidFill>
                <a:latin typeface="Arial"/>
                <a:ea typeface="Arial"/>
                <a:cs typeface="Arial"/>
                <a:sym typeface="Arial"/>
              </a:rPr>
              <a:t>  </a:t>
            </a: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Twentieth Century"/>
              <a:buNone/>
            </a:pPr>
            <a:endParaRPr sz="1800" b="0" i="0" u="none" strike="noStrike" cap="none">
              <a:solidFill>
                <a:schemeClr val="lt1"/>
              </a:solidFill>
              <a:latin typeface="Arial"/>
              <a:ea typeface="Arial"/>
              <a:cs typeface="Arial"/>
              <a:sym typeface="Arial"/>
            </a:endParaRPr>
          </a:p>
        </p:txBody>
      </p:sp>
      <p:sp>
        <p:nvSpPr>
          <p:cNvPr id="350" name="Google Shape;350;p9"/>
          <p:cNvSpPr/>
          <p:nvPr/>
        </p:nvSpPr>
        <p:spPr>
          <a:xfrm>
            <a:off x="3110948" y="117603"/>
            <a:ext cx="3956437"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0" cap="none" dirty="0">
                <a:solidFill>
                  <a:schemeClr val="lt1"/>
                </a:solidFill>
                <a:latin typeface="Arial Black" panose="020B0A04020102020204" pitchFamily="34" charset="0"/>
                <a:ea typeface="Twentieth Century"/>
                <a:cs typeface="Twentieth Century"/>
                <a:sym typeface="Twentieth Century"/>
              </a:rPr>
              <a:t>     </a:t>
            </a:r>
            <a:r>
              <a:rPr lang="en-IN" sz="4000" b="0" u="sng" cap="none" dirty="0">
                <a:solidFill>
                  <a:schemeClr val="lt1"/>
                </a:solidFill>
                <a:latin typeface="Arial Black" panose="020B0A04020102020204" pitchFamily="34" charset="0"/>
                <a:ea typeface="Twentieth Century"/>
                <a:cs typeface="Twentieth Century"/>
                <a:sym typeface="Twentieth Century"/>
              </a:rPr>
              <a:t>RESULT</a:t>
            </a:r>
            <a:r>
              <a:rPr lang="en-IN" sz="4000" u="sng" dirty="0">
                <a:solidFill>
                  <a:schemeClr val="lt1"/>
                </a:solidFill>
                <a:latin typeface="Arial Black" panose="020B0A04020102020204" pitchFamily="34" charset="0"/>
                <a:ea typeface="Twentieth Century"/>
                <a:cs typeface="Twentieth Century"/>
                <a:sym typeface="Twentieth Century"/>
              </a:rPr>
              <a:t>S</a:t>
            </a:r>
            <a:endParaRPr sz="4000" u="sng" dirty="0">
              <a:latin typeface="Arial Black" panose="020B0A04020102020204" pitchFamily="34" charset="0"/>
            </a:endParaRPr>
          </a:p>
        </p:txBody>
      </p:sp>
      <p:sp>
        <p:nvSpPr>
          <p:cNvPr id="351" name="Google Shape;351;p9"/>
          <p:cNvSpPr txBox="1"/>
          <p:nvPr/>
        </p:nvSpPr>
        <p:spPr>
          <a:xfrm>
            <a:off x="2203864" y="5748600"/>
            <a:ext cx="23703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Twentieth Century"/>
                <a:ea typeface="Twentieth Century"/>
                <a:cs typeface="Twentieth Century"/>
                <a:sym typeface="Twentieth Century"/>
              </a:rPr>
              <a:t>QUICK SORT</a:t>
            </a:r>
            <a:endParaRPr/>
          </a:p>
        </p:txBody>
      </p:sp>
      <p:sp>
        <p:nvSpPr>
          <p:cNvPr id="352" name="Google Shape;352;p9"/>
          <p:cNvSpPr txBox="1"/>
          <p:nvPr/>
        </p:nvSpPr>
        <p:spPr>
          <a:xfrm>
            <a:off x="7617798" y="5748600"/>
            <a:ext cx="23703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Twentieth Century"/>
                <a:ea typeface="Twentieth Century"/>
                <a:cs typeface="Twentieth Century"/>
                <a:sym typeface="Twentieth Century"/>
              </a:rPr>
              <a:t>BUBBLE SORT</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7</TotalTime>
  <Words>677</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Noto Sans Symbols</vt:lpstr>
      <vt:lpstr>Rockwell</vt:lpstr>
      <vt:lpstr>Arial</vt:lpstr>
      <vt:lpstr>Arial Black</vt:lpstr>
      <vt:lpstr>Twentieth Century</vt:lpstr>
      <vt:lpstr>Times New Roman</vt:lpstr>
      <vt:lpstr>Bookman Old Style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Ganesh</dc:creator>
  <cp:lastModifiedBy>Priyam Saxena</cp:lastModifiedBy>
  <cp:revision>3</cp:revision>
  <dcterms:created xsi:type="dcterms:W3CDTF">2020-05-07T07:34:44Z</dcterms:created>
  <dcterms:modified xsi:type="dcterms:W3CDTF">2020-06-08T06:17:51Z</dcterms:modified>
</cp:coreProperties>
</file>