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0" r:id="rId2"/>
    <p:sldId id="262" r:id="rId3"/>
    <p:sldId id="263" r:id="rId4"/>
    <p:sldId id="264" r:id="rId5"/>
    <p:sldId id="257" r:id="rId6"/>
    <p:sldId id="266" r:id="rId7"/>
    <p:sldId id="259" r:id="rId8"/>
    <p:sldId id="267" r:id="rId9"/>
    <p:sldId id="26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92"/>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AE4F9-D567-2F4C-8B7C-839AFF74DBC4}" type="datetimeFigureOut">
              <a:rPr lang="en-US" smtClean="0"/>
              <a:t>4/17/16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E336A-AFC9-164E-BE56-E183BA35E2F3}" type="slidenum">
              <a:rPr lang="en-US" smtClean="0"/>
              <a:t>‹#›</a:t>
            </a:fld>
            <a:endParaRPr lang="en-US"/>
          </a:p>
        </p:txBody>
      </p:sp>
    </p:spTree>
    <p:extLst>
      <p:ext uri="{BB962C8B-B14F-4D97-AF65-F5344CB8AC3E}">
        <p14:creationId xmlns:p14="http://schemas.microsoft.com/office/powerpoint/2010/main" val="77127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E336A-AFC9-164E-BE56-E183BA35E2F3}" type="slidenum">
              <a:rPr lang="en-US" smtClean="0"/>
              <a:t>5</a:t>
            </a:fld>
            <a:endParaRPr lang="en-US"/>
          </a:p>
        </p:txBody>
      </p:sp>
    </p:spTree>
    <p:extLst>
      <p:ext uri="{BB962C8B-B14F-4D97-AF65-F5344CB8AC3E}">
        <p14:creationId xmlns:p14="http://schemas.microsoft.com/office/powerpoint/2010/main" val="67356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1E336A-AFC9-164E-BE56-E183BA35E2F3}" type="slidenum">
              <a:rPr lang="en-US" smtClean="0"/>
              <a:t>6</a:t>
            </a:fld>
            <a:endParaRPr lang="en-US"/>
          </a:p>
        </p:txBody>
      </p:sp>
    </p:spTree>
    <p:extLst>
      <p:ext uri="{BB962C8B-B14F-4D97-AF65-F5344CB8AC3E}">
        <p14:creationId xmlns:p14="http://schemas.microsoft.com/office/powerpoint/2010/main" val="213932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52.38.108.155:4030/" TargetMode="External"/><Relationship Id="rId3" Type="http://schemas.openxmlformats.org/officeDocument/2006/relationships/hyperlink" Target="https://github.com/prateekmane99/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3999" y="465083"/>
            <a:ext cx="8915399" cy="1773621"/>
          </a:xfrm>
        </p:spPr>
        <p:txBody>
          <a:bodyPr/>
          <a:lstStyle/>
          <a:p>
            <a:pPr algn="ctr"/>
            <a:r>
              <a:rPr lang="en-US" b="1" dirty="0" smtClean="0"/>
              <a:t>Boston Energy Analysis &amp; Insights</a:t>
            </a:r>
            <a:endParaRPr lang="en-US" b="1" dirty="0"/>
          </a:p>
        </p:txBody>
      </p:sp>
      <p:sp>
        <p:nvSpPr>
          <p:cNvPr id="3" name="Subtitle 2"/>
          <p:cNvSpPr>
            <a:spLocks noGrp="1"/>
          </p:cNvSpPr>
          <p:nvPr>
            <p:ph type="subTitle" idx="1"/>
          </p:nvPr>
        </p:nvSpPr>
        <p:spPr>
          <a:xfrm>
            <a:off x="8403020" y="4903076"/>
            <a:ext cx="3101591" cy="1418896"/>
          </a:xfrm>
        </p:spPr>
        <p:txBody>
          <a:bodyPr>
            <a:noAutofit/>
          </a:bodyPr>
          <a:lstStyle/>
          <a:p>
            <a:r>
              <a:rPr lang="en-US" sz="2000" b="1" i="1" dirty="0" smtClean="0">
                <a:solidFill>
                  <a:schemeClr val="tx1"/>
                </a:solidFill>
              </a:rPr>
              <a:t>Team 6 : Prateek Mane </a:t>
            </a:r>
          </a:p>
          <a:p>
            <a:r>
              <a:rPr lang="en-US" sz="2000" b="1" i="1" dirty="0">
                <a:solidFill>
                  <a:schemeClr val="tx1"/>
                </a:solidFill>
              </a:rPr>
              <a:t>	</a:t>
            </a:r>
            <a:r>
              <a:rPr lang="en-US" sz="2000" b="1" i="1" dirty="0" smtClean="0">
                <a:solidFill>
                  <a:schemeClr val="tx1"/>
                </a:solidFill>
              </a:rPr>
              <a:t>	 Nikita Khamkar </a:t>
            </a:r>
          </a:p>
          <a:p>
            <a:r>
              <a:rPr lang="en-US" sz="2000" b="1" i="1" dirty="0">
                <a:solidFill>
                  <a:schemeClr val="tx1"/>
                </a:solidFill>
              </a:rPr>
              <a:t>	</a:t>
            </a:r>
            <a:r>
              <a:rPr lang="en-US" sz="2000" b="1" i="1" dirty="0" smtClean="0">
                <a:solidFill>
                  <a:schemeClr val="tx1"/>
                </a:solidFill>
              </a:rPr>
              <a:t>	 Rashmi Yadav</a:t>
            </a:r>
            <a:endParaRPr lang="en-US" sz="2000" b="1" i="1" dirty="0">
              <a:solidFill>
                <a:schemeClr val="tx1"/>
              </a:solidFill>
            </a:endParaRPr>
          </a:p>
        </p:txBody>
      </p:sp>
      <p:pic>
        <p:nvPicPr>
          <p:cNvPr id="5" name="Picture 4"/>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20717" y="315310"/>
            <a:ext cx="11971283" cy="6180083"/>
          </a:xfrm>
          <a:prstGeom prst="rect">
            <a:avLst/>
          </a:prstGeom>
        </p:spPr>
      </p:pic>
    </p:spTree>
    <p:extLst>
      <p:ext uri="{BB962C8B-B14F-4D97-AF65-F5344CB8AC3E}">
        <p14:creationId xmlns:p14="http://schemas.microsoft.com/office/powerpoint/2010/main" val="58784505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6000"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6000" b="1" i="1" dirty="0" smtClean="0">
                <a:ln w="9525">
                  <a:solidFill>
                    <a:schemeClr val="accent1"/>
                  </a:solidFill>
                  <a:prstDash val="solid"/>
                </a:ln>
                <a:solidFill>
                  <a:schemeClr val="tx1"/>
                </a:solidFill>
                <a:effectLst>
                  <a:outerShdw blurRad="12700" dist="38100" dir="2700000" algn="tl" rotWithShape="0">
                    <a:schemeClr val="bg1">
                      <a:lumMod val="50000"/>
                    </a:schemeClr>
                  </a:outerShdw>
                </a:effectLst>
              </a:rPr>
              <a:t>Thank You </a:t>
            </a:r>
            <a:r>
              <a:rPr lang="is-IS" sz="6000" b="1" i="1" dirty="0" smtClean="0">
                <a:ln w="9525">
                  <a:solidFill>
                    <a:schemeClr val="accent1"/>
                  </a:solidFill>
                  <a:prstDash val="solid"/>
                </a:ln>
                <a:solidFill>
                  <a:schemeClr val="tx1"/>
                </a:solidFill>
                <a:effectLst>
                  <a:outerShdw blurRad="12700" dist="38100" dir="2700000" algn="tl" rotWithShape="0">
                    <a:schemeClr val="bg1">
                      <a:lumMod val="50000"/>
                    </a:schemeClr>
                  </a:outerShdw>
                </a:effectLst>
              </a:rPr>
              <a:t>…..</a:t>
            </a:r>
          </a:p>
          <a:p>
            <a:pPr marL="0" marR="0" lvl="0" indent="0" defTabSz="914400" eaLnBrk="1" fontAlgn="auto" latinLnBrk="0" hangingPunct="1">
              <a:lnSpc>
                <a:spcPct val="100000"/>
              </a:lnSpc>
              <a:spcBef>
                <a:spcPts val="0"/>
              </a:spcBef>
              <a:spcAft>
                <a:spcPts val="0"/>
              </a:spcAft>
              <a:buClrTx/>
              <a:buSzTx/>
              <a:buFontTx/>
              <a:buNone/>
              <a:tabLst/>
              <a:defRPr/>
            </a:pPr>
            <a:endParaRPr lang="is-IS" sz="6000" b="1" i="1" dirty="0" smtClean="0">
              <a:ln w="9525">
                <a:solidFill>
                  <a:schemeClr val="accent1"/>
                </a:solidFill>
                <a:prstDash val="solid"/>
              </a:ln>
              <a:solidFill>
                <a:schemeClr val="tx1"/>
              </a:solidFill>
              <a:effectLst>
                <a:outerShdw blurRad="12700" dist="38100" dir="2700000" algn="tl" rotWithShape="0">
                  <a:schemeClr val="bg1">
                    <a:lumMod val="50000"/>
                  </a:schemeClr>
                </a:outerShdw>
              </a:effectLst>
            </a:endParaRPr>
          </a:p>
          <a:p>
            <a:pPr marL="0" marR="0" lvl="0" indent="0" defTabSz="914400" eaLnBrk="1" fontAlgn="auto" latinLnBrk="0" hangingPunct="1">
              <a:lnSpc>
                <a:spcPct val="100000"/>
              </a:lnSpc>
              <a:spcBef>
                <a:spcPts val="0"/>
              </a:spcBef>
              <a:spcAft>
                <a:spcPts val="0"/>
              </a:spcAft>
              <a:buClrTx/>
              <a:buSzTx/>
              <a:buFontTx/>
              <a:buNone/>
              <a:tabLst/>
              <a:defRPr/>
            </a:pPr>
            <a:r>
              <a:rPr lang="en-US" sz="4000" b="1" i="1" dirty="0" smtClean="0">
                <a:ln w="9525">
                  <a:solidFill>
                    <a:schemeClr val="accent1"/>
                  </a:solidFill>
                  <a:prstDash val="solid"/>
                </a:ln>
                <a:solidFill>
                  <a:schemeClr val="tx1"/>
                </a:solidFill>
                <a:effectLst>
                  <a:outerShdw blurRad="12700" dist="38100" dir="2700000" algn="tl" rotWithShape="0">
                    <a:schemeClr val="bg1">
                      <a:lumMod val="50000"/>
                    </a:schemeClr>
                  </a:outerShdw>
                </a:effectLst>
              </a:rPr>
              <a:t>A</a:t>
            </a:r>
            <a:r>
              <a:rPr lang="is-IS" sz="4000" b="1" i="1" dirty="0" smtClean="0">
                <a:ln w="9525">
                  <a:solidFill>
                    <a:schemeClr val="accent1"/>
                  </a:solidFill>
                  <a:prstDash val="solid"/>
                </a:ln>
                <a:solidFill>
                  <a:schemeClr val="tx1"/>
                </a:solidFill>
                <a:effectLst>
                  <a:outerShdw blurRad="12700" dist="38100" dir="2700000" algn="tl" rotWithShape="0">
                    <a:schemeClr val="bg1">
                      <a:lumMod val="50000"/>
                    </a:schemeClr>
                  </a:outerShdw>
                </a:effectLst>
              </a:rPr>
              <a:t>nd now your questions?</a:t>
            </a:r>
            <a:endParaRPr lang="en-US" sz="4000" b="1" i="1" dirty="0" smtClean="0">
              <a:ln w="9525">
                <a:solidFill>
                  <a:schemeClr val="accent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548799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r>
            <a:br>
              <a:rPr lang="en-US" sz="2800" b="1" dirty="0" smtClean="0"/>
            </a:br>
            <a:r>
              <a:rPr lang="en-US" sz="2800" b="1" dirty="0" smtClean="0"/>
              <a:t>BACKGROUND</a:t>
            </a:r>
            <a:endParaRPr lang="en-US" sz="2800" b="1" dirty="0"/>
          </a:p>
        </p:txBody>
      </p:sp>
      <p:sp>
        <p:nvSpPr>
          <p:cNvPr id="3" name="Content Placeholder 2"/>
          <p:cNvSpPr>
            <a:spLocks noGrp="1"/>
          </p:cNvSpPr>
          <p:nvPr>
            <p:ph idx="1"/>
          </p:nvPr>
        </p:nvSpPr>
        <p:spPr>
          <a:xfrm>
            <a:off x="2589211" y="2207172"/>
            <a:ext cx="9143243" cy="2421099"/>
          </a:xfrm>
        </p:spPr>
        <p:txBody>
          <a:bodyPr>
            <a:noAutofit/>
          </a:bodyPr>
          <a:lstStyle/>
          <a:p>
            <a:r>
              <a:rPr lang="en-US" sz="2000" dirty="0" smtClean="0"/>
              <a:t>The given datasets contain energy consumption data for Boston city in year 2014 for different location and buildings.</a:t>
            </a:r>
          </a:p>
          <a:p>
            <a:endParaRPr lang="en-US" sz="2000" dirty="0" smtClean="0"/>
          </a:p>
          <a:p>
            <a:r>
              <a:rPr lang="en-US" sz="2000" dirty="0" smtClean="0"/>
              <a:t>Buildings can be categorized as Hospital, College, Library, Property etc. and area as Copley sq., Dudley sq., Roxbury etc. locations of Boston.</a:t>
            </a:r>
          </a:p>
          <a:p>
            <a:endParaRPr lang="en-US" sz="2000" dirty="0" smtClean="0"/>
          </a:p>
          <a:p>
            <a:r>
              <a:rPr lang="en-US" sz="2000" dirty="0" smtClean="0"/>
              <a:t> The energy consumption is supposed to be dependent on Building, area, time etc. variables</a:t>
            </a:r>
          </a:p>
        </p:txBody>
      </p:sp>
    </p:spTree>
    <p:extLst>
      <p:ext uri="{BB962C8B-B14F-4D97-AF65-F5344CB8AC3E}">
        <p14:creationId xmlns:p14="http://schemas.microsoft.com/office/powerpoint/2010/main" val="165830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
            </a:r>
            <a:br>
              <a:rPr lang="en-US" sz="2800" b="1" dirty="0" smtClean="0"/>
            </a:br>
            <a:r>
              <a:rPr lang="en-US" sz="2800" b="1" dirty="0" smtClean="0"/>
              <a:t>BUSINESS</a:t>
            </a:r>
            <a:endParaRPr lang="en-US" dirty="0"/>
          </a:p>
        </p:txBody>
      </p:sp>
      <p:sp>
        <p:nvSpPr>
          <p:cNvPr id="3" name="Content Placeholder 2"/>
          <p:cNvSpPr>
            <a:spLocks noGrp="1"/>
          </p:cNvSpPr>
          <p:nvPr>
            <p:ph idx="1"/>
          </p:nvPr>
        </p:nvSpPr>
        <p:spPr/>
        <p:txBody>
          <a:bodyPr>
            <a:normAutofit/>
          </a:bodyPr>
          <a:lstStyle/>
          <a:p>
            <a:r>
              <a:rPr lang="en-US" sz="2000" b="1" dirty="0" smtClean="0"/>
              <a:t>Macro Analysis: </a:t>
            </a:r>
            <a:r>
              <a:rPr lang="en-US" sz="2000" dirty="0" smtClean="0"/>
              <a:t>Analysis of energy usage on basis on area, Building and time. This analysis will require the data of energy usage of all the location in Boston over the  year. Will further analyze the energy consumption In peak hour.</a:t>
            </a:r>
          </a:p>
          <a:p>
            <a:pPr marL="0" indent="0">
              <a:buNone/>
            </a:pPr>
            <a:endParaRPr lang="en-US" sz="2000" dirty="0" smtClean="0"/>
          </a:p>
          <a:p>
            <a:r>
              <a:rPr lang="en-US" sz="2000" b="1" dirty="0" smtClean="0"/>
              <a:t>Micro Analysis: </a:t>
            </a:r>
            <a:r>
              <a:rPr lang="en-US" sz="2000" dirty="0" smtClean="0"/>
              <a:t>Analyzing the popular area of Boston where the energy consumption is high and comparing it with other area.</a:t>
            </a:r>
          </a:p>
          <a:p>
            <a:endParaRPr lang="en-US" dirty="0"/>
          </a:p>
        </p:txBody>
      </p:sp>
    </p:spTree>
    <p:extLst>
      <p:ext uri="{BB962C8B-B14F-4D97-AF65-F5344CB8AC3E}">
        <p14:creationId xmlns:p14="http://schemas.microsoft.com/office/powerpoint/2010/main" val="1413004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885" y="224354"/>
            <a:ext cx="8911687" cy="1280890"/>
          </a:xfrm>
        </p:spPr>
        <p:txBody>
          <a:bodyPr>
            <a:normAutofit/>
          </a:bodyPr>
          <a:lstStyle/>
          <a:p>
            <a:r>
              <a:rPr lang="en-US" sz="2800" b="1" dirty="0" smtClean="0"/>
              <a:t>PROCESS FLOW</a:t>
            </a:r>
            <a:endParaRPr lang="en-US"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3885" y="1505244"/>
            <a:ext cx="8370276" cy="4557932"/>
          </a:xfrm>
        </p:spPr>
      </p:pic>
    </p:spTree>
    <p:extLst>
      <p:ext uri="{BB962C8B-B14F-4D97-AF65-F5344CB8AC3E}">
        <p14:creationId xmlns:p14="http://schemas.microsoft.com/office/powerpoint/2010/main" val="1927553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605" y="91674"/>
            <a:ext cx="8911687" cy="1280890"/>
          </a:xfrm>
        </p:spPr>
        <p:txBody>
          <a:bodyPr>
            <a:normAutofit/>
          </a:bodyPr>
          <a:lstStyle/>
          <a:p>
            <a:r>
              <a:rPr lang="en-US" sz="3200" b="1" dirty="0" smtClean="0"/>
              <a:t>Technologies Used</a:t>
            </a:r>
            <a:endParaRPr lang="en-US" sz="3200" b="1" dirty="0"/>
          </a:p>
        </p:txBody>
      </p:sp>
      <p:sp>
        <p:nvSpPr>
          <p:cNvPr id="3" name="Content Placeholder 2"/>
          <p:cNvSpPr>
            <a:spLocks noGrp="1"/>
          </p:cNvSpPr>
          <p:nvPr>
            <p:ph idx="1"/>
          </p:nvPr>
        </p:nvSpPr>
        <p:spPr>
          <a:xfrm>
            <a:off x="1643605" y="960700"/>
            <a:ext cx="9861007" cy="5347502"/>
          </a:xfrm>
        </p:spPr>
        <p:txBody>
          <a:bodyPr>
            <a:normAutofit fontScale="47500" lnSpcReduction="20000"/>
          </a:bodyPr>
          <a:lstStyle/>
          <a:p>
            <a:r>
              <a:rPr lang="en-US" b="1" dirty="0" smtClean="0"/>
              <a:t>Website</a:t>
            </a:r>
          </a:p>
          <a:p>
            <a:pPr lvl="1"/>
            <a:r>
              <a:rPr lang="en-US" dirty="0" smtClean="0"/>
              <a:t>Frontend</a:t>
            </a:r>
          </a:p>
          <a:p>
            <a:pPr lvl="2"/>
            <a:r>
              <a:rPr lang="en-US" dirty="0" smtClean="0"/>
              <a:t>HTML5</a:t>
            </a:r>
          </a:p>
          <a:p>
            <a:pPr lvl="2"/>
            <a:r>
              <a:rPr lang="en-US" dirty="0" smtClean="0"/>
              <a:t>Bootstrap</a:t>
            </a:r>
          </a:p>
          <a:p>
            <a:pPr lvl="2"/>
            <a:r>
              <a:rPr lang="en-US" dirty="0" smtClean="0"/>
              <a:t>CSS</a:t>
            </a:r>
          </a:p>
          <a:p>
            <a:pPr lvl="2"/>
            <a:r>
              <a:rPr lang="en-US" dirty="0" err="1" smtClean="0"/>
              <a:t>Jquery</a:t>
            </a:r>
            <a:endParaRPr lang="en-US" dirty="0" smtClean="0"/>
          </a:p>
          <a:p>
            <a:pPr lvl="2"/>
            <a:endParaRPr lang="en-US" dirty="0" smtClean="0"/>
          </a:p>
          <a:p>
            <a:pPr lvl="1"/>
            <a:r>
              <a:rPr lang="en-US" dirty="0" smtClean="0"/>
              <a:t>Backend</a:t>
            </a:r>
          </a:p>
          <a:p>
            <a:pPr lvl="2"/>
            <a:r>
              <a:rPr lang="en-US" dirty="0" err="1" smtClean="0"/>
              <a:t>NodeJS</a:t>
            </a:r>
            <a:endParaRPr lang="en-US" dirty="0" smtClean="0"/>
          </a:p>
          <a:p>
            <a:pPr lvl="2"/>
            <a:r>
              <a:rPr lang="en-US" dirty="0" smtClean="0"/>
              <a:t>Python</a:t>
            </a:r>
          </a:p>
          <a:p>
            <a:pPr lvl="2"/>
            <a:endParaRPr lang="en-US" dirty="0" smtClean="0"/>
          </a:p>
          <a:p>
            <a:pPr lvl="1"/>
            <a:r>
              <a:rPr lang="en-US" dirty="0" smtClean="0"/>
              <a:t>Deployment</a:t>
            </a:r>
          </a:p>
          <a:p>
            <a:pPr lvl="2"/>
            <a:r>
              <a:rPr lang="en-US" dirty="0" smtClean="0"/>
              <a:t>AWS</a:t>
            </a:r>
          </a:p>
          <a:p>
            <a:pPr lvl="2"/>
            <a:endParaRPr lang="en-US" dirty="0" smtClean="0"/>
          </a:p>
          <a:p>
            <a:r>
              <a:rPr lang="en-US" b="1" dirty="0" smtClean="0"/>
              <a:t>Data Cleansing</a:t>
            </a:r>
          </a:p>
          <a:p>
            <a:pPr lvl="1"/>
            <a:r>
              <a:rPr lang="en-US" sz="1500" dirty="0" smtClean="0"/>
              <a:t>R</a:t>
            </a:r>
            <a:endParaRPr lang="en-US" dirty="0" smtClean="0"/>
          </a:p>
          <a:p>
            <a:pPr lvl="1"/>
            <a:r>
              <a:rPr lang="en-US" sz="1500" dirty="0" smtClean="0"/>
              <a:t>Python</a:t>
            </a:r>
            <a:endParaRPr lang="en-US" dirty="0" smtClean="0"/>
          </a:p>
          <a:p>
            <a:pPr lvl="1"/>
            <a:r>
              <a:rPr lang="en-US" sz="1500" dirty="0" smtClean="0"/>
              <a:t>Excel</a:t>
            </a:r>
            <a:endParaRPr lang="en-US" dirty="0" smtClean="0"/>
          </a:p>
          <a:p>
            <a:pPr marL="0" indent="0">
              <a:buNone/>
            </a:pPr>
            <a:endParaRPr lang="en-US" b="1" dirty="0" smtClean="0"/>
          </a:p>
          <a:p>
            <a:r>
              <a:rPr lang="en-US" b="1" dirty="0" smtClean="0"/>
              <a:t>Data Visualization</a:t>
            </a:r>
          </a:p>
          <a:p>
            <a:pPr lvl="1"/>
            <a:r>
              <a:rPr lang="en-US" sz="1500" dirty="0" smtClean="0"/>
              <a:t>Tableau</a:t>
            </a:r>
            <a:endParaRPr lang="en-US" dirty="0" smtClean="0"/>
          </a:p>
          <a:p>
            <a:pPr marL="457200" lvl="1" indent="0">
              <a:buNone/>
            </a:pPr>
            <a:endParaRPr lang="en-US" b="1" dirty="0" smtClean="0"/>
          </a:p>
          <a:p>
            <a:r>
              <a:rPr lang="en-US" b="1" dirty="0" smtClean="0"/>
              <a:t>Machine Learning</a:t>
            </a:r>
          </a:p>
          <a:p>
            <a:pPr lvl="1"/>
            <a:r>
              <a:rPr lang="en-US" sz="1500" dirty="0" smtClean="0"/>
              <a:t>Microsoft Azure ML Studio</a:t>
            </a:r>
          </a:p>
        </p:txBody>
      </p:sp>
    </p:spTree>
    <p:extLst>
      <p:ext uri="{BB962C8B-B14F-4D97-AF65-F5344CB8AC3E}">
        <p14:creationId xmlns:p14="http://schemas.microsoft.com/office/powerpoint/2010/main" val="318175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7266"/>
            <a:ext cx="8911687" cy="1280890"/>
          </a:xfrm>
        </p:spPr>
        <p:txBody>
          <a:bodyPr/>
          <a:lstStyle/>
          <a:p>
            <a:r>
              <a:rPr lang="en-US" smtClean="0"/>
              <a:t>Data Transformation</a:t>
            </a:r>
            <a:endParaRPr lang="en-US"/>
          </a:p>
        </p:txBody>
      </p:sp>
      <p:sp>
        <p:nvSpPr>
          <p:cNvPr id="3" name="Content Placeholder 2"/>
          <p:cNvSpPr>
            <a:spLocks noGrp="1"/>
          </p:cNvSpPr>
          <p:nvPr>
            <p:ph idx="1"/>
          </p:nvPr>
        </p:nvSpPr>
        <p:spPr>
          <a:xfrm>
            <a:off x="2129742" y="994620"/>
            <a:ext cx="9374870" cy="5649247"/>
          </a:xfrm>
        </p:spPr>
        <p:txBody>
          <a:bodyPr>
            <a:normAutofit/>
          </a:bodyPr>
          <a:lstStyle/>
          <a:p>
            <a:r>
              <a:rPr lang="en-US" dirty="0" smtClean="0"/>
              <a:t>Data</a:t>
            </a:r>
          </a:p>
          <a:p>
            <a:pPr lvl="1"/>
            <a:r>
              <a:rPr lang="en-US" dirty="0" smtClean="0"/>
              <a:t>Input Data</a:t>
            </a:r>
          </a:p>
          <a:p>
            <a:pPr lvl="1"/>
            <a:endParaRPr lang="en-US" dirty="0" smtClean="0"/>
          </a:p>
          <a:p>
            <a:pPr marL="457200" lvl="1" indent="0">
              <a:buNone/>
            </a:pPr>
            <a:endParaRPr lang="en-US" dirty="0" smtClean="0"/>
          </a:p>
          <a:p>
            <a:pPr marL="457200" lvl="1" indent="0">
              <a:buNone/>
            </a:pPr>
            <a:endParaRPr lang="en-US" dirty="0" smtClean="0"/>
          </a:p>
          <a:p>
            <a:pPr lvl="1"/>
            <a:r>
              <a:rPr lang="en-US" dirty="0" smtClean="0"/>
              <a:t>Transformed Data</a:t>
            </a:r>
          </a:p>
          <a:p>
            <a:pPr marL="457200" lvl="1" indent="0">
              <a:buNone/>
            </a:pPr>
            <a:endParaRPr lang="en-US" dirty="0"/>
          </a:p>
          <a:p>
            <a:pPr marL="457200" lvl="1" indent="0">
              <a:buNone/>
            </a:pPr>
            <a:r>
              <a:rPr lang="en-US" dirty="0" smtClean="0"/>
              <a:t>The input data recorded the energy consumption per 5 </a:t>
            </a:r>
            <a:r>
              <a:rPr lang="en-US" dirty="0" err="1" smtClean="0"/>
              <a:t>mins</a:t>
            </a:r>
            <a:r>
              <a:rPr lang="en-US" dirty="0" smtClean="0"/>
              <a:t> in the entire day for </a:t>
            </a:r>
          </a:p>
          <a:p>
            <a:pPr marL="457200" lvl="1" indent="0">
              <a:buNone/>
            </a:pPr>
            <a:r>
              <a:rPr lang="en-US" dirty="0" smtClean="0"/>
              <a:t>In the transformed data, R script was used to </a:t>
            </a:r>
            <a:r>
              <a:rPr lang="en-US" b="1" dirty="0" smtClean="0"/>
              <a:t>transpose </a:t>
            </a:r>
            <a:r>
              <a:rPr lang="en-US" dirty="0" smtClean="0"/>
              <a:t>the per 5 min column to a single new column named ‘variable’.</a:t>
            </a:r>
          </a:p>
          <a:p>
            <a:pPr marL="457200" lvl="1" indent="0">
              <a:buNone/>
            </a:pPr>
            <a:r>
              <a:rPr lang="en-US" dirty="0"/>
              <a:t>Three new columns </a:t>
            </a:r>
            <a:r>
              <a:rPr lang="en-US" dirty="0" smtClean="0"/>
              <a:t>were added:-</a:t>
            </a:r>
            <a:endParaRPr lang="en-US" dirty="0"/>
          </a:p>
          <a:p>
            <a:pPr lvl="1"/>
            <a:r>
              <a:rPr lang="en-US" b="1" dirty="0" smtClean="0"/>
              <a:t>Area – </a:t>
            </a:r>
            <a:r>
              <a:rPr lang="en-US" dirty="0" smtClean="0"/>
              <a:t>Location of </a:t>
            </a:r>
            <a:r>
              <a:rPr lang="en-US" dirty="0"/>
              <a:t>the building</a:t>
            </a:r>
          </a:p>
          <a:p>
            <a:pPr lvl="1"/>
            <a:r>
              <a:rPr lang="en-US" b="1" dirty="0" smtClean="0"/>
              <a:t>Building Type – </a:t>
            </a:r>
            <a:r>
              <a:rPr lang="en-US" dirty="0"/>
              <a:t>The type of building</a:t>
            </a:r>
          </a:p>
          <a:p>
            <a:pPr lvl="1"/>
            <a:r>
              <a:rPr lang="en-US" b="1" dirty="0" smtClean="0"/>
              <a:t>Weekday –  </a:t>
            </a:r>
            <a:r>
              <a:rPr lang="en-US" dirty="0" smtClean="0"/>
              <a:t>0 -&gt; The given date is a weekday   1-&gt; the given date is a weekday</a:t>
            </a:r>
            <a:endParaRPr lang="en-US" b="1" dirty="0" smtClean="0"/>
          </a:p>
          <a:p>
            <a:pPr lvl="1"/>
            <a:r>
              <a:rPr lang="en-US" b="1" dirty="0" smtClean="0"/>
              <a:t>Season –  </a:t>
            </a:r>
            <a:r>
              <a:rPr lang="en-US" dirty="0" smtClean="0"/>
              <a:t>1 -&gt; Fall     2 -&gt;Spring     3 -&gt;Summer     </a:t>
            </a:r>
            <a:r>
              <a:rPr lang="en-US" dirty="0"/>
              <a:t>4</a:t>
            </a:r>
            <a:r>
              <a:rPr lang="en-US" dirty="0" smtClean="0"/>
              <a:t> -&gt; Fall     0-&gt; Winter</a:t>
            </a:r>
            <a:endParaRPr lang="en-US" b="1" dirty="0" smtClean="0"/>
          </a:p>
          <a:p>
            <a:pPr lvl="1"/>
            <a:endParaRPr lang="en-US" b="1"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855" y="3339596"/>
            <a:ext cx="10058400" cy="5415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2973" y="1912770"/>
            <a:ext cx="10058400" cy="675708"/>
          </a:xfrm>
          <a:prstGeom prst="rect">
            <a:avLst/>
          </a:prstGeom>
        </p:spPr>
      </p:pic>
    </p:spTree>
    <p:extLst>
      <p:ext uri="{BB962C8B-B14F-4D97-AF65-F5344CB8AC3E}">
        <p14:creationId xmlns:p14="http://schemas.microsoft.com/office/powerpoint/2010/main" val="205558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endParaRPr lang="en-US" dirty="0"/>
          </a:p>
        </p:txBody>
      </p:sp>
      <p:sp>
        <p:nvSpPr>
          <p:cNvPr id="3" name="Content Placeholder 2"/>
          <p:cNvSpPr>
            <a:spLocks noGrp="1"/>
          </p:cNvSpPr>
          <p:nvPr>
            <p:ph idx="1"/>
          </p:nvPr>
        </p:nvSpPr>
        <p:spPr>
          <a:xfrm>
            <a:off x="2461891" y="1485418"/>
            <a:ext cx="8915400" cy="3777622"/>
          </a:xfrm>
        </p:spPr>
        <p:txBody>
          <a:bodyPr>
            <a:normAutofit fontScale="92500" lnSpcReduction="20000"/>
          </a:bodyPr>
          <a:lstStyle/>
          <a:p>
            <a:r>
              <a:rPr lang="en-US" sz="2000" dirty="0"/>
              <a:t>The columns kwh and power factor had missing values</a:t>
            </a:r>
            <a:r>
              <a:rPr lang="en-US" sz="2000" dirty="0" smtClean="0"/>
              <a:t>.</a:t>
            </a:r>
          </a:p>
          <a:p>
            <a:pPr marL="0" indent="0">
              <a:buNone/>
            </a:pPr>
            <a:endParaRPr lang="en-US" sz="2000" dirty="0"/>
          </a:p>
          <a:p>
            <a:r>
              <a:rPr lang="en-US" sz="2000" dirty="0"/>
              <a:t>After transposing the </a:t>
            </a:r>
            <a:r>
              <a:rPr lang="en-US" sz="2000" dirty="0" smtClean="0"/>
              <a:t>data, the </a:t>
            </a:r>
            <a:r>
              <a:rPr lang="en-US" sz="2000" dirty="0"/>
              <a:t>value in the </a:t>
            </a:r>
            <a:r>
              <a:rPr lang="en-US" sz="2000" dirty="0" smtClean="0"/>
              <a:t>variable column got changed. This was treated using Python</a:t>
            </a:r>
          </a:p>
          <a:p>
            <a:pPr marL="0" indent="0">
              <a:buNone/>
            </a:pPr>
            <a:r>
              <a:rPr lang="en-US" sz="2000" dirty="0" smtClean="0"/>
              <a:t>	Before transformation – 0:05</a:t>
            </a:r>
          </a:p>
          <a:p>
            <a:pPr marL="0" indent="0">
              <a:buNone/>
            </a:pPr>
            <a:r>
              <a:rPr lang="en-US" sz="2000" dirty="0" smtClean="0"/>
              <a:t>	After cleaning – 0.05</a:t>
            </a:r>
          </a:p>
          <a:p>
            <a:pPr marL="0" indent="0">
              <a:buNone/>
            </a:pPr>
            <a:endParaRPr lang="en-US" sz="2000" dirty="0"/>
          </a:p>
          <a:p>
            <a:r>
              <a:rPr lang="en-US" b="1" dirty="0" smtClean="0"/>
              <a:t>Tools Used</a:t>
            </a:r>
          </a:p>
          <a:p>
            <a:pPr lvl="1"/>
            <a:r>
              <a:rPr lang="en-US" dirty="0" smtClean="0"/>
              <a:t>Excel</a:t>
            </a:r>
          </a:p>
          <a:p>
            <a:pPr lvl="1"/>
            <a:r>
              <a:rPr lang="en-US" dirty="0" smtClean="0"/>
              <a:t>R</a:t>
            </a:r>
          </a:p>
          <a:p>
            <a:pPr lvl="1"/>
            <a:r>
              <a:rPr lang="en-US" dirty="0" smtClean="0"/>
              <a:t>Python</a:t>
            </a:r>
            <a:endParaRPr lang="en-US" dirty="0"/>
          </a:p>
          <a:p>
            <a:pPr marL="457200" lvl="1" indent="0">
              <a:buNone/>
            </a:pPr>
            <a:endParaRPr lang="en-US" dirty="0" smtClean="0"/>
          </a:p>
        </p:txBody>
      </p:sp>
    </p:spTree>
    <p:extLst>
      <p:ext uri="{BB962C8B-B14F-4D97-AF65-F5344CB8AC3E}">
        <p14:creationId xmlns:p14="http://schemas.microsoft.com/office/powerpoint/2010/main" val="2064031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076" y="0"/>
            <a:ext cx="8911687" cy="1280890"/>
          </a:xfrm>
        </p:spPr>
        <p:txBody>
          <a:bodyPr/>
          <a:lstStyle/>
          <a:p>
            <a:r>
              <a:rPr lang="en-US" dirty="0" smtClean="0"/>
              <a:t>Prediction Model</a:t>
            </a:r>
            <a:endParaRPr lang="en-US" dirty="0"/>
          </a:p>
        </p:txBody>
      </p:sp>
      <p:sp>
        <p:nvSpPr>
          <p:cNvPr id="3" name="Content Placeholder 2"/>
          <p:cNvSpPr>
            <a:spLocks noGrp="1"/>
          </p:cNvSpPr>
          <p:nvPr>
            <p:ph idx="1"/>
          </p:nvPr>
        </p:nvSpPr>
        <p:spPr>
          <a:xfrm>
            <a:off x="1794076" y="895109"/>
            <a:ext cx="9710536" cy="5222111"/>
          </a:xfrm>
        </p:spPr>
        <p:txBody>
          <a:bodyPr>
            <a:normAutofit/>
          </a:bodyPr>
          <a:lstStyle/>
          <a:p>
            <a:r>
              <a:rPr lang="en-US" dirty="0" smtClean="0"/>
              <a:t>5 models were created based on building type in windows Azure ML Studio</a:t>
            </a:r>
          </a:p>
          <a:p>
            <a:r>
              <a:rPr lang="en-US" dirty="0" smtClean="0"/>
              <a:t>Model Types:-</a:t>
            </a:r>
          </a:p>
          <a:p>
            <a:pPr lvl="1"/>
            <a:r>
              <a:rPr lang="en-US" dirty="0"/>
              <a:t>School </a:t>
            </a:r>
          </a:p>
          <a:p>
            <a:pPr lvl="1"/>
            <a:r>
              <a:rPr lang="en-US" dirty="0"/>
              <a:t>Boston Fire Department</a:t>
            </a:r>
          </a:p>
          <a:p>
            <a:pPr lvl="1"/>
            <a:r>
              <a:rPr lang="en-US" dirty="0"/>
              <a:t>Boston Police Department</a:t>
            </a:r>
          </a:p>
          <a:p>
            <a:pPr lvl="1"/>
            <a:r>
              <a:rPr lang="en-US" dirty="0"/>
              <a:t>Property Management</a:t>
            </a:r>
          </a:p>
          <a:p>
            <a:pPr lvl="1"/>
            <a:r>
              <a:rPr lang="en-US" dirty="0"/>
              <a:t>Boston Public </a:t>
            </a:r>
            <a:r>
              <a:rPr lang="en-US" dirty="0" smtClean="0"/>
              <a:t>Library</a:t>
            </a:r>
          </a:p>
          <a:p>
            <a:pPr lvl="1"/>
            <a:endParaRPr lang="en-US" dirty="0" smtClean="0"/>
          </a:p>
          <a:p>
            <a:r>
              <a:rPr lang="en-US" dirty="0" smtClean="0"/>
              <a:t>Model Performance</a:t>
            </a:r>
          </a:p>
          <a:p>
            <a:endParaRPr lang="en-US" dirty="0" smtClean="0"/>
          </a:p>
          <a:p>
            <a:pPr marL="457200" lvl="1" indent="0">
              <a:buNone/>
            </a:pP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47109831"/>
              </p:ext>
            </p:extLst>
          </p:nvPr>
        </p:nvGraphicFramePr>
        <p:xfrm>
          <a:off x="2302543" y="4368349"/>
          <a:ext cx="8403220" cy="2261851"/>
        </p:xfrm>
        <a:graphic>
          <a:graphicData uri="http://schemas.openxmlformats.org/drawingml/2006/table">
            <a:tbl>
              <a:tblPr firstRow="1" bandRow="1">
                <a:tableStyleId>{5C22544A-7EE6-4342-B048-85BDC9FD1C3A}</a:tableStyleId>
              </a:tblPr>
              <a:tblGrid>
                <a:gridCol w="3067291"/>
                <a:gridCol w="2592729"/>
                <a:gridCol w="2743200"/>
              </a:tblGrid>
              <a:tr h="0">
                <a:tc>
                  <a:txBody>
                    <a:bodyPr/>
                    <a:lstStyle/>
                    <a:p>
                      <a:r>
                        <a:rPr lang="en-US" sz="1600" dirty="0" smtClean="0"/>
                        <a:t>Model</a:t>
                      </a:r>
                      <a:endParaRPr lang="en-US" sz="1600" dirty="0"/>
                    </a:p>
                  </a:txBody>
                  <a:tcPr/>
                </a:tc>
                <a:tc>
                  <a:txBody>
                    <a:bodyPr/>
                    <a:lstStyle/>
                    <a:p>
                      <a:r>
                        <a:rPr lang="en-US" sz="1600" dirty="0" smtClean="0"/>
                        <a:t>Linear Regression</a:t>
                      </a:r>
                      <a:endParaRPr lang="en-US" sz="1600" dirty="0"/>
                    </a:p>
                  </a:txBody>
                  <a:tcPr/>
                </a:tc>
                <a:tc>
                  <a:txBody>
                    <a:bodyPr/>
                    <a:lstStyle/>
                    <a:p>
                      <a:r>
                        <a:rPr lang="en-US" sz="1600" dirty="0" smtClean="0"/>
                        <a:t>Boosted Decision Tree</a:t>
                      </a:r>
                      <a:endParaRPr lang="en-US" sz="1600" dirty="0"/>
                    </a:p>
                  </a:txBody>
                  <a:tcPr/>
                </a:tc>
              </a:tr>
              <a:tr h="264875">
                <a:tc>
                  <a:txBody>
                    <a:bodyPr/>
                    <a:lstStyle/>
                    <a:p>
                      <a:r>
                        <a:rPr lang="en-US" sz="1600" dirty="0" smtClean="0"/>
                        <a:t>School</a:t>
                      </a:r>
                      <a:endParaRPr lang="en-US" sz="1600" dirty="0"/>
                    </a:p>
                  </a:txBody>
                  <a:tcPr/>
                </a:tc>
                <a:tc>
                  <a:txBody>
                    <a:bodyPr/>
                    <a:lstStyle/>
                    <a:p>
                      <a:endParaRPr lang="en-US" dirty="0"/>
                    </a:p>
                  </a:txBody>
                  <a:tcPr/>
                </a:tc>
                <a:tc>
                  <a:txBody>
                    <a:bodyPr/>
                    <a:lstStyle/>
                    <a:p>
                      <a:endParaRPr lang="en-US"/>
                    </a:p>
                  </a:txBody>
                  <a:tcPr/>
                </a:tc>
              </a:tr>
              <a:tr h="264875">
                <a:tc>
                  <a:txBody>
                    <a:bodyPr/>
                    <a:lstStyle/>
                    <a:p>
                      <a:r>
                        <a:rPr lang="en-US" sz="1600" dirty="0" smtClean="0"/>
                        <a:t>Boston Fire Department</a:t>
                      </a:r>
                      <a:endParaRPr lang="en-US" sz="1600" dirty="0"/>
                    </a:p>
                  </a:txBody>
                  <a:tcPr/>
                </a:tc>
                <a:tc>
                  <a:txBody>
                    <a:bodyPr/>
                    <a:lstStyle/>
                    <a:p>
                      <a:endParaRPr lang="en-US"/>
                    </a:p>
                  </a:txBody>
                  <a:tcPr/>
                </a:tc>
                <a:tc>
                  <a:txBody>
                    <a:bodyPr/>
                    <a:lstStyle/>
                    <a:p>
                      <a:endParaRPr lang="en-US"/>
                    </a:p>
                  </a:txBody>
                  <a:tcPr/>
                </a:tc>
              </a:tr>
              <a:tr h="463531">
                <a:tc>
                  <a:txBody>
                    <a:bodyPr/>
                    <a:lstStyle/>
                    <a:p>
                      <a:r>
                        <a:rPr lang="en-US" sz="1600" dirty="0" smtClean="0"/>
                        <a:t>Boston Police Department</a:t>
                      </a:r>
                      <a:endParaRPr lang="en-US" sz="1600" dirty="0"/>
                    </a:p>
                  </a:txBody>
                  <a:tcPr/>
                </a:tc>
                <a:tc>
                  <a:txBody>
                    <a:bodyPr/>
                    <a:lstStyle/>
                    <a:p>
                      <a:endParaRPr lang="en-US"/>
                    </a:p>
                  </a:txBody>
                  <a:tcPr/>
                </a:tc>
                <a:tc>
                  <a:txBody>
                    <a:bodyPr/>
                    <a:lstStyle/>
                    <a:p>
                      <a:endParaRPr lang="en-US" dirty="0"/>
                    </a:p>
                  </a:txBody>
                  <a:tcPr/>
                </a:tc>
              </a:tr>
              <a:tr h="264875">
                <a:tc>
                  <a:txBody>
                    <a:bodyPr/>
                    <a:lstStyle/>
                    <a:p>
                      <a:r>
                        <a:rPr lang="en-US" sz="1600" dirty="0" smtClean="0"/>
                        <a:t>Property Management</a:t>
                      </a:r>
                      <a:endParaRPr lang="en-US" sz="1600" dirty="0"/>
                    </a:p>
                  </a:txBody>
                  <a:tcPr/>
                </a:tc>
                <a:tc>
                  <a:txBody>
                    <a:bodyPr/>
                    <a:lstStyle/>
                    <a:p>
                      <a:endParaRPr lang="en-US"/>
                    </a:p>
                  </a:txBody>
                  <a:tcPr/>
                </a:tc>
                <a:tc>
                  <a:txBody>
                    <a:bodyPr/>
                    <a:lstStyle/>
                    <a:p>
                      <a:endParaRPr lang="en-US"/>
                    </a:p>
                  </a:txBody>
                  <a:tcPr/>
                </a:tc>
              </a:tr>
              <a:tr h="264875">
                <a:tc>
                  <a:txBody>
                    <a:bodyPr/>
                    <a:lstStyle/>
                    <a:p>
                      <a:r>
                        <a:rPr lang="en-US" sz="1600" dirty="0" smtClean="0"/>
                        <a:t>Boston Public Library</a:t>
                      </a:r>
                      <a:endParaRPr lang="en-US" sz="1600"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505772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a:xfrm>
            <a:off x="2592925" y="1670613"/>
            <a:ext cx="8915400" cy="3777622"/>
          </a:xfrm>
        </p:spPr>
        <p:txBody>
          <a:bodyPr/>
          <a:lstStyle/>
          <a:p>
            <a:r>
              <a:rPr lang="en-US" dirty="0" smtClean="0"/>
              <a:t>Model Deployment</a:t>
            </a:r>
          </a:p>
          <a:p>
            <a:pPr lvl="1"/>
            <a:r>
              <a:rPr lang="en-US" dirty="0" smtClean="0"/>
              <a:t>5 Models based on building type were deployed on Microsoft Azure ML Studio. </a:t>
            </a:r>
          </a:p>
          <a:p>
            <a:pPr lvl="1"/>
            <a:r>
              <a:rPr lang="en-US" dirty="0" smtClean="0"/>
              <a:t>5 models are uniquely identified by 5 unique API keys</a:t>
            </a:r>
          </a:p>
          <a:p>
            <a:endParaRPr lang="en-US" dirty="0"/>
          </a:p>
          <a:p>
            <a:r>
              <a:rPr lang="en-US" dirty="0" smtClean="0"/>
              <a:t>Website Deployment</a:t>
            </a:r>
          </a:p>
          <a:p>
            <a:pPr lvl="1"/>
            <a:r>
              <a:rPr lang="en-US" dirty="0" smtClean="0"/>
              <a:t>Website was deployed on AWS EC2 instance.</a:t>
            </a:r>
          </a:p>
          <a:p>
            <a:pPr lvl="1"/>
            <a:r>
              <a:rPr lang="en-US" dirty="0" smtClean="0"/>
              <a:t>Website - </a:t>
            </a:r>
            <a:r>
              <a:rPr lang="de-DE" dirty="0">
                <a:hlinkClick r:id="rId2"/>
              </a:rPr>
              <a:t>http://52.38.108.155:4030</a:t>
            </a:r>
            <a:r>
              <a:rPr lang="de-DE" dirty="0" smtClean="0">
                <a:hlinkClick r:id="rId2"/>
              </a:rPr>
              <a:t>/</a:t>
            </a:r>
            <a:endParaRPr lang="de-DE" dirty="0" smtClean="0"/>
          </a:p>
          <a:p>
            <a:pPr lvl="1"/>
            <a:r>
              <a:rPr lang="de-DE" dirty="0" err="1"/>
              <a:t>GitHub</a:t>
            </a:r>
            <a:r>
              <a:rPr lang="de-DE" dirty="0"/>
              <a:t> - </a:t>
            </a:r>
            <a:r>
              <a:rPr lang="de-DE" dirty="0">
                <a:hlinkClick r:id="rId3"/>
              </a:rPr>
              <a:t>https://</a:t>
            </a:r>
            <a:r>
              <a:rPr lang="de-DE" dirty="0" err="1">
                <a:hlinkClick r:id="rId3"/>
              </a:rPr>
              <a:t>github.com</a:t>
            </a:r>
            <a:r>
              <a:rPr lang="de-DE" dirty="0">
                <a:hlinkClick r:id="rId3"/>
              </a:rPr>
              <a:t>/prateekmane99/ADS</a:t>
            </a:r>
            <a:endParaRPr lang="en-US" dirty="0" smtClean="0"/>
          </a:p>
          <a:p>
            <a:endParaRPr lang="en-US" dirty="0"/>
          </a:p>
        </p:txBody>
      </p:sp>
    </p:spTree>
    <p:extLst>
      <p:ext uri="{BB962C8B-B14F-4D97-AF65-F5344CB8AC3E}">
        <p14:creationId xmlns:p14="http://schemas.microsoft.com/office/powerpoint/2010/main" val="2109498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204</TotalTime>
  <Words>414</Words>
  <Application>Microsoft Macintosh PowerPoint</Application>
  <PresentationFormat>Widescreen</PresentationFormat>
  <Paragraphs>104</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Wingdings 3</vt:lpstr>
      <vt:lpstr>Arial</vt:lpstr>
      <vt:lpstr>Wisp</vt:lpstr>
      <vt:lpstr>Boston Energy Analysis &amp; Insights</vt:lpstr>
      <vt:lpstr> BACKGROUND</vt:lpstr>
      <vt:lpstr> BUSINESS</vt:lpstr>
      <vt:lpstr>PROCESS FLOW</vt:lpstr>
      <vt:lpstr>Technologies Used</vt:lpstr>
      <vt:lpstr>Data Transformation</vt:lpstr>
      <vt:lpstr>Data Cleansing</vt:lpstr>
      <vt:lpstr>Prediction Model</vt:lpstr>
      <vt:lpstr>Deployment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Description</dc:title>
  <dc:creator>Microsoft Office User</dc:creator>
  <cp:lastModifiedBy>Microsoft Office User</cp:lastModifiedBy>
  <cp:revision>114</cp:revision>
  <dcterms:created xsi:type="dcterms:W3CDTF">2016-04-18T00:27:36Z</dcterms:created>
  <dcterms:modified xsi:type="dcterms:W3CDTF">2016-04-18T03:59:27Z</dcterms:modified>
</cp:coreProperties>
</file>