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95" r:id="rId3"/>
    <p:sldId id="320" r:id="rId4"/>
    <p:sldId id="275" r:id="rId5"/>
    <p:sldId id="322" r:id="rId6"/>
    <p:sldId id="317" r:id="rId7"/>
    <p:sldId id="276" r:id="rId8"/>
    <p:sldId id="318" r:id="rId9"/>
    <p:sldId id="300" r:id="rId10"/>
    <p:sldId id="314" r:id="rId11"/>
    <p:sldId id="325" r:id="rId12"/>
    <p:sldId id="315" r:id="rId13"/>
    <p:sldId id="323" r:id="rId14"/>
    <p:sldId id="321" r:id="rId15"/>
    <p:sldId id="324" r:id="rId16"/>
    <p:sldId id="298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200"/>
    <a:srgbClr val="176DAD"/>
    <a:srgbClr val="0D78C9"/>
    <a:srgbClr val="024C84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3480" autoAdjust="0"/>
    <p:restoredTop sz="95982" autoAdjust="0"/>
  </p:normalViewPr>
  <p:slideViewPr>
    <p:cSldViewPr>
      <p:cViewPr>
        <p:scale>
          <a:sx n="100" d="100"/>
          <a:sy n="100" d="100"/>
        </p:scale>
        <p:origin x="-824" y="-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use yelp?</a:t>
            </a:r>
          </a:p>
          <a:p>
            <a:r>
              <a:rPr lang="en-US" dirty="0" smtClean="0"/>
              <a:t>How many read reviews?</a:t>
            </a:r>
          </a:p>
          <a:p>
            <a:r>
              <a:rPr lang="en-US" dirty="0" smtClean="0"/>
              <a:t>How many write reviews?</a:t>
            </a:r>
          </a:p>
          <a:p>
            <a:endParaRPr lang="en-US" dirty="0" smtClean="0"/>
          </a:p>
          <a:p>
            <a:r>
              <a:rPr lang="en-US" dirty="0" smtClean="0"/>
              <a:t>We’ll walk through what</a:t>
            </a:r>
            <a:r>
              <a:rPr lang="en-US" baseline="0" dirty="0" smtClean="0"/>
              <a:t> attributes increase the probability of receiving higher stars for a business and what attributes increase the chance of a user getting more fans.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use yelp?</a:t>
            </a:r>
          </a:p>
          <a:p>
            <a:r>
              <a:rPr lang="en-US" dirty="0" smtClean="0"/>
              <a:t>How many read reviews?</a:t>
            </a:r>
          </a:p>
          <a:p>
            <a:r>
              <a:rPr lang="en-US" dirty="0" smtClean="0"/>
              <a:t>How many write reviews?</a:t>
            </a:r>
          </a:p>
          <a:p>
            <a:endParaRPr lang="en-US" dirty="0" smtClean="0"/>
          </a:p>
          <a:p>
            <a:r>
              <a:rPr lang="en-US" dirty="0" smtClean="0"/>
              <a:t>We’ll walk through what</a:t>
            </a:r>
            <a:r>
              <a:rPr lang="en-US" baseline="0" dirty="0" smtClean="0"/>
              <a:t> attributes increase the probability of receiving higher stars for a business and what attributes increase the chance of a user getting more fans.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variables: fans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variables: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average_stars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frequency of review (the number of the reviews per year)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three independent variables are statistically significant to dependent variables.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Frequency_of_review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negative correlated with number of fans while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stars are both positively correlated with the number of fans.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to say, while holding everything else constant, the more review the user writes, the more the number of fans the user will have.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while holding everything else constant, the higher the average stars, the more the number of fans the user will have.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frequency_of_review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negatively related to the fans, that is to say, while holding everything else constant, the more frequent the user write a review, the less the number of the fans the user will have.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behave differently. Someone who has been a user for a shorter period (2 years) could write the same number of reviews as the one that has been a user for a longer period (5 years). The former might just write reviews too frequently, so their reviews might have a lower quality. And that might be a reason that they has smaller number of fans than the one that write the review less frequently.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53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12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36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0037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094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80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0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8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2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png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www.yelp.com/dataset_challenge&amp;h=MAQH5Jbvp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thesaurus.altervista.org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C00000"/>
                </a:solidFill>
              </a:rPr>
              <a:t> </a:t>
            </a:r>
            <a:r>
              <a:rPr lang="en-US" sz="4800" b="1" smtClean="0">
                <a:solidFill>
                  <a:srgbClr val="C00000"/>
                </a:solidFill>
              </a:rPr>
              <a:t>          Yelp </a:t>
            </a:r>
            <a:r>
              <a:rPr lang="en-US" sz="4800" b="1" dirty="0" smtClean="0">
                <a:solidFill>
                  <a:srgbClr val="C00000"/>
                </a:solidFill>
              </a:rPr>
              <a:t>Data Analysis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9635"/>
            <a:ext cx="10515600" cy="399732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9214">
            <a:off x="6664257" y="1977269"/>
            <a:ext cx="5311018" cy="46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8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Output of Task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3" name="图片 12" descr="屏幕快照 2016-04-19 4.1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4953000" cy="4983956"/>
          </a:xfrm>
          <a:prstGeom prst="rect">
            <a:avLst/>
          </a:prstGeom>
        </p:spPr>
      </p:pic>
      <p:pic>
        <p:nvPicPr>
          <p:cNvPr id="14" name="图片 13" descr="badSenti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812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7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For a business, we look for similar nearby business to find out what advantages they have which helps out business to improve its competitiveness.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Factors to find Competitors:</a:t>
            </a:r>
            <a:r>
              <a:rPr lang="en-US" dirty="0" smtClean="0"/>
              <a:t>-</a:t>
            </a:r>
          </a:p>
          <a:p>
            <a:pPr lvl="1"/>
            <a:r>
              <a:rPr lang="en-US" sz="2600" dirty="0" smtClean="0"/>
              <a:t>Geo </a:t>
            </a:r>
            <a:r>
              <a:rPr lang="en-US" sz="2600" dirty="0"/>
              <a:t>location </a:t>
            </a:r>
            <a:endParaRPr lang="en-US" dirty="0"/>
          </a:p>
          <a:p>
            <a:pPr lvl="1"/>
            <a:r>
              <a:rPr lang="en-US" sz="2600" dirty="0" smtClean="0"/>
              <a:t>Categories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 – </a:t>
            </a:r>
          </a:p>
          <a:p>
            <a:pPr marL="0" indent="0">
              <a:buNone/>
            </a:pPr>
            <a:r>
              <a:rPr lang="en-US" dirty="0" smtClean="0"/>
              <a:t>Business – </a:t>
            </a:r>
            <a:r>
              <a:rPr lang="en-US" dirty="0" err="1" smtClean="0"/>
              <a:t>Qdoba</a:t>
            </a:r>
            <a:r>
              <a:rPr lang="en-US" dirty="0" smtClean="0"/>
              <a:t> 		Category – Mexican</a:t>
            </a:r>
          </a:p>
          <a:p>
            <a:pPr marL="0" indent="0">
              <a:buNone/>
            </a:pPr>
            <a:r>
              <a:rPr lang="en-US" dirty="0" smtClean="0"/>
              <a:t>Competitor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  	 	Distance	</a:t>
            </a:r>
            <a:r>
              <a:rPr lang="en-US" dirty="0"/>
              <a:t>  </a:t>
            </a:r>
            <a:r>
              <a:rPr lang="en-US" dirty="0" smtClean="0"/>
              <a:t>            Rating		Advantage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 Café</a:t>
            </a:r>
            <a:r>
              <a:rPr lang="en-US" dirty="0"/>
              <a:t>	4</a:t>
            </a:r>
            <a:r>
              <a:rPr lang="en-US" dirty="0" smtClean="0"/>
              <a:t> miles	 </a:t>
            </a:r>
            <a:r>
              <a:rPr lang="en-US" dirty="0"/>
              <a:t> </a:t>
            </a:r>
            <a:r>
              <a:rPr lang="en-US" dirty="0" smtClean="0"/>
              <a:t>            4 stars		unlimited tacos, cheap food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Second Task </a:t>
            </a:r>
            <a:r>
              <a:rPr lang="en-US" sz="4000" b="1" dirty="0">
                <a:solidFill>
                  <a:srgbClr val="C00000"/>
                </a:solidFill>
              </a:rPr>
              <a:t>- Finding Business Competitors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3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Second Task </a:t>
            </a:r>
            <a:r>
              <a:rPr lang="en-US" sz="4000" b="1" dirty="0">
                <a:solidFill>
                  <a:srgbClr val="C00000"/>
                </a:solidFill>
              </a:rPr>
              <a:t>- </a:t>
            </a:r>
            <a:r>
              <a:rPr lang="en-US" sz="4000" b="1" dirty="0" smtClean="0">
                <a:solidFill>
                  <a:srgbClr val="C00000"/>
                </a:solidFill>
              </a:rPr>
              <a:t>Output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2" name="图片 1" descr="屏幕快照 2016-04-19 4.1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4419600" cy="4746171"/>
          </a:xfrm>
          <a:prstGeom prst="rect">
            <a:avLst/>
          </a:prstGeom>
        </p:spPr>
      </p:pic>
      <p:pic>
        <p:nvPicPr>
          <p:cNvPr id="4" name="图片 3" descr="屏幕快照 2016-04-19 4.1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19200"/>
            <a:ext cx="3472447" cy="492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5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YelpDataAnalysis</a:t>
            </a:r>
            <a:r>
              <a:rPr lang="en-US" dirty="0" smtClean="0"/>
              <a:t> </a:t>
            </a:r>
            <a:r>
              <a:rPr lang="en-US" dirty="0"/>
              <a:t>(main class)</a:t>
            </a:r>
          </a:p>
          <a:p>
            <a:pPr lvl="1"/>
            <a:r>
              <a:rPr lang="en-US" dirty="0" smtClean="0"/>
              <a:t>Initialize everything and realize functions using functions other classes </a:t>
            </a:r>
            <a:r>
              <a:rPr lang="en-US" dirty="0" err="1" smtClean="0"/>
              <a:t>provied</a:t>
            </a:r>
            <a:endParaRPr lang="en-US" dirty="0"/>
          </a:p>
          <a:p>
            <a:r>
              <a:rPr lang="en-US" dirty="0" smtClean="0"/>
              <a:t>Model:</a:t>
            </a:r>
            <a:endParaRPr lang="en-US" dirty="0"/>
          </a:p>
          <a:p>
            <a:pPr lvl="1"/>
            <a:r>
              <a:rPr lang="en-US" dirty="0" smtClean="0"/>
              <a:t>Business: Every business should be an object, provide methods business need.</a:t>
            </a:r>
          </a:p>
          <a:p>
            <a:pPr lvl="1"/>
            <a:r>
              <a:rPr lang="en-US" dirty="0" err="1" smtClean="0"/>
              <a:t>WordsBag</a:t>
            </a:r>
            <a:r>
              <a:rPr lang="en-US" dirty="0" smtClean="0"/>
              <a:t>: The basic words which are used to locate all words that are important, it helps us to generate bigrams</a:t>
            </a:r>
            <a:endParaRPr lang="en-US" dirty="0"/>
          </a:p>
          <a:p>
            <a:r>
              <a:rPr lang="en-US" dirty="0" smtClean="0"/>
              <a:t>Clean:</a:t>
            </a:r>
            <a:endParaRPr lang="en-US" dirty="0"/>
          </a:p>
          <a:p>
            <a:pPr lvl="1"/>
            <a:r>
              <a:rPr lang="en-US" dirty="0" err="1" smtClean="0"/>
              <a:t>DataCleasingUtil</a:t>
            </a:r>
            <a:r>
              <a:rPr lang="en-US" dirty="0" smtClean="0"/>
              <a:t>: Initialize </a:t>
            </a:r>
            <a:r>
              <a:rPr lang="en-US" dirty="0" err="1" smtClean="0"/>
              <a:t>sparkContext</a:t>
            </a:r>
            <a:r>
              <a:rPr lang="en-US" dirty="0" smtClean="0"/>
              <a:t> and loading </a:t>
            </a:r>
            <a:r>
              <a:rPr lang="en-US" dirty="0"/>
              <a:t>the </a:t>
            </a:r>
            <a:r>
              <a:rPr lang="en-US" dirty="0" smtClean="0"/>
              <a:t>dataset and saving it to 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DataParsingUtil</a:t>
            </a:r>
            <a:r>
              <a:rPr lang="en-US" dirty="0" smtClean="0"/>
              <a:t>: Cleaning and parsing the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DataCleasingUtil</a:t>
            </a:r>
            <a:r>
              <a:rPr lang="en-US" dirty="0" smtClean="0"/>
              <a:t> provided, and get bigrams of every reviews.</a:t>
            </a:r>
          </a:p>
          <a:p>
            <a:r>
              <a:rPr lang="en-US" dirty="0" smtClean="0"/>
              <a:t>Visualization/</a:t>
            </a:r>
            <a:r>
              <a:rPr lang="en-US" dirty="0" err="1" smtClean="0"/>
              <a:t>WordCloud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Analyze </a:t>
            </a:r>
            <a:r>
              <a:rPr lang="en-US" dirty="0" smtClean="0"/>
              <a:t>bigrams </a:t>
            </a:r>
            <a:r>
              <a:rPr lang="en-US" dirty="0" err="1" smtClean="0"/>
              <a:t>DataParsingUtil</a:t>
            </a:r>
            <a:r>
              <a:rPr lang="en-US" dirty="0" smtClean="0"/>
              <a:t> provided and generate pictures</a:t>
            </a:r>
          </a:p>
          <a:p>
            <a:r>
              <a:rPr lang="en-US" dirty="0" smtClean="0"/>
              <a:t>Compare:</a:t>
            </a:r>
          </a:p>
          <a:p>
            <a:pPr lvl="1"/>
            <a:r>
              <a:rPr lang="en-US" dirty="0" smtClean="0"/>
              <a:t>Compare: compare businesses and their competitors, then generate </a:t>
            </a:r>
            <a:r>
              <a:rPr lang="en-US" dirty="0" err="1" smtClean="0"/>
              <a:t>pdfs</a:t>
            </a:r>
            <a:r>
              <a:rPr lang="en-US" dirty="0"/>
              <a:t> </a:t>
            </a:r>
            <a:r>
              <a:rPr lang="en-US" dirty="0" smtClean="0"/>
              <a:t>of every business.</a:t>
            </a:r>
            <a:endParaRPr lang="en-US" dirty="0"/>
          </a:p>
          <a:p>
            <a:pPr lvl="1"/>
            <a:r>
              <a:rPr lang="en-US" dirty="0" err="1" smtClean="0"/>
              <a:t>GeneratePdf</a:t>
            </a:r>
            <a:r>
              <a:rPr lang="en-US" dirty="0" smtClean="0"/>
              <a:t>: Define what should every </a:t>
            </a:r>
            <a:r>
              <a:rPr lang="en-US" dirty="0" err="1" smtClean="0"/>
              <a:t>pdf</a:t>
            </a:r>
            <a:r>
              <a:rPr lang="en-US" dirty="0" smtClean="0"/>
              <a:t> looks like.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Programming in </a:t>
            </a:r>
            <a:r>
              <a:rPr lang="en-US" sz="4000" b="1" dirty="0" err="1" smtClean="0">
                <a:solidFill>
                  <a:srgbClr val="C00000"/>
                </a:solidFill>
              </a:rPr>
              <a:t>Scala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7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Spark </a:t>
            </a:r>
            <a:r>
              <a:rPr lang="en-US" sz="2400" dirty="0" smtClean="0"/>
              <a:t>Context</a:t>
            </a:r>
            <a:endParaRPr lang="en-US" sz="2400" dirty="0"/>
          </a:p>
          <a:p>
            <a:r>
              <a:rPr lang="en-US" sz="2400" dirty="0" smtClean="0"/>
              <a:t>Extract Keywords</a:t>
            </a:r>
          </a:p>
          <a:p>
            <a:r>
              <a:rPr lang="en-US" sz="2400" dirty="0" smtClean="0"/>
              <a:t>Generate Pictures</a:t>
            </a:r>
          </a:p>
          <a:p>
            <a:r>
              <a:rPr lang="en-US" sz="2400" dirty="0" smtClean="0"/>
              <a:t>Generate PDFs</a:t>
            </a:r>
            <a:endParaRPr lang="en-US" sz="24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Test Cases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9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228600" y="500062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Software To Be Used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825625"/>
            <a:ext cx="2971800" cy="2510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825625"/>
            <a:ext cx="2616200" cy="2510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5625"/>
            <a:ext cx="2501900" cy="25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+mn-lt"/>
              </a:rPr>
              <a:t>QUESTIONS?</a:t>
            </a:r>
            <a:endParaRPr lang="en-US" sz="6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1026" name="Picture 2" descr="Image result for YEL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1" y="3276604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5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Team Information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9635"/>
            <a:ext cx="10515600" cy="3997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Course – </a:t>
            </a:r>
            <a:r>
              <a:rPr lang="en-US" altLang="zh-CN" dirty="0"/>
              <a:t>Big Data Systems Engineering Using </a:t>
            </a:r>
            <a:r>
              <a:rPr lang="en-US" altLang="zh-CN" dirty="0" err="1"/>
              <a:t>Scala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Professor – </a:t>
            </a:r>
            <a:r>
              <a:rPr lang="en-US" altLang="zh-CN" dirty="0" smtClean="0"/>
              <a:t>Robin </a:t>
            </a:r>
            <a:r>
              <a:rPr lang="en-US" altLang="zh-CN" dirty="0" err="1" smtClean="0"/>
              <a:t>Hilyard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Team </a:t>
            </a:r>
            <a:r>
              <a:rPr lang="en-US" altLang="zh-CN" b="1" dirty="0" smtClean="0">
                <a:solidFill>
                  <a:srgbClr val="C00000"/>
                </a:solidFill>
              </a:rPr>
              <a:t>7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Team Members:	</a:t>
            </a:r>
            <a:r>
              <a:rPr lang="en-US" altLang="zh-CN" dirty="0" err="1" smtClean="0">
                <a:solidFill>
                  <a:srgbClr val="000000"/>
                </a:solidFill>
              </a:rPr>
              <a:t>Prateek</a:t>
            </a:r>
            <a:r>
              <a:rPr lang="en-US" altLang="zh-CN" dirty="0" smtClean="0">
                <a:solidFill>
                  <a:srgbClr val="000000"/>
                </a:solidFill>
              </a:rPr>
              <a:t> Mane	</a:t>
            </a:r>
            <a:r>
              <a:rPr lang="en-US" altLang="zh-CN" dirty="0" err="1" smtClean="0">
                <a:solidFill>
                  <a:srgbClr val="000000"/>
                </a:solidFill>
              </a:rPr>
              <a:t>Zhenchi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Yuan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Agenda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57800"/>
          </a:xfrm>
        </p:spPr>
        <p:txBody>
          <a:bodyPr>
            <a:normAutofit fontScale="92500" lnSpcReduction="10000"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Goals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Milestones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Cleansing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Tasks Description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900" dirty="0"/>
              <a:t>User Reviews 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900" dirty="0"/>
              <a:t>Finding Business Competitors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Programming </a:t>
            </a:r>
            <a:r>
              <a:rPr lang="en-US" altLang="zh-CN" dirty="0"/>
              <a:t>in S</a:t>
            </a:r>
            <a:r>
              <a:rPr lang="en-US" altLang="zh-CN" dirty="0" smtClean="0"/>
              <a:t>cala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Test Cases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Software To Be Used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81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Goals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To understand sentiment of users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To help restaurants grow their </a:t>
            </a:r>
            <a:r>
              <a:rPr lang="en-US" altLang="zh-CN" dirty="0" smtClean="0"/>
              <a:t>business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Provide Business Insight and Analytics to the business owner using data visualization techniques</a:t>
            </a:r>
          </a:p>
          <a:p>
            <a:endParaRPr kumimoji="1" lang="zh-CN" altLang="en-US" dirty="0"/>
          </a:p>
          <a:p>
            <a:pPr marL="457200" lvl="1" indent="0">
              <a:buNone/>
            </a:pPr>
            <a:endParaRPr lang="en-US" sz="18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81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6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DataSet</a:t>
            </a:r>
            <a:r>
              <a:rPr lang="en-US" sz="4000" b="1" dirty="0" smtClean="0">
                <a:solidFill>
                  <a:srgbClr val="C00000"/>
                </a:solidFill>
              </a:rPr>
              <a:t> Description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/>
              <a:t>Data </a:t>
            </a:r>
            <a:r>
              <a:rPr lang="en-US" altLang="zh-CN" sz="2800" dirty="0" smtClean="0"/>
              <a:t>Source</a:t>
            </a:r>
            <a:r>
              <a:rPr lang="en-US" altLang="zh-CN" sz="3200" dirty="0" smtClean="0"/>
              <a:t>:</a:t>
            </a:r>
            <a:r>
              <a:rPr lang="en-US" altLang="zh-CN" sz="2800" dirty="0" smtClean="0"/>
              <a:t> </a:t>
            </a:r>
            <a:r>
              <a:rPr lang="en-US" altLang="zh-CN" sz="2800" dirty="0">
                <a:hlinkClick r:id="rId3"/>
              </a:rPr>
              <a:t>https://www.yelp.com/dataset_challenge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Data Format: JSON</a:t>
            </a:r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Business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– list of businesses	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Basic Attributes 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Business_id</a:t>
            </a:r>
            <a:r>
              <a:rPr lang="en-US" sz="1800" dirty="0" smtClean="0">
                <a:solidFill>
                  <a:srgbClr val="000000"/>
                </a:solidFill>
              </a:rPr>
              <a:t>, name, categories)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Address</a:t>
            </a:r>
            <a:r>
              <a:rPr lang="en-US" sz="1800" dirty="0" smtClean="0">
                <a:solidFill>
                  <a:srgbClr val="000000"/>
                </a:solidFill>
              </a:rPr>
              <a:t> (neighborhoods, </a:t>
            </a:r>
            <a:r>
              <a:rPr lang="en-US" sz="1800" dirty="0" err="1" smtClean="0">
                <a:solidFill>
                  <a:srgbClr val="000000"/>
                </a:solidFill>
              </a:rPr>
              <a:t>full_address</a:t>
            </a:r>
            <a:r>
              <a:rPr lang="en-US" sz="1800" dirty="0" smtClean="0">
                <a:solidFill>
                  <a:srgbClr val="000000"/>
                </a:solidFill>
              </a:rPr>
              <a:t>, city, state, latitude, longitude) 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Reviews</a:t>
            </a:r>
            <a:r>
              <a:rPr lang="en-US" sz="1800" dirty="0" smtClean="0">
                <a:solidFill>
                  <a:srgbClr val="000000"/>
                </a:solidFill>
              </a:rPr>
              <a:t> (stars, </a:t>
            </a:r>
            <a:r>
              <a:rPr lang="en-US" sz="1800" dirty="0" err="1" smtClean="0">
                <a:solidFill>
                  <a:srgbClr val="000000"/>
                </a:solidFill>
              </a:rPr>
              <a:t>review_count</a:t>
            </a:r>
            <a:r>
              <a:rPr lang="en-US" sz="1800" dirty="0" smtClean="0">
                <a:solidFill>
                  <a:srgbClr val="000000"/>
                </a:solidFill>
              </a:rPr>
              <a:t>) 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Time</a:t>
            </a:r>
            <a:r>
              <a:rPr lang="en-US" sz="1800" dirty="0" smtClean="0">
                <a:solidFill>
                  <a:srgbClr val="000000"/>
                </a:solidFill>
              </a:rPr>
              <a:t> (open: True/False, hours)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Review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– </a:t>
            </a:r>
            <a:r>
              <a:rPr lang="en-US" sz="2800" dirty="0" smtClean="0"/>
              <a:t>list of customers’ review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business_id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user_id</a:t>
            </a:r>
            <a:r>
              <a:rPr lang="en-US" sz="1800" dirty="0" smtClean="0">
                <a:solidFill>
                  <a:srgbClr val="000000"/>
                </a:solidFill>
              </a:rPr>
              <a:t>, stars, </a:t>
            </a:r>
            <a:r>
              <a:rPr lang="en-US" sz="1800" b="1" dirty="0" smtClean="0">
                <a:solidFill>
                  <a:srgbClr val="000000"/>
                </a:solidFill>
              </a:rPr>
              <a:t>text</a:t>
            </a:r>
            <a:r>
              <a:rPr lang="en-US" sz="1800" dirty="0" smtClean="0">
                <a:solidFill>
                  <a:srgbClr val="000000"/>
                </a:solidFill>
              </a:rPr>
              <a:t>, date, </a:t>
            </a:r>
            <a:r>
              <a:rPr lang="en-US" sz="1800" dirty="0" smtClean="0">
                <a:solidFill>
                  <a:srgbClr val="000000"/>
                </a:solidFill>
              </a:rPr>
              <a:t>votes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1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28600" y="762000"/>
            <a:ext cx="10515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Milestones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First Week </a:t>
            </a:r>
            <a:r>
              <a:rPr lang="en-US" sz="2600" i="1" dirty="0" smtClean="0">
                <a:solidFill>
                  <a:schemeClr val="accent2">
                    <a:lumMod val="75000"/>
                  </a:schemeClr>
                </a:solidFill>
              </a:rPr>
              <a:t>&lt;by Mar 25</a:t>
            </a:r>
            <a:r>
              <a:rPr lang="en-US" sz="2600" i="1" baseline="30000" dirty="0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sz="2600" i="1" dirty="0" smtClean="0">
                <a:solidFill>
                  <a:schemeClr val="accent2">
                    <a:lumMod val="75000"/>
                  </a:schemeClr>
                </a:solidFill>
              </a:rPr>
              <a:t>,2016&gt; Team Task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300" dirty="0" smtClean="0"/>
              <a:t>1. Creation of project repository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2</a:t>
            </a:r>
            <a:r>
              <a:rPr lang="en-US" sz="2300" dirty="0"/>
              <a:t>. Software environment configuration</a:t>
            </a:r>
          </a:p>
          <a:p>
            <a:pPr marL="0" indent="0">
              <a:buNone/>
            </a:pPr>
            <a:r>
              <a:rPr lang="en-US" sz="2300" dirty="0" smtClean="0"/>
              <a:t>	3</a:t>
            </a:r>
            <a:r>
              <a:rPr lang="en-US" sz="2300" dirty="0"/>
              <a:t>. Requirement analysis and system structure </a:t>
            </a:r>
            <a:r>
              <a:rPr lang="en-US" sz="2300" dirty="0" smtClean="0"/>
              <a:t>design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b="1" dirty="0" smtClean="0"/>
              <a:t>Second Week </a:t>
            </a:r>
            <a:r>
              <a:rPr lang="en-US" sz="2600" i="1" dirty="0">
                <a:solidFill>
                  <a:srgbClr val="C55A11"/>
                </a:solidFill>
              </a:rPr>
              <a:t>&lt;</a:t>
            </a:r>
            <a:r>
              <a:rPr lang="en-US" sz="2600" i="1" dirty="0" smtClean="0">
                <a:solidFill>
                  <a:srgbClr val="C55A11"/>
                </a:solidFill>
              </a:rPr>
              <a:t>by Apr 1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st</a:t>
            </a:r>
            <a:r>
              <a:rPr lang="en-US" sz="2600" i="1" dirty="0" smtClean="0">
                <a:solidFill>
                  <a:srgbClr val="C55A11"/>
                </a:solidFill>
              </a:rPr>
              <a:t>, 2016&gt;  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Assigned</a:t>
            </a:r>
            <a:r>
              <a:rPr lang="en-US" altLang="zh-CN" sz="2600" i="1" dirty="0">
                <a:solidFill>
                  <a:srgbClr val="C55A11"/>
                </a:solidFill>
              </a:rPr>
              <a:t>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to </a:t>
            </a:r>
            <a:r>
              <a:rPr lang="en-US" altLang="zh-CN" sz="2600" i="1" dirty="0" err="1" smtClean="0">
                <a:solidFill>
                  <a:srgbClr val="C55A11"/>
                </a:solidFill>
              </a:rPr>
              <a:t>Prateek</a:t>
            </a:r>
            <a:endParaRPr lang="en-US" sz="2600" i="1" dirty="0" smtClean="0">
              <a:solidFill>
                <a:srgbClr val="C55A11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1. Parse </a:t>
            </a:r>
            <a:r>
              <a:rPr lang="en-US" dirty="0"/>
              <a:t>JSON </a:t>
            </a:r>
            <a:r>
              <a:rPr lang="en-US" dirty="0" smtClean="0"/>
              <a:t>data and </a:t>
            </a:r>
            <a:r>
              <a:rPr lang="en-US" altLang="zh-CN" dirty="0"/>
              <a:t>Data </a:t>
            </a:r>
            <a:r>
              <a:rPr lang="en-US" altLang="zh-CN" dirty="0" smtClean="0"/>
              <a:t>Cleaning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2. </a:t>
            </a:r>
            <a:r>
              <a:rPr lang="en-US" dirty="0"/>
              <a:t>Map bigrams with business IDs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3. </a:t>
            </a:r>
            <a:r>
              <a:rPr lang="en-US" dirty="0"/>
              <a:t>Finish sentiment analysis on bigrams.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4. </a:t>
            </a:r>
            <a:r>
              <a:rPr lang="en-US" dirty="0"/>
              <a:t>Unit test </a:t>
            </a:r>
            <a:r>
              <a:rPr lang="en-US" dirty="0" smtClean="0"/>
              <a:t>cases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 smtClean="0"/>
          </a:p>
          <a:p>
            <a:r>
              <a:rPr lang="en-US" b="1" dirty="0" smtClean="0"/>
              <a:t>Third Week </a:t>
            </a:r>
            <a:r>
              <a:rPr lang="en-US" sz="2600" i="1" dirty="0" smtClean="0">
                <a:solidFill>
                  <a:srgbClr val="C55A11"/>
                </a:solidFill>
              </a:rPr>
              <a:t>&lt;by Apr 8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th</a:t>
            </a:r>
            <a:r>
              <a:rPr lang="en-US" sz="2600" i="1" dirty="0" smtClean="0">
                <a:solidFill>
                  <a:srgbClr val="C55A11"/>
                </a:solidFill>
              </a:rPr>
              <a:t>, 2016&gt;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Assigned to Hank</a:t>
            </a:r>
            <a:endParaRPr lang="en-US" sz="2600" i="1" dirty="0" smtClean="0">
              <a:solidFill>
                <a:srgbClr val="C55A11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500" dirty="0" smtClean="0"/>
              <a:t>  	1</a:t>
            </a:r>
            <a:r>
              <a:rPr lang="en-US" sz="2500" dirty="0"/>
              <a:t>. Business competitors </a:t>
            </a:r>
            <a:r>
              <a:rPr lang="en-US" sz="2500" dirty="0" smtClean="0"/>
              <a:t>analysis and Unit test cases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2. Recommendation system (if time permits)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b="1" dirty="0" smtClean="0"/>
              <a:t>Fourth Week </a:t>
            </a:r>
            <a:r>
              <a:rPr lang="en-US" sz="2600" i="1" dirty="0" smtClean="0">
                <a:solidFill>
                  <a:srgbClr val="C55A11"/>
                </a:solidFill>
              </a:rPr>
              <a:t>&lt;by Apr 15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th</a:t>
            </a:r>
            <a:r>
              <a:rPr lang="en-US" sz="2600" i="1" dirty="0" smtClean="0">
                <a:solidFill>
                  <a:srgbClr val="C55A11"/>
                </a:solidFill>
              </a:rPr>
              <a:t>, 2016&gt; </a:t>
            </a:r>
            <a:r>
              <a:rPr lang="en-US" altLang="zh-CN" sz="2600" i="1" dirty="0">
                <a:solidFill>
                  <a:schemeClr val="accent2">
                    <a:lumMod val="75000"/>
                  </a:schemeClr>
                </a:solidFill>
              </a:rPr>
              <a:t>Team Task</a:t>
            </a:r>
          </a:p>
          <a:p>
            <a:pPr marL="0" indent="0">
              <a:buNone/>
            </a:pPr>
            <a:r>
              <a:rPr lang="en-US" dirty="0" smtClean="0"/>
              <a:t>       	</a:t>
            </a:r>
            <a:r>
              <a:rPr lang="en-US" sz="2600" dirty="0" smtClean="0"/>
              <a:t>1</a:t>
            </a:r>
            <a:r>
              <a:rPr lang="en-US" sz="2600" dirty="0"/>
              <a:t>. Data </a:t>
            </a:r>
            <a:r>
              <a:rPr lang="en-US" sz="2600" dirty="0" smtClean="0"/>
              <a:t>Visualization and application deployment </a:t>
            </a:r>
            <a:r>
              <a:rPr lang="en-US" sz="2600" dirty="0"/>
              <a:t>on AWS</a:t>
            </a:r>
            <a:endParaRPr lang="en-US" sz="26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8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6955">
            <a:off x="8174266" y="1874361"/>
            <a:ext cx="2992891" cy="42115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70C0"/>
                </a:solidFill>
              </a:rPr>
              <a:t>Initial dataset: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61,184 business records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436 business categories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Illegal Characters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70C0"/>
                </a:solidFill>
              </a:rPr>
              <a:t>Interested: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Only in restaurant, food chain</a:t>
            </a:r>
            <a:r>
              <a:rPr lang="en-US" dirty="0"/>
              <a:t> </a:t>
            </a:r>
            <a:r>
              <a:rPr lang="en-US" dirty="0" smtClean="0"/>
              <a:t>and eateries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Approx. 20,000 business records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Approx. 100 business categories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Reviews – 0.2 </a:t>
            </a:r>
            <a:r>
              <a:rPr lang="en-US" dirty="0" smtClean="0"/>
              <a:t>M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Users – 0.1 M</a:t>
            </a:r>
            <a:endParaRPr lang="en-US" dirty="0"/>
          </a:p>
          <a:p>
            <a:pPr lvl="2">
              <a:lnSpc>
                <a:spcPct val="14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914400"/>
            <a:ext cx="10515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Data </a:t>
            </a:r>
            <a:r>
              <a:rPr lang="en-US" sz="4000" b="1" dirty="0" smtClean="0">
                <a:solidFill>
                  <a:srgbClr val="C00000"/>
                </a:solidFill>
              </a:rPr>
              <a:t>Cleansing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User Reviews </a:t>
            </a:r>
            <a:r>
              <a:rPr lang="en-US" sz="2400" dirty="0"/>
              <a:t>-</a:t>
            </a:r>
            <a:r>
              <a:rPr lang="en-US" sz="2400" dirty="0" smtClean="0"/>
              <a:t> to conclude all users’ review about one certain restaurant using visual ways.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Finding Business </a:t>
            </a:r>
            <a:r>
              <a:rPr lang="en-US" sz="2400" b="1" dirty="0" smtClean="0"/>
              <a:t>Competitors </a:t>
            </a:r>
            <a:r>
              <a:rPr lang="en-US" sz="2400" dirty="0"/>
              <a:t>-</a:t>
            </a:r>
            <a:r>
              <a:rPr lang="en-US" sz="2400" dirty="0" smtClean="0"/>
              <a:t> to find out competitors in </a:t>
            </a:r>
            <a:r>
              <a:rPr lang="en-US" sz="2400" dirty="0" err="1"/>
              <a:t>N</a:t>
            </a:r>
            <a:r>
              <a:rPr lang="en-US" sz="2400" dirty="0" err="1" smtClean="0"/>
              <a:t>eighbourhood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Tasks Description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Bigrams</a:t>
            </a:r>
          </a:p>
          <a:p>
            <a:pPr marL="0" indent="0">
              <a:buNone/>
            </a:pPr>
            <a:r>
              <a:rPr lang="en-US" sz="2600" dirty="0"/>
              <a:t>	C</a:t>
            </a:r>
            <a:r>
              <a:rPr lang="en-US" sz="2600" dirty="0" smtClean="0"/>
              <a:t>reate word clouds of positive and negative reviews.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Methods:-</a:t>
            </a:r>
          </a:p>
          <a:p>
            <a:pPr lvl="3"/>
            <a:r>
              <a:rPr lang="en-US" sz="1900" dirty="0">
                <a:hlinkClick r:id="rId2"/>
              </a:rPr>
              <a:t>http://</a:t>
            </a:r>
            <a:r>
              <a:rPr lang="en-US" sz="1900" dirty="0" smtClean="0">
                <a:hlinkClick r:id="rId2"/>
              </a:rPr>
              <a:t>thesaurus.altervista.org</a:t>
            </a:r>
            <a:r>
              <a:rPr lang="en-US" sz="1900" dirty="0" smtClean="0"/>
              <a:t>  -&gt; Synonyms </a:t>
            </a:r>
            <a:r>
              <a:rPr lang="en-US" sz="1900" dirty="0" smtClean="0"/>
              <a:t>generation</a:t>
            </a:r>
          </a:p>
          <a:p>
            <a:pPr lvl="3"/>
            <a:r>
              <a:rPr lang="en-US" altLang="zh-CN" sz="1900" dirty="0"/>
              <a:t>Creating word </a:t>
            </a:r>
            <a:r>
              <a:rPr lang="en-US" altLang="zh-CN" sz="1900" dirty="0" smtClean="0"/>
              <a:t>arrays</a:t>
            </a:r>
            <a:endParaRPr lang="en-US" sz="1900" dirty="0"/>
          </a:p>
          <a:p>
            <a:pPr lvl="3"/>
            <a:r>
              <a:rPr lang="en-US" sz="1900" dirty="0" smtClean="0"/>
              <a:t>Stanford </a:t>
            </a:r>
            <a:r>
              <a:rPr lang="en-US" sz="1900" dirty="0"/>
              <a:t>NLP </a:t>
            </a:r>
            <a:r>
              <a:rPr lang="en-US" sz="1900" dirty="0" smtClean="0"/>
              <a:t>-&gt; POS Tagging</a:t>
            </a:r>
            <a:endParaRPr lang="en-US" sz="1900" dirty="0"/>
          </a:p>
          <a:p>
            <a:pPr lvl="3"/>
            <a:r>
              <a:rPr lang="en-US" sz="1900" dirty="0"/>
              <a:t>RDD </a:t>
            </a:r>
            <a:r>
              <a:rPr lang="en-US" sz="1900" dirty="0" smtClean="0"/>
              <a:t>manipulation</a:t>
            </a:r>
          </a:p>
          <a:p>
            <a:pPr lvl="3"/>
            <a:endParaRPr lang="en-US" sz="1900" dirty="0"/>
          </a:p>
          <a:p>
            <a:pPr marL="0" indent="0">
              <a:buNone/>
            </a:pPr>
            <a:r>
              <a:rPr lang="en-US" sz="2600" b="1" dirty="0"/>
              <a:t>Sentiment </a:t>
            </a:r>
            <a:r>
              <a:rPr lang="en-US" sz="2600" b="1" dirty="0" smtClean="0"/>
              <a:t>Analysis On Bigram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	Total count of positive and negative reviews.</a:t>
            </a:r>
          </a:p>
          <a:p>
            <a:pPr marL="0" indent="0">
              <a:buNone/>
            </a:pPr>
            <a:r>
              <a:rPr lang="en-US" sz="2600" dirty="0"/>
              <a:t>	Top or bottom 10 positive and negative words</a:t>
            </a:r>
          </a:p>
          <a:p>
            <a:pPr marL="0" indent="0">
              <a:buNone/>
            </a:pPr>
            <a:r>
              <a:rPr lang="en-US" sz="2600" dirty="0"/>
              <a:t>	Methods: </a:t>
            </a:r>
          </a:p>
          <a:p>
            <a:pPr lvl="3"/>
            <a:r>
              <a:rPr lang="en-US" sz="1900" dirty="0"/>
              <a:t>Stanford NLP </a:t>
            </a:r>
            <a:r>
              <a:rPr lang="en-US" sz="1900" dirty="0" smtClean="0"/>
              <a:t>-&gt; Sentiment</a:t>
            </a:r>
            <a:endParaRPr lang="en-US" sz="19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C00000"/>
                </a:solidFill>
              </a:rPr>
              <a:t>First Task </a:t>
            </a:r>
            <a:r>
              <a:rPr lang="en-US" sz="4800" b="1" dirty="0" smtClean="0">
                <a:solidFill>
                  <a:srgbClr val="C00000"/>
                </a:solidFill>
              </a:rPr>
              <a:t>- User </a:t>
            </a:r>
            <a:r>
              <a:rPr lang="en-US" sz="4800" b="1" dirty="0">
                <a:solidFill>
                  <a:srgbClr val="C00000"/>
                </a:solidFill>
              </a:rPr>
              <a:t>Reviews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3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0FD4FE16-3090-44A2-8363-C1FD2CAAFA18}" vid="{13A68687-34C5-49C2-9A09-1ADAC70C67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720</Words>
  <Application>Microsoft Macintosh PowerPoint</Application>
  <PresentationFormat>自定义</PresentationFormat>
  <Paragraphs>151</Paragraphs>
  <Slides>16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MW_Public_widescreen</vt:lpstr>
      <vt:lpstr>Office Theme</vt:lpstr>
      <vt:lpstr>           Yelp Data Analysis</vt:lpstr>
      <vt:lpstr>Team Information</vt:lpstr>
      <vt:lpstr>Agenda</vt:lpstr>
      <vt:lpstr>Goals</vt:lpstr>
      <vt:lpstr>DataSet Description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QUESTIONS?</vt:lpstr>
    </vt:vector>
  </TitlesOfParts>
  <Company>MathWorks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Liz Stapleton</dc:creator>
  <cp:keywords>Version 15.2</cp:keywords>
  <cp:lastModifiedBy>Hank Yuan</cp:lastModifiedBy>
  <cp:revision>199</cp:revision>
  <dcterms:created xsi:type="dcterms:W3CDTF">2015-12-05T17:17:43Z</dcterms:created>
  <dcterms:modified xsi:type="dcterms:W3CDTF">2016-04-20T02:54:43Z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