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20"/>
  </p:notesMasterIdLst>
  <p:handoutMasterIdLst>
    <p:handoutMasterId r:id="rId21"/>
  </p:handoutMasterIdLst>
  <p:sldIdLst>
    <p:sldId id="295" r:id="rId3"/>
    <p:sldId id="320" r:id="rId4"/>
    <p:sldId id="275" r:id="rId5"/>
    <p:sldId id="322" r:id="rId6"/>
    <p:sldId id="317" r:id="rId7"/>
    <p:sldId id="276" r:id="rId8"/>
    <p:sldId id="318" r:id="rId9"/>
    <p:sldId id="300" r:id="rId10"/>
    <p:sldId id="314" r:id="rId11"/>
    <p:sldId id="325" r:id="rId12"/>
    <p:sldId id="315" r:id="rId13"/>
    <p:sldId id="323" r:id="rId14"/>
    <p:sldId id="321" r:id="rId15"/>
    <p:sldId id="324" r:id="rId16"/>
    <p:sldId id="326" r:id="rId17"/>
    <p:sldId id="298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200"/>
    <a:srgbClr val="176DAD"/>
    <a:srgbClr val="0D78C9"/>
    <a:srgbClr val="024C84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480" autoAdjust="0"/>
    <p:restoredTop sz="95982" autoAdjust="0"/>
  </p:normalViewPr>
  <p:slideViewPr>
    <p:cSldViewPr>
      <p:cViewPr>
        <p:scale>
          <a:sx n="100" d="100"/>
          <a:sy n="100" d="100"/>
        </p:scale>
        <p:origin x="1896" y="41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people use yelp?</a:t>
            </a:r>
          </a:p>
          <a:p>
            <a:r>
              <a:rPr lang="en-US" dirty="0" smtClean="0"/>
              <a:t>How many read reviews?</a:t>
            </a:r>
          </a:p>
          <a:p>
            <a:r>
              <a:rPr lang="en-US" dirty="0" smtClean="0"/>
              <a:t>How many write reviews?</a:t>
            </a:r>
          </a:p>
          <a:p>
            <a:endParaRPr lang="en-US" dirty="0" smtClean="0"/>
          </a:p>
          <a:p>
            <a:r>
              <a:rPr lang="en-US" dirty="0" smtClean="0"/>
              <a:t>We’ll walk through what</a:t>
            </a:r>
            <a:r>
              <a:rPr lang="en-US" baseline="0" dirty="0" smtClean="0"/>
              <a:t> attributes increase the probability of receiving higher stars for a business and what attributes increase the chance of a user getting more fans.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4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people use yelp?</a:t>
            </a:r>
          </a:p>
          <a:p>
            <a:r>
              <a:rPr lang="en-US" dirty="0" smtClean="0"/>
              <a:t>How many read reviews?</a:t>
            </a:r>
          </a:p>
          <a:p>
            <a:r>
              <a:rPr lang="en-US" dirty="0" smtClean="0"/>
              <a:t>How many write reviews?</a:t>
            </a:r>
          </a:p>
          <a:p>
            <a:endParaRPr lang="en-US" dirty="0" smtClean="0"/>
          </a:p>
          <a:p>
            <a:r>
              <a:rPr lang="en-US" dirty="0" smtClean="0"/>
              <a:t>We’ll walk through what</a:t>
            </a:r>
            <a:r>
              <a:rPr lang="en-US" baseline="0" dirty="0" smtClean="0"/>
              <a:t> attributes increase the probability of receiving higher stars for a business and what attributes increase the chance of a user getting more fans.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4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Converted from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82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Converted from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8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Converted from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82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21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2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Dependent variables: fans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 variables: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review_count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average_stars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frequency of review (the number of the reviews per year)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three independent variables are statistically significant to dependent variables.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Frequency_of_review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negative correlated with number of fans while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review_count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 stars are both positively correlated with the number of fans.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to say, while holding everything else constant, the more review the user writes, the more the number of fans the user will have.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while holding everything else constant, the higher the average stars, the more the number of fans the user will have.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frequency_of_review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negatively related to the fans, that is to say, while holding everything else constant, the more frequent the user write a review, the less the number of the fans the user will have.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behave differently. Someone who has been a user for a shorter period (2 years) could write the same number of reviews as the one that has been a user for a longer period (5 years). The former might just write reviews too frequently, so their reviews might have a lower quality. And that might be a reason that they has smaller number of fans than the one that write the review less frequently.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3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1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2015 The MathWorks, Inc.</a:t>
            </a:r>
            <a:endParaRPr lang="en-US" sz="100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6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2532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9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0127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09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02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8365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0037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3094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7809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0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5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5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4" dirty="0" err="1" smtClean="0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8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2015 The MathWorks, Inc.</a:t>
            </a:r>
            <a:endParaRPr lang="en-US" sz="100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921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BDECE-BA13-4BB9-B977-9AC67C34B111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7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thesaurus.altervista.org/" TargetMode="Externa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4.png"/><Relationship Id="rId3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.facebook.com/l.php?u=https://www.yelp.com/dataset_challenge&amp;h=MAQH5Jbvp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thesaurus.altervista.org/" TargetMode="Externa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50886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rgbClr val="C00000"/>
                </a:solidFill>
              </a:rPr>
              <a:t> </a:t>
            </a:r>
            <a:r>
              <a:rPr lang="en-US" sz="4800" b="1" smtClean="0">
                <a:solidFill>
                  <a:srgbClr val="C00000"/>
                </a:solidFill>
              </a:rPr>
              <a:t>          Yelp </a:t>
            </a:r>
            <a:r>
              <a:rPr lang="en-US" sz="4800" b="1" dirty="0" smtClean="0">
                <a:solidFill>
                  <a:srgbClr val="C00000"/>
                </a:solidFill>
              </a:rPr>
              <a:t>Data Analysis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9635"/>
            <a:ext cx="10515600" cy="399732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09214">
            <a:off x="6664257" y="1977269"/>
            <a:ext cx="5311018" cy="468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228600" y="579437"/>
            <a:ext cx="1196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Output of Task 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353961" y="33480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3" name="图片 12" descr="屏幕快照 2016-04-19 4.11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74044"/>
            <a:ext cx="4953000" cy="4983956"/>
          </a:xfrm>
          <a:prstGeom prst="rect">
            <a:avLst/>
          </a:prstGeom>
        </p:spPr>
      </p:pic>
      <p:pic>
        <p:nvPicPr>
          <p:cNvPr id="14" name="图片 13" descr="badSentime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981200"/>
            <a:ext cx="3962400" cy="3962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5569" y="1529834"/>
            <a:ext cx="175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Positive Bigrams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97543" y="1573768"/>
            <a:ext cx="184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Negative Bigrams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0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617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 smtClean="0"/>
              <a:t>For a business, we look out for similar nearby business(</a:t>
            </a:r>
            <a:r>
              <a:rPr lang="en-US" sz="5600" dirty="0" err="1" smtClean="0"/>
              <a:t>upto</a:t>
            </a:r>
            <a:r>
              <a:rPr lang="en-US" sz="5600" dirty="0" smtClean="0"/>
              <a:t> 10 miles), to find out what advantages they have which helps our business to improve its competitiveness.</a:t>
            </a:r>
          </a:p>
          <a:p>
            <a:pPr marL="0" indent="0" algn="ctr">
              <a:buNone/>
            </a:pPr>
            <a:endParaRPr lang="en-US" sz="5600" dirty="0" smtClean="0"/>
          </a:p>
          <a:p>
            <a:pPr marL="0" indent="0">
              <a:buNone/>
            </a:pPr>
            <a:r>
              <a:rPr lang="en-US" sz="5600" b="1" dirty="0" smtClean="0"/>
              <a:t>Factors to find Competitors:</a:t>
            </a:r>
            <a:r>
              <a:rPr lang="en-US" sz="5600" dirty="0" smtClean="0"/>
              <a:t>-</a:t>
            </a:r>
          </a:p>
          <a:p>
            <a:pPr lvl="1"/>
            <a:r>
              <a:rPr lang="en-US" sz="5600" dirty="0" smtClean="0"/>
              <a:t>Geo </a:t>
            </a:r>
            <a:r>
              <a:rPr lang="en-US" sz="5600" dirty="0"/>
              <a:t>location </a:t>
            </a:r>
          </a:p>
          <a:p>
            <a:pPr lvl="1"/>
            <a:r>
              <a:rPr lang="en-US" sz="5600" dirty="0" smtClean="0"/>
              <a:t>Categories</a:t>
            </a:r>
          </a:p>
          <a:p>
            <a:pPr lvl="1"/>
            <a:endParaRPr lang="en-US" sz="4300" dirty="0"/>
          </a:p>
          <a:p>
            <a:pPr marL="0" indent="0">
              <a:buNone/>
            </a:pPr>
            <a:r>
              <a:rPr lang="en-US" sz="4300" dirty="0" smtClean="0"/>
              <a:t>E.g. – </a:t>
            </a:r>
          </a:p>
          <a:p>
            <a:pPr marL="0" indent="0">
              <a:buNone/>
            </a:pPr>
            <a:r>
              <a:rPr lang="en-US" sz="5600" b="1" dirty="0" smtClean="0"/>
              <a:t>Business</a:t>
            </a:r>
            <a:r>
              <a:rPr lang="en-US" sz="5600" dirty="0" smtClean="0"/>
              <a:t> – </a:t>
            </a:r>
            <a:r>
              <a:rPr lang="en-US" sz="5600" dirty="0" err="1" smtClean="0"/>
              <a:t>Qdoba</a:t>
            </a:r>
            <a:r>
              <a:rPr lang="en-US" sz="5600" dirty="0" smtClean="0"/>
              <a:t> 			Category – Mexican</a:t>
            </a:r>
          </a:p>
          <a:p>
            <a:pPr marL="0" indent="0">
              <a:buNone/>
            </a:pPr>
            <a:r>
              <a:rPr lang="en-US" sz="5600" dirty="0" smtClean="0"/>
              <a:t>City – Boston			State – MA	</a:t>
            </a:r>
          </a:p>
          <a:p>
            <a:pPr marL="0" indent="0">
              <a:buNone/>
            </a:pPr>
            <a:r>
              <a:rPr lang="en-US" sz="5600" dirty="0" smtClean="0"/>
              <a:t>Total Good Reviews – 20			Total Bad Reviews – 10		</a:t>
            </a:r>
          </a:p>
          <a:p>
            <a:pPr marL="0" indent="0">
              <a:buNone/>
            </a:pPr>
            <a:r>
              <a:rPr lang="en-US" sz="5600" dirty="0" smtClean="0"/>
              <a:t>Best Reviews – best deals		Bad Reviews – place crowded, bad service	</a:t>
            </a:r>
          </a:p>
          <a:p>
            <a:pPr marL="0" indent="0">
              <a:buNone/>
            </a:pPr>
            <a:endParaRPr lang="en-US" sz="4300" dirty="0" smtClean="0"/>
          </a:p>
          <a:p>
            <a:pPr marL="0" indent="0">
              <a:buNone/>
            </a:pPr>
            <a:r>
              <a:rPr lang="en-US" sz="5600" b="1" dirty="0" smtClean="0"/>
              <a:t>Competitor</a:t>
            </a:r>
            <a:endParaRPr lang="en-US" sz="4800" b="1" dirty="0" smtClean="0"/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Name  	 	Distance	</a:t>
            </a:r>
            <a:r>
              <a:rPr lang="en-US" sz="5600" dirty="0"/>
              <a:t>  </a:t>
            </a:r>
            <a:r>
              <a:rPr lang="en-US" sz="5600" dirty="0" smtClean="0"/>
              <a:t>            Good	</a:t>
            </a:r>
            <a:r>
              <a:rPr lang="en-US" sz="5600" dirty="0"/>
              <a:t>	</a:t>
            </a:r>
            <a:r>
              <a:rPr lang="en-US" sz="5600" dirty="0" smtClean="0"/>
              <a:t>Bad	      	     Best	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Border Café</a:t>
            </a:r>
            <a:r>
              <a:rPr lang="en-US" sz="5600" dirty="0"/>
              <a:t>	</a:t>
            </a:r>
            <a:r>
              <a:rPr lang="en-US" sz="5600" dirty="0" smtClean="0"/>
              <a:t>	4 miles	 </a:t>
            </a:r>
            <a:r>
              <a:rPr lang="en-US" sz="5600" dirty="0"/>
              <a:t> </a:t>
            </a:r>
            <a:r>
              <a:rPr lang="en-US" sz="5600" dirty="0" smtClean="0"/>
              <a:t>            </a:t>
            </a:r>
            <a:r>
              <a:rPr lang="en-US" sz="5600" dirty="0"/>
              <a:t>unlimited </a:t>
            </a:r>
            <a:r>
              <a:rPr lang="en-US" sz="5600" dirty="0" smtClean="0"/>
              <a:t>tacos,		</a:t>
            </a:r>
            <a:r>
              <a:rPr lang="en-US" sz="5600" dirty="0" err="1" smtClean="0"/>
              <a:t>Overbaked</a:t>
            </a:r>
            <a:r>
              <a:rPr lang="en-US" sz="5600" dirty="0" smtClean="0"/>
              <a:t> dish,	</a:t>
            </a:r>
            <a:r>
              <a:rPr lang="en-US" sz="5600" dirty="0"/>
              <a:t> </a:t>
            </a:r>
            <a:r>
              <a:rPr lang="en-US" sz="5600" dirty="0" smtClean="0"/>
              <a:t>    Service	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			              cheap food		dirty place</a:t>
            </a:r>
          </a:p>
          <a:p>
            <a:pPr marL="0" indent="0">
              <a:buNone/>
            </a:pPr>
            <a:endParaRPr lang="en-US" sz="5600" dirty="0" smtClean="0"/>
          </a:p>
          <a:p>
            <a:pPr marL="0" indent="0">
              <a:buNone/>
            </a:pPr>
            <a:r>
              <a:rPr lang="en-US" sz="5600" b="1" dirty="0" smtClean="0">
                <a:solidFill>
                  <a:srgbClr val="FF0000"/>
                </a:solidFill>
              </a:rPr>
              <a:t>NOTE</a:t>
            </a:r>
            <a:r>
              <a:rPr lang="en-US" sz="5600" dirty="0" smtClean="0"/>
              <a:t> :- Best (Best column =&gt; the best positive </a:t>
            </a:r>
            <a:r>
              <a:rPr lang="en-US" sz="5600" dirty="0"/>
              <a:t>review among all </a:t>
            </a:r>
            <a:r>
              <a:rPr lang="en-US" sz="5600" dirty="0" smtClean="0"/>
              <a:t>Good </a:t>
            </a:r>
            <a:r>
              <a:rPr lang="en-US" sz="5600" dirty="0"/>
              <a:t>reviews)	</a:t>
            </a:r>
          </a:p>
          <a:p>
            <a:pPr marL="0" indent="0">
              <a:buNone/>
            </a:pPr>
            <a:r>
              <a:rPr lang="en-US" sz="3600" dirty="0" smtClean="0"/>
              <a:t>		</a:t>
            </a:r>
            <a:r>
              <a:rPr lang="en-US" sz="3600" dirty="0"/>
              <a:t>	</a:t>
            </a:r>
            <a:r>
              <a:rPr lang="en-US" sz="3600" dirty="0" smtClean="0"/>
              <a:t>						</a:t>
            </a:r>
            <a:r>
              <a:rPr lang="en-US" dirty="0" smtClean="0"/>
              <a:t>	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28600" y="579437"/>
            <a:ext cx="1196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Second Task </a:t>
            </a:r>
            <a:r>
              <a:rPr lang="en-US" sz="4000" b="1" dirty="0">
                <a:solidFill>
                  <a:srgbClr val="C00000"/>
                </a:solidFill>
              </a:rPr>
              <a:t>- Finding Business Competitors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3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28600" y="579437"/>
            <a:ext cx="1196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Second Task </a:t>
            </a:r>
            <a:r>
              <a:rPr lang="en-US" sz="4000" b="1" dirty="0">
                <a:solidFill>
                  <a:srgbClr val="C00000"/>
                </a:solidFill>
              </a:rPr>
              <a:t>- </a:t>
            </a:r>
            <a:r>
              <a:rPr lang="en-US" sz="4000" b="1" dirty="0" smtClean="0">
                <a:solidFill>
                  <a:srgbClr val="C00000"/>
                </a:solidFill>
              </a:rPr>
              <a:t>Output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pic>
        <p:nvPicPr>
          <p:cNvPr id="2" name="图片 1" descr="屏幕快照 2016-04-19 4.15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03073"/>
            <a:ext cx="3733800" cy="3805745"/>
          </a:xfrm>
          <a:prstGeom prst="rect">
            <a:avLst/>
          </a:prstGeom>
        </p:spPr>
      </p:pic>
      <p:pic>
        <p:nvPicPr>
          <p:cNvPr id="4" name="图片 3" descr="屏幕快照 2016-04-19 4.15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63" y="1825625"/>
            <a:ext cx="5715000" cy="49236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8178" y="1348960"/>
            <a:ext cx="484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The Business PDF Report generated for all the Business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5000" y="6045200"/>
            <a:ext cx="5262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NOTE-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A sample file from the application is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/>
              <a:t>           </a:t>
            </a:r>
            <a:r>
              <a:rPr lang="en-US" dirty="0" smtClean="0"/>
              <a:t>   </a:t>
            </a:r>
            <a:r>
              <a:rPr lang="en-US" b="1" dirty="0" smtClean="0"/>
              <a:t>UsFtqoBl7naz8AVUBZMjQQ.pdf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21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8800"/>
            <a:ext cx="10515600" cy="48768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YelpDataAnalysis</a:t>
            </a:r>
            <a:r>
              <a:rPr lang="en-US" dirty="0" smtClean="0"/>
              <a:t> </a:t>
            </a:r>
            <a:r>
              <a:rPr lang="en-US" dirty="0"/>
              <a:t>(main class)</a:t>
            </a:r>
          </a:p>
          <a:p>
            <a:pPr lvl="1"/>
            <a:r>
              <a:rPr lang="en-US" dirty="0" smtClean="0"/>
              <a:t>Initialize everything and realize functions using functions other classes provide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Model:</a:t>
            </a:r>
            <a:endParaRPr lang="en-US" dirty="0"/>
          </a:p>
          <a:p>
            <a:pPr lvl="1"/>
            <a:r>
              <a:rPr lang="en-US" dirty="0" smtClean="0"/>
              <a:t>Business: Every business should be an object, provide methods business need.</a:t>
            </a:r>
          </a:p>
          <a:p>
            <a:pPr lvl="1"/>
            <a:r>
              <a:rPr lang="en-US" dirty="0" err="1" smtClean="0"/>
              <a:t>WordsBag</a:t>
            </a:r>
            <a:r>
              <a:rPr lang="en-US" dirty="0" smtClean="0"/>
              <a:t>: The basic words which are used to locate all words that are important, it helps us to generate bigrams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Clean:</a:t>
            </a:r>
            <a:endParaRPr lang="en-US" dirty="0"/>
          </a:p>
          <a:p>
            <a:pPr lvl="1"/>
            <a:r>
              <a:rPr lang="en-US" dirty="0" err="1" smtClean="0"/>
              <a:t>DataCleasingUtil</a:t>
            </a:r>
            <a:r>
              <a:rPr lang="en-US" dirty="0" smtClean="0"/>
              <a:t>: Initialize </a:t>
            </a:r>
            <a:r>
              <a:rPr lang="en-US" dirty="0" err="1" smtClean="0"/>
              <a:t>sparkContext</a:t>
            </a:r>
            <a:r>
              <a:rPr lang="en-US" dirty="0" smtClean="0"/>
              <a:t> and loading </a:t>
            </a:r>
            <a:r>
              <a:rPr lang="en-US" dirty="0"/>
              <a:t>the </a:t>
            </a:r>
            <a:r>
              <a:rPr lang="en-US" dirty="0" smtClean="0"/>
              <a:t>dataset and saving it to a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DataParsingUtil</a:t>
            </a:r>
            <a:r>
              <a:rPr lang="en-US" dirty="0" smtClean="0"/>
              <a:t>: Cleaning and parsing the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 err="1" smtClean="0"/>
              <a:t>DataCleasingUtil</a:t>
            </a:r>
            <a:r>
              <a:rPr lang="en-US" dirty="0" smtClean="0"/>
              <a:t> provided, and get bigrams of every reviews.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Visualization/</a:t>
            </a:r>
            <a:r>
              <a:rPr lang="en-US" dirty="0" err="1" smtClean="0"/>
              <a:t>WordCloud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Analize</a:t>
            </a:r>
            <a:r>
              <a:rPr lang="en-US" dirty="0" smtClean="0"/>
              <a:t> bigrams </a:t>
            </a:r>
            <a:r>
              <a:rPr lang="en-US" dirty="0" err="1" smtClean="0"/>
              <a:t>DataParsingUtil</a:t>
            </a:r>
            <a:r>
              <a:rPr lang="en-US" dirty="0" smtClean="0"/>
              <a:t> provided and generate pictures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Compare:</a:t>
            </a:r>
          </a:p>
          <a:p>
            <a:pPr lvl="1"/>
            <a:r>
              <a:rPr lang="en-US" dirty="0" smtClean="0"/>
              <a:t>Compare: compare businesses and their competitors, then generate pdfs</a:t>
            </a:r>
            <a:r>
              <a:rPr lang="en-US" dirty="0"/>
              <a:t> </a:t>
            </a:r>
            <a:r>
              <a:rPr lang="en-US" dirty="0" smtClean="0"/>
              <a:t>of every business.</a:t>
            </a:r>
            <a:endParaRPr lang="en-US" dirty="0"/>
          </a:p>
          <a:p>
            <a:pPr lvl="1"/>
            <a:r>
              <a:rPr lang="en-US" dirty="0" err="1" smtClean="0"/>
              <a:t>GeneratePdf</a:t>
            </a:r>
            <a:r>
              <a:rPr lang="en-US" dirty="0" smtClean="0"/>
              <a:t>: Define what should every </a:t>
            </a:r>
            <a:r>
              <a:rPr lang="en-US" dirty="0" err="1" smtClean="0"/>
              <a:t>pdf</a:t>
            </a:r>
            <a:r>
              <a:rPr lang="en-US" dirty="0" smtClean="0"/>
              <a:t> looks like.</a:t>
            </a:r>
            <a:endParaRPr lang="en-US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28600" y="579437"/>
            <a:ext cx="1196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Programming in </a:t>
            </a:r>
            <a:r>
              <a:rPr lang="en-US" sz="4000" b="1" dirty="0" err="1" smtClean="0">
                <a:solidFill>
                  <a:srgbClr val="C00000"/>
                </a:solidFill>
              </a:rPr>
              <a:t>Scala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353961" y="33480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5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Spark Context should not be null</a:t>
            </a:r>
          </a:p>
          <a:p>
            <a:r>
              <a:rPr lang="en-US" sz="2400" dirty="0" smtClean="0"/>
              <a:t>Extract Keywords</a:t>
            </a:r>
          </a:p>
          <a:p>
            <a:r>
              <a:rPr lang="en-US" sz="2400" dirty="0" smtClean="0"/>
              <a:t>Generate Pictures</a:t>
            </a:r>
          </a:p>
          <a:p>
            <a:r>
              <a:rPr lang="en-US" sz="2400" dirty="0" smtClean="0"/>
              <a:t>Generate PDFs</a:t>
            </a:r>
            <a:endParaRPr lang="en-US" sz="2400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28600" y="579437"/>
            <a:ext cx="1196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Test Cases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353961" y="33480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99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Scalability</a:t>
            </a:r>
          </a:p>
          <a:p>
            <a:pPr lvl="1"/>
            <a:r>
              <a:rPr lang="en-US" sz="2000" dirty="0"/>
              <a:t>The application is scalable in following ways:-</a:t>
            </a:r>
          </a:p>
          <a:p>
            <a:pPr lvl="2"/>
            <a:r>
              <a:rPr lang="en-US" sz="1800" dirty="0" err="1"/>
              <a:t>Wordbags</a:t>
            </a:r>
            <a:r>
              <a:rPr lang="en-US" sz="1800" dirty="0"/>
              <a:t> are created with basic nouns</a:t>
            </a:r>
            <a:r>
              <a:rPr lang="en-US" sz="1800" dirty="0" smtClean="0"/>
              <a:t>.  </a:t>
            </a:r>
            <a:r>
              <a:rPr lang="en-US" sz="1800" dirty="0" err="1" smtClean="0"/>
              <a:t>Wordbags</a:t>
            </a:r>
            <a:r>
              <a:rPr lang="en-US" sz="1800" dirty="0" smtClean="0"/>
              <a:t> = 21 words</a:t>
            </a:r>
            <a:endParaRPr lang="en-US" sz="1800" dirty="0"/>
          </a:p>
          <a:p>
            <a:pPr lvl="2"/>
            <a:r>
              <a:rPr lang="en-US" sz="1800" dirty="0"/>
              <a:t>The </a:t>
            </a:r>
            <a:r>
              <a:rPr lang="en-US" sz="1800" dirty="0" err="1"/>
              <a:t>wordbags</a:t>
            </a:r>
            <a:r>
              <a:rPr lang="en-US" sz="1800" dirty="0"/>
              <a:t> are scaled up by using an </a:t>
            </a:r>
            <a:r>
              <a:rPr lang="en-US" sz="1800" dirty="0" err="1"/>
              <a:t>api</a:t>
            </a:r>
            <a:r>
              <a:rPr lang="en-US" sz="1800" dirty="0"/>
              <a:t> - </a:t>
            </a: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thesaurus.altervista.org</a:t>
            </a:r>
            <a:endParaRPr lang="en-US" sz="1800" dirty="0" smtClean="0"/>
          </a:p>
          <a:p>
            <a:pPr lvl="2"/>
            <a:r>
              <a:rPr lang="en-US" sz="1800" dirty="0" smtClean="0"/>
              <a:t>Final </a:t>
            </a:r>
            <a:r>
              <a:rPr lang="en-US" sz="1800" dirty="0" err="1" smtClean="0"/>
              <a:t>wordbag</a:t>
            </a:r>
            <a:r>
              <a:rPr lang="en-US" sz="1800" dirty="0" smtClean="0"/>
              <a:t> = 251 words</a:t>
            </a:r>
          </a:p>
          <a:p>
            <a:pPr lvl="2"/>
            <a:r>
              <a:rPr lang="en-US" sz="1800" dirty="0" smtClean="0"/>
              <a:t>Thus we get a range of words which helps in scaling the review analysis.</a:t>
            </a:r>
            <a:endParaRPr lang="en-US" sz="1800" dirty="0"/>
          </a:p>
          <a:p>
            <a:pPr lvl="2"/>
            <a:r>
              <a:rPr lang="en-US" sz="1800" dirty="0"/>
              <a:t>The number of Business Review Report PDF’s created = Number of business </a:t>
            </a:r>
            <a:r>
              <a:rPr lang="en-US" sz="1800" dirty="0" smtClean="0"/>
              <a:t>id’s</a:t>
            </a:r>
          </a:p>
          <a:p>
            <a:pPr marL="914400" lvl="2" indent="0">
              <a:buNone/>
            </a:pPr>
            <a:endParaRPr lang="en-US" sz="2400" dirty="0" smtClean="0"/>
          </a:p>
          <a:p>
            <a:r>
              <a:rPr lang="en-US" sz="2400" dirty="0" smtClean="0"/>
              <a:t>Evaluation </a:t>
            </a:r>
            <a:r>
              <a:rPr lang="en-US" sz="2400" dirty="0" smtClean="0"/>
              <a:t>Criteria</a:t>
            </a:r>
          </a:p>
          <a:p>
            <a:pPr lvl="1"/>
            <a:r>
              <a:rPr lang="en-US" sz="2000" dirty="0" smtClean="0"/>
              <a:t>As discussed with Prof, evaluation criteria was set to generate more than 2000 pdfs.</a:t>
            </a:r>
          </a:p>
          <a:p>
            <a:pPr lvl="1"/>
            <a:r>
              <a:rPr lang="en-US" sz="2000" dirty="0" smtClean="0"/>
              <a:t>We generated 10,000 pdfs</a:t>
            </a:r>
            <a:endParaRPr lang="en-US" sz="2000" dirty="0" smtClean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28600" y="579437"/>
            <a:ext cx="1196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rgbClr val="C00000"/>
                </a:solidFill>
              </a:rPr>
              <a:t>Application </a:t>
            </a:r>
            <a:r>
              <a:rPr lang="en-US" sz="4000" dirty="0">
                <a:solidFill>
                  <a:srgbClr val="C00000"/>
                </a:solidFill>
              </a:rPr>
              <a:t>Scalability and Evaluation </a:t>
            </a:r>
            <a:r>
              <a:rPr lang="en-US" sz="4000" dirty="0" smtClean="0">
                <a:solidFill>
                  <a:srgbClr val="C00000"/>
                </a:solidFill>
              </a:rPr>
              <a:t>Criteria</a:t>
            </a:r>
            <a:endParaRPr lang="en-US" sz="4000" dirty="0">
              <a:solidFill>
                <a:srgbClr val="C00000"/>
              </a:solidFill>
            </a:endParaRPr>
          </a:p>
          <a:p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353961" y="33480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43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228600" y="500062"/>
            <a:ext cx="1120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Software To Be Used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825625"/>
            <a:ext cx="2971800" cy="25103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1825625"/>
            <a:ext cx="2616200" cy="2510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825625"/>
            <a:ext cx="2501900" cy="251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+mn-lt"/>
              </a:rPr>
              <a:t>QUESTIONS?</a:t>
            </a:r>
            <a:endParaRPr lang="en-US" sz="60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pic>
        <p:nvPicPr>
          <p:cNvPr id="1026" name="Picture 2" descr="Image result for YELP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1" y="3276604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75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50886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Team Information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9635"/>
            <a:ext cx="10515600" cy="3997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Course – </a:t>
            </a:r>
            <a:r>
              <a:rPr lang="en-US" altLang="zh-CN" dirty="0"/>
              <a:t>Big Data Systems Engineering Using </a:t>
            </a:r>
            <a:r>
              <a:rPr lang="en-US" altLang="zh-CN" dirty="0" err="1"/>
              <a:t>Scala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Professor – </a:t>
            </a:r>
            <a:r>
              <a:rPr lang="en-US" altLang="zh-CN" dirty="0" smtClean="0"/>
              <a:t>Robin </a:t>
            </a:r>
            <a:r>
              <a:rPr lang="en-US" altLang="zh-CN" dirty="0" err="1" smtClean="0"/>
              <a:t>Hilyard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Team </a:t>
            </a:r>
            <a:r>
              <a:rPr lang="en-US" altLang="zh-CN" b="1" dirty="0" smtClean="0">
                <a:solidFill>
                  <a:srgbClr val="C00000"/>
                </a:solidFill>
              </a:rPr>
              <a:t>7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Team Members:	</a:t>
            </a:r>
            <a:r>
              <a:rPr lang="en-US" altLang="zh-CN" dirty="0" err="1" smtClean="0">
                <a:solidFill>
                  <a:srgbClr val="000000"/>
                </a:solidFill>
              </a:rPr>
              <a:t>Prateek</a:t>
            </a:r>
            <a:r>
              <a:rPr lang="en-US" altLang="zh-CN" dirty="0" smtClean="0">
                <a:solidFill>
                  <a:srgbClr val="000000"/>
                </a:solidFill>
              </a:rPr>
              <a:t> Mane	</a:t>
            </a:r>
            <a:r>
              <a:rPr lang="en-US" altLang="zh-CN" dirty="0" err="1" smtClean="0">
                <a:solidFill>
                  <a:srgbClr val="000000"/>
                </a:solidFill>
              </a:rPr>
              <a:t>Zhenchi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Yuan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Agenda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257800"/>
          </a:xfrm>
        </p:spPr>
        <p:txBody>
          <a:bodyPr>
            <a:normAutofit fontScale="92500" lnSpcReduction="20000"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Goals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DataSet</a:t>
            </a:r>
            <a:r>
              <a:rPr lang="en-US" dirty="0" smtClean="0"/>
              <a:t> Description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Milestones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Data Cleansing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Tasks Description</a:t>
            </a:r>
          </a:p>
          <a:p>
            <a:pPr marL="125730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1900" dirty="0"/>
              <a:t>User Reviews </a:t>
            </a:r>
          </a:p>
          <a:p>
            <a:pPr marL="125730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1900" dirty="0"/>
              <a:t>Finding Business Competitors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Programming </a:t>
            </a:r>
            <a:r>
              <a:rPr lang="en-US" altLang="zh-CN" dirty="0"/>
              <a:t>in S</a:t>
            </a:r>
            <a:r>
              <a:rPr lang="en-US" altLang="zh-CN" dirty="0" smtClean="0"/>
              <a:t>cala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Test Cases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Application Scalability and Evaluation Criteria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Software To Be Used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 smtClean="0"/>
          </a:p>
          <a:p>
            <a:pPr marL="1257300" lvl="2" indent="-342900">
              <a:buFont typeface="+mj-lt"/>
              <a:buAutoNum type="arabicPeriod"/>
            </a:pP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0" y="51816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9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Goals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981200"/>
            <a:ext cx="10515600" cy="4800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To understand sentiment of users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To help restaurants grow their </a:t>
            </a:r>
            <a:r>
              <a:rPr lang="en-US" altLang="zh-CN" dirty="0" smtClean="0"/>
              <a:t>business by knowing their competitors</a:t>
            </a:r>
            <a:endParaRPr lang="en-US" altLang="zh-CN" dirty="0"/>
          </a:p>
          <a:p>
            <a:endParaRPr kumimoji="1" lang="zh-CN" altLang="en-US" dirty="0"/>
          </a:p>
          <a:p>
            <a:pPr marL="457200" lvl="1" indent="0">
              <a:buNone/>
            </a:pPr>
            <a:endParaRPr lang="en-US" sz="1800" dirty="0" smtClean="0"/>
          </a:p>
          <a:p>
            <a:pPr marL="1257300" lvl="2" indent="-342900">
              <a:buFont typeface="+mj-lt"/>
              <a:buAutoNum type="arabicPeriod"/>
            </a:pP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0" y="51816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6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C00000"/>
                </a:solidFill>
              </a:rPr>
              <a:t>DataSet</a:t>
            </a:r>
            <a:r>
              <a:rPr lang="en-US" sz="4000" b="1" dirty="0" smtClean="0">
                <a:solidFill>
                  <a:srgbClr val="C00000"/>
                </a:solidFill>
              </a:rPr>
              <a:t> Description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2578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800" dirty="0"/>
              <a:t>Data </a:t>
            </a:r>
            <a:r>
              <a:rPr lang="en-US" altLang="zh-CN" sz="2800" dirty="0" smtClean="0"/>
              <a:t>Source</a:t>
            </a:r>
            <a:r>
              <a:rPr lang="en-US" altLang="zh-CN" sz="3200" dirty="0" smtClean="0"/>
              <a:t>:</a:t>
            </a:r>
            <a:r>
              <a:rPr lang="en-US" altLang="zh-CN" sz="2800" dirty="0" smtClean="0"/>
              <a:t> </a:t>
            </a:r>
            <a:r>
              <a:rPr lang="en-US" altLang="zh-CN" sz="2000" dirty="0">
                <a:hlinkClick r:id="rId3"/>
              </a:rPr>
              <a:t>https://www.yelp.com/dataset_challenge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Data Format: </a:t>
            </a:r>
            <a:r>
              <a:rPr lang="en-US" sz="2000" dirty="0" smtClean="0"/>
              <a:t>JSON</a:t>
            </a:r>
            <a:endParaRPr lang="en-US" sz="3200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sz="2800" b="1" dirty="0" smtClean="0">
                <a:solidFill>
                  <a:srgbClr val="0000FF"/>
                </a:solidFill>
              </a:rPr>
              <a:t>Business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– list of businesses	</a:t>
            </a:r>
          </a:p>
          <a:p>
            <a:pPr lvl="2"/>
            <a:r>
              <a:rPr lang="en-US" sz="1800" b="1" dirty="0" smtClean="0">
                <a:solidFill>
                  <a:srgbClr val="000000"/>
                </a:solidFill>
              </a:rPr>
              <a:t>Basic Attributes </a:t>
            </a:r>
            <a:r>
              <a:rPr lang="en-US" sz="1800" dirty="0" smtClean="0">
                <a:solidFill>
                  <a:srgbClr val="000000"/>
                </a:solidFill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</a:rPr>
              <a:t>Business_id</a:t>
            </a:r>
            <a:r>
              <a:rPr lang="en-US" sz="1800" dirty="0" smtClean="0">
                <a:solidFill>
                  <a:srgbClr val="000000"/>
                </a:solidFill>
              </a:rPr>
              <a:t>, name, categories)</a:t>
            </a:r>
          </a:p>
          <a:p>
            <a:pPr lvl="2"/>
            <a:r>
              <a:rPr lang="en-US" sz="1800" b="1" dirty="0" smtClean="0">
                <a:solidFill>
                  <a:srgbClr val="000000"/>
                </a:solidFill>
              </a:rPr>
              <a:t>Address</a:t>
            </a:r>
            <a:r>
              <a:rPr lang="en-US" sz="1800" dirty="0" smtClean="0">
                <a:solidFill>
                  <a:srgbClr val="000000"/>
                </a:solidFill>
              </a:rPr>
              <a:t> (neighborhoods, </a:t>
            </a:r>
            <a:r>
              <a:rPr lang="en-US" sz="1800" dirty="0" err="1" smtClean="0">
                <a:solidFill>
                  <a:srgbClr val="000000"/>
                </a:solidFill>
              </a:rPr>
              <a:t>full_address</a:t>
            </a:r>
            <a:r>
              <a:rPr lang="en-US" sz="1800" dirty="0" smtClean="0">
                <a:solidFill>
                  <a:srgbClr val="000000"/>
                </a:solidFill>
              </a:rPr>
              <a:t>, city, state, latitude, longitude) </a:t>
            </a:r>
          </a:p>
          <a:p>
            <a:pPr lvl="2"/>
            <a:r>
              <a:rPr lang="en-US" sz="1800" b="1" dirty="0" smtClean="0">
                <a:solidFill>
                  <a:srgbClr val="000000"/>
                </a:solidFill>
              </a:rPr>
              <a:t>Reviews</a:t>
            </a:r>
            <a:r>
              <a:rPr lang="en-US" sz="1800" dirty="0" smtClean="0">
                <a:solidFill>
                  <a:srgbClr val="000000"/>
                </a:solidFill>
              </a:rPr>
              <a:t> (stars, </a:t>
            </a:r>
            <a:r>
              <a:rPr lang="en-US" sz="1800" dirty="0" err="1" smtClean="0">
                <a:solidFill>
                  <a:srgbClr val="000000"/>
                </a:solidFill>
              </a:rPr>
              <a:t>review_count</a:t>
            </a:r>
            <a:r>
              <a:rPr lang="en-US" sz="1800" dirty="0" smtClean="0">
                <a:solidFill>
                  <a:srgbClr val="000000"/>
                </a:solidFill>
              </a:rPr>
              <a:t>) </a:t>
            </a:r>
          </a:p>
          <a:p>
            <a:pPr lvl="2"/>
            <a:r>
              <a:rPr lang="en-US" sz="1800" b="1" dirty="0" smtClean="0">
                <a:solidFill>
                  <a:srgbClr val="000000"/>
                </a:solidFill>
              </a:rPr>
              <a:t>Time</a:t>
            </a:r>
            <a:r>
              <a:rPr lang="en-US" sz="1800" dirty="0" smtClean="0">
                <a:solidFill>
                  <a:srgbClr val="000000"/>
                </a:solidFill>
              </a:rPr>
              <a:t> (open: True/False, hours)</a:t>
            </a:r>
          </a:p>
          <a:p>
            <a:pPr marL="457200" lvl="1" indent="0"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pPr lvl="1"/>
            <a:r>
              <a:rPr lang="en-US" sz="2800" b="1" dirty="0" smtClean="0">
                <a:solidFill>
                  <a:srgbClr val="0000FF"/>
                </a:solidFill>
              </a:rPr>
              <a:t>Review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– </a:t>
            </a:r>
            <a:r>
              <a:rPr lang="en-US" sz="2800" dirty="0" smtClean="0"/>
              <a:t>list of customers’ review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1800" dirty="0" err="1" smtClean="0">
                <a:solidFill>
                  <a:srgbClr val="000000"/>
                </a:solidFill>
              </a:rPr>
              <a:t>business_id</a:t>
            </a:r>
            <a:r>
              <a:rPr lang="en-US" sz="1800" dirty="0" smtClean="0">
                <a:solidFill>
                  <a:srgbClr val="000000"/>
                </a:solidFill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</a:rPr>
              <a:t>user_id</a:t>
            </a:r>
            <a:r>
              <a:rPr lang="en-US" sz="1800" dirty="0" smtClean="0">
                <a:solidFill>
                  <a:srgbClr val="000000"/>
                </a:solidFill>
              </a:rPr>
              <a:t>, stars, </a:t>
            </a:r>
            <a:r>
              <a:rPr lang="en-US" sz="1800" b="1" dirty="0" smtClean="0">
                <a:solidFill>
                  <a:srgbClr val="000000"/>
                </a:solidFill>
              </a:rPr>
              <a:t>text</a:t>
            </a:r>
            <a:r>
              <a:rPr lang="en-US" sz="1800" dirty="0" smtClean="0">
                <a:solidFill>
                  <a:srgbClr val="000000"/>
                </a:solidFill>
              </a:rPr>
              <a:t>, date, votes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1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228600" y="762000"/>
            <a:ext cx="10515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Milestones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 smtClean="0"/>
              <a:t>First Week </a:t>
            </a:r>
            <a:r>
              <a:rPr lang="en-US" sz="2600" i="1" dirty="0" smtClean="0">
                <a:solidFill>
                  <a:schemeClr val="accent2">
                    <a:lumMod val="75000"/>
                  </a:schemeClr>
                </a:solidFill>
              </a:rPr>
              <a:t>&lt;by Mar 25</a:t>
            </a:r>
            <a:r>
              <a:rPr lang="en-US" sz="2600" i="1" baseline="30000" dirty="0" smtClean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US" sz="2600" i="1" dirty="0" smtClean="0">
                <a:solidFill>
                  <a:schemeClr val="accent2">
                    <a:lumMod val="75000"/>
                  </a:schemeClr>
                </a:solidFill>
              </a:rPr>
              <a:t>,2016&gt; </a:t>
            </a:r>
            <a:r>
              <a:rPr lang="en-US" altLang="zh-CN" sz="2600" i="1" dirty="0">
                <a:solidFill>
                  <a:srgbClr val="C55A11"/>
                </a:solidFill>
              </a:rPr>
              <a:t>Assigned to </a:t>
            </a:r>
            <a:r>
              <a:rPr lang="en-US" sz="2600" i="1" dirty="0" err="1" smtClean="0">
                <a:solidFill>
                  <a:schemeClr val="accent2">
                    <a:lumMod val="75000"/>
                  </a:schemeClr>
                </a:solidFill>
              </a:rPr>
              <a:t>Prateek</a:t>
            </a:r>
            <a:endParaRPr lang="en-US" sz="2600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300" dirty="0" smtClean="0"/>
              <a:t>1. Creation of project repository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smtClean="0"/>
              <a:t>2</a:t>
            </a:r>
            <a:r>
              <a:rPr lang="en-US" sz="2300" dirty="0"/>
              <a:t>. Software environment configuration</a:t>
            </a:r>
          </a:p>
          <a:p>
            <a:pPr marL="0" indent="0">
              <a:buNone/>
            </a:pPr>
            <a:r>
              <a:rPr lang="en-US" sz="2300" dirty="0" smtClean="0"/>
              <a:t>	3</a:t>
            </a:r>
            <a:r>
              <a:rPr lang="en-US" sz="2300" dirty="0"/>
              <a:t>. Requirement analysis and system structure </a:t>
            </a:r>
            <a:r>
              <a:rPr lang="en-US" sz="2300" dirty="0" smtClean="0"/>
              <a:t>design</a:t>
            </a:r>
          </a:p>
          <a:p>
            <a:pPr marL="0" indent="0">
              <a:buNone/>
            </a:pPr>
            <a:endParaRPr lang="en-US" sz="2300" dirty="0" smtClean="0"/>
          </a:p>
          <a:p>
            <a:r>
              <a:rPr lang="en-US" b="1" dirty="0" smtClean="0"/>
              <a:t>Second Week </a:t>
            </a:r>
            <a:r>
              <a:rPr lang="en-US" sz="2600" i="1" dirty="0">
                <a:solidFill>
                  <a:srgbClr val="C55A11"/>
                </a:solidFill>
              </a:rPr>
              <a:t>&lt;</a:t>
            </a:r>
            <a:r>
              <a:rPr lang="en-US" sz="2600" i="1" dirty="0" smtClean="0">
                <a:solidFill>
                  <a:srgbClr val="C55A11"/>
                </a:solidFill>
              </a:rPr>
              <a:t>by Apr 1</a:t>
            </a:r>
            <a:r>
              <a:rPr lang="en-US" sz="2600" i="1" baseline="30000" dirty="0" smtClean="0">
                <a:solidFill>
                  <a:srgbClr val="C55A11"/>
                </a:solidFill>
              </a:rPr>
              <a:t>st</a:t>
            </a:r>
            <a:r>
              <a:rPr lang="en-US" sz="2600" i="1" dirty="0" smtClean="0">
                <a:solidFill>
                  <a:srgbClr val="C55A11"/>
                </a:solidFill>
              </a:rPr>
              <a:t>, 2016&gt;   </a:t>
            </a:r>
            <a:r>
              <a:rPr lang="en-US" altLang="zh-CN" sz="2600" i="1" dirty="0" smtClean="0">
                <a:solidFill>
                  <a:srgbClr val="C55A11"/>
                </a:solidFill>
              </a:rPr>
              <a:t>Assigned</a:t>
            </a:r>
            <a:r>
              <a:rPr lang="en-US" altLang="zh-CN" sz="2600" i="1" dirty="0">
                <a:solidFill>
                  <a:srgbClr val="C55A11"/>
                </a:solidFill>
              </a:rPr>
              <a:t> </a:t>
            </a:r>
            <a:r>
              <a:rPr lang="en-US" altLang="zh-CN" sz="2600" i="1" dirty="0" smtClean="0">
                <a:solidFill>
                  <a:srgbClr val="C55A11"/>
                </a:solidFill>
              </a:rPr>
              <a:t>to </a:t>
            </a:r>
            <a:r>
              <a:rPr lang="en-US" altLang="zh-CN" sz="2600" i="1" dirty="0" err="1" smtClean="0">
                <a:solidFill>
                  <a:srgbClr val="C55A11"/>
                </a:solidFill>
              </a:rPr>
              <a:t>Prateek</a:t>
            </a:r>
            <a:endParaRPr lang="en-US" sz="2600" i="1" dirty="0" smtClean="0">
              <a:solidFill>
                <a:srgbClr val="C55A11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 smtClean="0"/>
              <a:t>	1. Parse </a:t>
            </a:r>
            <a:r>
              <a:rPr lang="en-US" dirty="0"/>
              <a:t>JSON </a:t>
            </a:r>
            <a:r>
              <a:rPr lang="en-US" dirty="0" smtClean="0"/>
              <a:t>data and </a:t>
            </a:r>
            <a:r>
              <a:rPr lang="en-US" altLang="zh-CN" dirty="0"/>
              <a:t>Data </a:t>
            </a:r>
            <a:r>
              <a:rPr lang="en-US" altLang="zh-CN" dirty="0" smtClean="0"/>
              <a:t>Cleaning</a:t>
            </a: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 smtClean="0"/>
              <a:t>	2. </a:t>
            </a:r>
            <a:r>
              <a:rPr lang="en-US" dirty="0"/>
              <a:t>Map bigrams with business IDs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 smtClean="0"/>
              <a:t>	3. </a:t>
            </a:r>
            <a:r>
              <a:rPr lang="en-US" dirty="0"/>
              <a:t>Finish sentiment analysis on bigrams</a:t>
            </a:r>
            <a:r>
              <a:rPr lang="en-US" dirty="0" smtClean="0"/>
              <a:t>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 smtClean="0"/>
              <a:t>	4. Generate Word Cloud </a:t>
            </a: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 smtClean="0"/>
              <a:t>	5. </a:t>
            </a:r>
            <a:r>
              <a:rPr lang="en-US" dirty="0"/>
              <a:t>Unit test </a:t>
            </a:r>
            <a:r>
              <a:rPr lang="en-US" dirty="0" smtClean="0"/>
              <a:t>cases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dirty="0" smtClean="0"/>
          </a:p>
          <a:p>
            <a:r>
              <a:rPr lang="en-US" b="1" dirty="0" smtClean="0"/>
              <a:t>Third Week </a:t>
            </a:r>
            <a:r>
              <a:rPr lang="en-US" sz="2600" i="1" dirty="0" smtClean="0">
                <a:solidFill>
                  <a:srgbClr val="C55A11"/>
                </a:solidFill>
              </a:rPr>
              <a:t>&lt;by Apr 8</a:t>
            </a:r>
            <a:r>
              <a:rPr lang="en-US" sz="2600" i="1" baseline="30000" dirty="0" smtClean="0">
                <a:solidFill>
                  <a:srgbClr val="C55A11"/>
                </a:solidFill>
              </a:rPr>
              <a:t>th</a:t>
            </a:r>
            <a:r>
              <a:rPr lang="en-US" sz="2600" i="1" dirty="0" smtClean="0">
                <a:solidFill>
                  <a:srgbClr val="C55A11"/>
                </a:solidFill>
              </a:rPr>
              <a:t>, 2016&gt; </a:t>
            </a:r>
            <a:r>
              <a:rPr lang="en-US" altLang="zh-CN" sz="2600" i="1" dirty="0" smtClean="0">
                <a:solidFill>
                  <a:srgbClr val="C55A11"/>
                </a:solidFill>
              </a:rPr>
              <a:t>Assigned to Hank</a:t>
            </a:r>
            <a:endParaRPr lang="en-US" sz="2600" i="1" dirty="0" smtClean="0">
              <a:solidFill>
                <a:srgbClr val="C55A11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500" dirty="0" smtClean="0"/>
              <a:t>  	1</a:t>
            </a:r>
            <a:r>
              <a:rPr lang="en-US" sz="2500" dirty="0"/>
              <a:t>. Business competitors </a:t>
            </a:r>
            <a:r>
              <a:rPr lang="en-US" sz="2500" dirty="0" smtClean="0"/>
              <a:t>analysis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 smtClean="0"/>
              <a:t>2.  Unit test cases</a:t>
            </a:r>
          </a:p>
          <a:p>
            <a:pPr marL="0" indent="0">
              <a:buNone/>
            </a:pPr>
            <a:endParaRPr lang="en-US" sz="2500" dirty="0" smtClean="0"/>
          </a:p>
          <a:p>
            <a:r>
              <a:rPr lang="en-US" b="1" dirty="0" smtClean="0"/>
              <a:t>Fourth Week </a:t>
            </a:r>
            <a:r>
              <a:rPr lang="en-US" sz="2600" i="1" dirty="0" smtClean="0">
                <a:solidFill>
                  <a:srgbClr val="C55A11"/>
                </a:solidFill>
              </a:rPr>
              <a:t>&lt;by Apr 15</a:t>
            </a:r>
            <a:r>
              <a:rPr lang="en-US" sz="2600" i="1" baseline="30000" dirty="0" smtClean="0">
                <a:solidFill>
                  <a:srgbClr val="C55A11"/>
                </a:solidFill>
              </a:rPr>
              <a:t>th</a:t>
            </a:r>
            <a:r>
              <a:rPr lang="en-US" sz="2600" i="1" dirty="0" smtClean="0">
                <a:solidFill>
                  <a:srgbClr val="C55A11"/>
                </a:solidFill>
              </a:rPr>
              <a:t>, 2016&gt; </a:t>
            </a:r>
            <a:r>
              <a:rPr lang="en-US" altLang="zh-CN" sz="2600" i="1" dirty="0">
                <a:solidFill>
                  <a:schemeClr val="accent2">
                    <a:lumMod val="75000"/>
                  </a:schemeClr>
                </a:solidFill>
              </a:rPr>
              <a:t>Team Task</a:t>
            </a:r>
          </a:p>
          <a:p>
            <a:pPr marL="0" indent="0">
              <a:buNone/>
            </a:pPr>
            <a:r>
              <a:rPr lang="en-US" dirty="0" smtClean="0"/>
              <a:t>       	</a:t>
            </a:r>
            <a:r>
              <a:rPr lang="en-US" sz="2600" dirty="0" smtClean="0"/>
              <a:t>1</a:t>
            </a:r>
            <a:r>
              <a:rPr lang="en-US" sz="2600" dirty="0"/>
              <a:t>. A</a:t>
            </a:r>
            <a:r>
              <a:rPr lang="en-US" sz="2600" dirty="0" smtClean="0"/>
              <a:t>pplication deployment </a:t>
            </a:r>
            <a:r>
              <a:rPr lang="en-US" sz="2600" dirty="0"/>
              <a:t>on AWS</a:t>
            </a:r>
            <a:endParaRPr lang="en-US" sz="2600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8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76955">
            <a:off x="8174266" y="1874361"/>
            <a:ext cx="2992891" cy="421155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70C0"/>
                </a:solidFill>
              </a:rPr>
              <a:t>Initial dataset: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61,184 business records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436 business categories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Illegal Characters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70C0"/>
                </a:solidFill>
              </a:rPr>
              <a:t>Interested: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Only in restaurant, food chain</a:t>
            </a:r>
            <a:r>
              <a:rPr lang="en-US" dirty="0"/>
              <a:t> </a:t>
            </a:r>
            <a:r>
              <a:rPr lang="en-US" dirty="0" smtClean="0"/>
              <a:t>and eateries</a:t>
            </a:r>
          </a:p>
          <a:p>
            <a:pPr lvl="2">
              <a:lnSpc>
                <a:spcPct val="140000"/>
              </a:lnSpc>
            </a:pPr>
            <a:r>
              <a:rPr lang="en-US" dirty="0" smtClean="0"/>
              <a:t>Approx. 20,000 business records</a:t>
            </a:r>
          </a:p>
          <a:p>
            <a:pPr lvl="2">
              <a:lnSpc>
                <a:spcPct val="140000"/>
              </a:lnSpc>
            </a:pPr>
            <a:r>
              <a:rPr lang="en-US" dirty="0" smtClean="0"/>
              <a:t>Approx. 100 business categories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Reviews – 0.2 </a:t>
            </a:r>
            <a:r>
              <a:rPr lang="en-US" dirty="0" smtClean="0"/>
              <a:t>M</a:t>
            </a:r>
          </a:p>
          <a:p>
            <a:pPr marL="914400" lvl="2" indent="0">
              <a:lnSpc>
                <a:spcPct val="140000"/>
              </a:lnSpc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28600" y="914400"/>
            <a:ext cx="10515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Data </a:t>
            </a:r>
            <a:r>
              <a:rPr lang="en-US" sz="4000" b="1" dirty="0" smtClean="0">
                <a:solidFill>
                  <a:srgbClr val="C00000"/>
                </a:solidFill>
              </a:rPr>
              <a:t>Cleansing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User Reviews </a:t>
            </a:r>
            <a:r>
              <a:rPr lang="en-US" sz="2400" dirty="0"/>
              <a:t>-</a:t>
            </a:r>
            <a:r>
              <a:rPr lang="en-US" sz="2400" dirty="0" smtClean="0"/>
              <a:t> To conclude all users’ review about one certain restaurant using visual ways.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Finding Business </a:t>
            </a:r>
            <a:r>
              <a:rPr lang="en-US" sz="2400" b="1" dirty="0" smtClean="0"/>
              <a:t>Competitors </a:t>
            </a:r>
            <a:r>
              <a:rPr lang="en-US" sz="2400" dirty="0"/>
              <a:t>-</a:t>
            </a:r>
            <a:r>
              <a:rPr lang="en-US" sz="2400" dirty="0" smtClean="0"/>
              <a:t> To find out competitors in </a:t>
            </a:r>
            <a:r>
              <a:rPr lang="en-US" sz="2400" dirty="0" err="1"/>
              <a:t>N</a:t>
            </a:r>
            <a:r>
              <a:rPr lang="en-US" sz="2400" dirty="0" err="1" smtClean="0"/>
              <a:t>eighbourhood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28600" y="579437"/>
            <a:ext cx="1196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Tasks Description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9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 smtClean="0"/>
              <a:t>Bigrams</a:t>
            </a:r>
          </a:p>
          <a:p>
            <a:pPr marL="0" indent="0">
              <a:buNone/>
            </a:pPr>
            <a:r>
              <a:rPr lang="en-US" sz="2600" dirty="0"/>
              <a:t>	C</a:t>
            </a:r>
            <a:r>
              <a:rPr lang="en-US" sz="2600" dirty="0" smtClean="0"/>
              <a:t>reate Bigram word clouds of positive and negative user reviews.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Methods:-</a:t>
            </a:r>
          </a:p>
          <a:p>
            <a:pPr lvl="3"/>
            <a:r>
              <a:rPr lang="en-US" sz="1600" dirty="0" smtClean="0"/>
              <a:t>Creation of basic noun word bags</a:t>
            </a:r>
          </a:p>
          <a:p>
            <a:pPr lvl="3"/>
            <a:r>
              <a:rPr lang="en-US" sz="1900" dirty="0" smtClean="0">
                <a:hlinkClick r:id="rId2"/>
              </a:rPr>
              <a:t>http</a:t>
            </a:r>
            <a:r>
              <a:rPr lang="en-US" sz="1900" dirty="0">
                <a:hlinkClick r:id="rId2"/>
              </a:rPr>
              <a:t>://</a:t>
            </a:r>
            <a:r>
              <a:rPr lang="en-US" sz="1900" dirty="0" smtClean="0">
                <a:hlinkClick r:id="rId2"/>
              </a:rPr>
              <a:t>thesaurus.altervista.org</a:t>
            </a:r>
            <a:r>
              <a:rPr lang="en-US" sz="1900" dirty="0" smtClean="0"/>
              <a:t>  -&gt; Synonyms generation</a:t>
            </a:r>
            <a:endParaRPr lang="en-US" sz="1900" dirty="0"/>
          </a:p>
          <a:p>
            <a:pPr lvl="3"/>
            <a:r>
              <a:rPr lang="en-US" sz="1900" dirty="0" smtClean="0"/>
              <a:t>Stanford </a:t>
            </a:r>
            <a:r>
              <a:rPr lang="en-US" sz="1900" dirty="0"/>
              <a:t>NLP </a:t>
            </a:r>
            <a:r>
              <a:rPr lang="en-US" sz="1900" dirty="0" smtClean="0"/>
              <a:t>-&gt; POS Tagging(To find Nouns and Adjectives in the review)</a:t>
            </a:r>
            <a:endParaRPr lang="en-US" sz="1900" dirty="0"/>
          </a:p>
          <a:p>
            <a:pPr lvl="3"/>
            <a:r>
              <a:rPr lang="en-US" sz="1900" dirty="0" smtClean="0"/>
              <a:t>Spark RDD manipulation</a:t>
            </a:r>
          </a:p>
          <a:p>
            <a:pPr lvl="3"/>
            <a:endParaRPr lang="en-US" sz="1900" dirty="0"/>
          </a:p>
          <a:p>
            <a:pPr marL="0" indent="0">
              <a:buNone/>
            </a:pPr>
            <a:r>
              <a:rPr lang="en-US" sz="2600" b="1" dirty="0"/>
              <a:t>Sentiment </a:t>
            </a:r>
            <a:r>
              <a:rPr lang="en-US" sz="2600" b="1" dirty="0" smtClean="0"/>
              <a:t>Analysis On Bigram </a:t>
            </a:r>
            <a:endParaRPr lang="en-US" sz="2600" b="1" dirty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Classifying positive </a:t>
            </a:r>
            <a:r>
              <a:rPr lang="en-US" sz="2600" dirty="0"/>
              <a:t>and negative </a:t>
            </a:r>
            <a:r>
              <a:rPr lang="en-US" sz="2600" dirty="0" smtClean="0"/>
              <a:t>Bigrams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	Methods: </a:t>
            </a:r>
          </a:p>
          <a:p>
            <a:pPr lvl="3"/>
            <a:r>
              <a:rPr lang="en-US" sz="1900" dirty="0"/>
              <a:t>Stanford NLP </a:t>
            </a:r>
            <a:r>
              <a:rPr lang="en-US" sz="1900" dirty="0" smtClean="0"/>
              <a:t>-&gt; Sentiment</a:t>
            </a:r>
          </a:p>
          <a:p>
            <a:pPr lvl="3"/>
            <a:r>
              <a:rPr lang="en-US" sz="1900" dirty="0" smtClean="0"/>
              <a:t>Generation of </a:t>
            </a:r>
            <a:r>
              <a:rPr lang="en-US" sz="1900" dirty="0" err="1" smtClean="0"/>
              <a:t>WordCloud</a:t>
            </a:r>
            <a:r>
              <a:rPr lang="en-US" sz="1900" dirty="0" smtClean="0"/>
              <a:t> (</a:t>
            </a:r>
            <a:r>
              <a:rPr lang="en-US" sz="1900" dirty="0" err="1" smtClean="0"/>
              <a:t>Kumo</a:t>
            </a:r>
            <a:r>
              <a:rPr lang="en-US" sz="1900" dirty="0" smtClean="0"/>
              <a:t> dependency)</a:t>
            </a:r>
          </a:p>
          <a:p>
            <a:pPr lvl="3"/>
            <a:endParaRPr lang="en-US" sz="1900" dirty="0" smtClean="0"/>
          </a:p>
          <a:p>
            <a:pPr marL="1371600" lvl="3" indent="0">
              <a:buNone/>
            </a:pPr>
            <a:endParaRPr lang="en-US" sz="19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28600" y="579437"/>
            <a:ext cx="1196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C00000"/>
                </a:solidFill>
              </a:rPr>
              <a:t>First Task </a:t>
            </a:r>
            <a:r>
              <a:rPr lang="en-US" sz="4800" b="1" dirty="0" smtClean="0">
                <a:solidFill>
                  <a:srgbClr val="C00000"/>
                </a:solidFill>
              </a:rPr>
              <a:t>- User </a:t>
            </a:r>
            <a:r>
              <a:rPr lang="en-US" sz="4800" b="1" dirty="0">
                <a:solidFill>
                  <a:srgbClr val="C00000"/>
                </a:solidFill>
              </a:rPr>
              <a:t>Reviews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3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W_Public_widescreen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FD4FE16-3090-44A2-8363-C1FD2CAAFA18}" vid="{13A68687-34C5-49C2-9A09-1ADAC70C67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1924</TotalTime>
  <Words>831</Words>
  <Application>Microsoft Macintosh PowerPoint</Application>
  <PresentationFormat>Widescreen</PresentationFormat>
  <Paragraphs>182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Calibri Light</vt:lpstr>
      <vt:lpstr>Courier New</vt:lpstr>
      <vt:lpstr>Wingdings</vt:lpstr>
      <vt:lpstr>宋体</vt:lpstr>
      <vt:lpstr>Arial</vt:lpstr>
      <vt:lpstr>MW_Public_widescreen</vt:lpstr>
      <vt:lpstr>Office Theme</vt:lpstr>
      <vt:lpstr>           Yelp Data Analysis</vt:lpstr>
      <vt:lpstr>Team Information</vt:lpstr>
      <vt:lpstr>Agenda</vt:lpstr>
      <vt:lpstr>Goals</vt:lpstr>
      <vt:lpstr>DataSet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>MathWorks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Liz Stapleton</dc:creator>
  <cp:keywords>Version 15.2</cp:keywords>
  <cp:lastModifiedBy>Microsoft Office User</cp:lastModifiedBy>
  <cp:revision>303</cp:revision>
  <dcterms:created xsi:type="dcterms:W3CDTF">2015-12-05T17:17:43Z</dcterms:created>
  <dcterms:modified xsi:type="dcterms:W3CDTF">2016-04-21T01:35:58Z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