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5" r:id="rId2"/>
  </p:sldMasterIdLst>
  <p:notesMasterIdLst>
    <p:notesMasterId r:id="rId21"/>
  </p:notesMasterIdLst>
  <p:handoutMasterIdLst>
    <p:handoutMasterId r:id="rId22"/>
  </p:handoutMasterIdLst>
  <p:sldIdLst>
    <p:sldId id="295" r:id="rId3"/>
    <p:sldId id="320" r:id="rId4"/>
    <p:sldId id="275" r:id="rId5"/>
    <p:sldId id="322" r:id="rId6"/>
    <p:sldId id="317" r:id="rId7"/>
    <p:sldId id="276" r:id="rId8"/>
    <p:sldId id="318" r:id="rId9"/>
    <p:sldId id="300" r:id="rId10"/>
    <p:sldId id="314" r:id="rId11"/>
    <p:sldId id="325" r:id="rId12"/>
    <p:sldId id="315" r:id="rId13"/>
    <p:sldId id="323" r:id="rId14"/>
    <p:sldId id="321" r:id="rId15"/>
    <p:sldId id="324" r:id="rId16"/>
    <p:sldId id="327" r:id="rId17"/>
    <p:sldId id="326" r:id="rId18"/>
    <p:sldId id="298" r:id="rId19"/>
    <p:sldId id="29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3200"/>
    <a:srgbClr val="176DAD"/>
    <a:srgbClr val="0D78C9"/>
    <a:srgbClr val="024C84"/>
    <a:srgbClr val="4D4E44"/>
    <a:srgbClr val="176338"/>
    <a:srgbClr val="0F5D3F"/>
    <a:srgbClr val="ABC8D1"/>
    <a:srgbClr val="1B3049"/>
    <a:srgbClr val="5D3E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3480" autoAdjust="0"/>
    <p:restoredTop sz="95982" autoAdjust="0"/>
  </p:normalViewPr>
  <p:slideViewPr>
    <p:cSldViewPr>
      <p:cViewPr>
        <p:scale>
          <a:sx n="100" d="100"/>
          <a:sy n="100" d="100"/>
        </p:scale>
        <p:origin x="1896" y="416"/>
      </p:cViewPr>
      <p:guideLst>
        <p:guide orient="horz" pos="2160"/>
        <p:guide pos="384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02" d="100"/>
          <a:sy n="102" d="100"/>
        </p:scale>
        <p:origin x="352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slide" Target="slides/slide18.xml"/><Relationship Id="rId21" Type="http://schemas.openxmlformats.org/officeDocument/2006/relationships/notesMaster" Target="notesMasters/notesMaster1.xml"/><Relationship Id="rId22" Type="http://schemas.openxmlformats.org/officeDocument/2006/relationships/handoutMaster" Target="handoutMasters/handoutMaster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993C83-2184-4286-ABE1-941A40B40C8F}" type="datetimeFigureOut">
              <a:rPr lang="en-US" smtClean="0"/>
              <a:pPr/>
              <a:t>4/21/16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603001-E0F2-47E5-A338-816CC267AF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657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53241F-7ED4-45AC-844C-15DB0D5F9CCD}" type="datetimeFigureOut">
              <a:rPr lang="en-US" smtClean="0"/>
              <a:pPr/>
              <a:t>4/21/16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73B8C3-A209-4A55-9261-22C2A02B31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081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many people use yelp?</a:t>
            </a:r>
          </a:p>
          <a:p>
            <a:r>
              <a:rPr lang="en-US" dirty="0" smtClean="0"/>
              <a:t>How many read reviews?</a:t>
            </a:r>
          </a:p>
          <a:p>
            <a:r>
              <a:rPr lang="en-US" dirty="0" smtClean="0"/>
              <a:t>How many write reviews?</a:t>
            </a:r>
          </a:p>
          <a:p>
            <a:endParaRPr lang="en-US" dirty="0" smtClean="0"/>
          </a:p>
          <a:p>
            <a:r>
              <a:rPr lang="en-US" dirty="0" smtClean="0"/>
              <a:t>We’ll walk through what</a:t>
            </a:r>
            <a:r>
              <a:rPr lang="en-US" baseline="0" dirty="0" smtClean="0"/>
              <a:t> attributes increase the probability of receiving higher stars for a business and what attributes increase the chance of a user getting more fans.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73B8C3-A209-4A55-9261-22C2A02B3159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6415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many people use yelp?</a:t>
            </a:r>
          </a:p>
          <a:p>
            <a:r>
              <a:rPr lang="en-US" dirty="0" smtClean="0"/>
              <a:t>How many read reviews?</a:t>
            </a:r>
          </a:p>
          <a:p>
            <a:r>
              <a:rPr lang="en-US" dirty="0" smtClean="0"/>
              <a:t>How many write reviews?</a:t>
            </a:r>
          </a:p>
          <a:p>
            <a:endParaRPr lang="en-US" dirty="0" smtClean="0"/>
          </a:p>
          <a:p>
            <a:r>
              <a:rPr lang="en-US" dirty="0" smtClean="0"/>
              <a:t>We’ll walk through what</a:t>
            </a:r>
            <a:r>
              <a:rPr lang="en-US" baseline="0" dirty="0" smtClean="0"/>
              <a:t> attributes increase the probability of receiving higher stars for a business and what attributes increase the chance of a user getting more fans.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73B8C3-A209-4A55-9261-22C2A02B315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6415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Converted from JSON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73B8C3-A209-4A55-9261-22C2A02B315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4828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Converted from JSON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73B8C3-A209-4A55-9261-22C2A02B315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4828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Converted from JSON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73B8C3-A209-4A55-9261-22C2A02B315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4828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73B8C3-A209-4A55-9261-22C2A02B315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3215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73B8C3-A209-4A55-9261-22C2A02B315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3215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Dependent variables: fans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Independent variables: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review_count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average_stars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frequency of review (the number of the reviews per year)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 three independent variables are statistically significant to dependent variables.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Frequency_of_review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negative correlated with number of fans while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review_count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averge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 stars are both positively correlated with the number of fans.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 is to say, while holding everything else constant, the more review the user writes, the more the number of fans the user will have.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while holding everything else constant, the higher the average stars, the more the number of fans the user will have.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Since the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frequency_of_review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negatively related to the fans, that is to say, while holding everything else constant, the more frequent the user write a review, the less the number of the fans the user will have.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Users behave differently. Someone who has been a user for a shorter period (2 years) could write the same number of reviews as the one that has been a user for a longer period (5 years). The former might just write reviews too frequently, so their reviews might have a lower quality. And that might be a reason that they has smaller number of fans than the one that write the review less frequently.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73B8C3-A209-4A55-9261-22C2A02B3159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6300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Relationship Id="rId3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eg"/><Relationship Id="rId3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ackground" descr="bluemesh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-4067" y="1287"/>
            <a:ext cx="12209092" cy="6856713"/>
          </a:xfrm>
          <a:prstGeom prst="rect">
            <a:avLst/>
          </a:prstGeom>
        </p:spPr>
      </p:pic>
      <p:sp>
        <p:nvSpPr>
          <p:cNvPr id="21" name="Title"/>
          <p:cNvSpPr>
            <a:spLocks noGrp="1"/>
          </p:cNvSpPr>
          <p:nvPr>
            <p:ph type="ctrTitle"/>
          </p:nvPr>
        </p:nvSpPr>
        <p:spPr>
          <a:xfrm>
            <a:off x="914400" y="914400"/>
            <a:ext cx="10363200" cy="1828800"/>
          </a:xfrm>
        </p:spPr>
        <p:txBody>
          <a:bodyPr/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2" name="Subtitle"/>
          <p:cNvSpPr>
            <a:spLocks noGrp="1"/>
          </p:cNvSpPr>
          <p:nvPr>
            <p:ph type="subTitle" idx="1"/>
          </p:nvPr>
        </p:nvSpPr>
        <p:spPr>
          <a:xfrm>
            <a:off x="914400" y="3203579"/>
            <a:ext cx="10363200" cy="987425"/>
          </a:xfrm>
        </p:spPr>
        <p:txBody>
          <a:bodyPr>
            <a:normAutofit/>
          </a:bodyPr>
          <a:lstStyle>
            <a:lvl1pPr marL="0" indent="0" algn="l">
              <a:buNone/>
              <a:defRPr sz="1604" b="1">
                <a:solidFill>
                  <a:schemeClr val="tx1"/>
                </a:solidFill>
              </a:defRPr>
            </a:lvl1pPr>
            <a:lvl2pPr marL="458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6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5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333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917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500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83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667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3" name="Copyright"/>
          <p:cNvSpPr txBox="1"/>
          <p:nvPr userDrawn="1"/>
        </p:nvSpPr>
        <p:spPr>
          <a:xfrm>
            <a:off x="10227052" y="6527632"/>
            <a:ext cx="2438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3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© 2015 The MathWorks, Inc.</a:t>
            </a:r>
            <a:endParaRPr lang="en-US" sz="1003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6" name="GrayLine"/>
          <p:cNvCxnSpPr/>
          <p:nvPr userDrawn="1"/>
        </p:nvCxnSpPr>
        <p:spPr>
          <a:xfrm>
            <a:off x="-4067" y="4376652"/>
            <a:ext cx="12209092" cy="0"/>
          </a:xfrm>
          <a:prstGeom prst="line">
            <a:avLst/>
          </a:prstGeom>
          <a:ln w="57150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Logo" descr="09_MW_logo_CMYK_REV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0330730" y="141139"/>
            <a:ext cx="1620665" cy="3205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BDECE-BA13-4BB9-B977-9AC67C34B111}" type="datetimeFigureOut">
              <a:rPr lang="en-US" smtClean="0"/>
              <a:t>4/21/16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98CAB-DC07-4528-A188-ECBF6F068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769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BDECE-BA13-4BB9-B977-9AC67C34B111}" type="datetimeFigureOut">
              <a:rPr lang="en-US" smtClean="0"/>
              <a:t>4/21/16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98CAB-DC07-4528-A188-ECBF6F068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825326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BDECE-BA13-4BB9-B977-9AC67C34B111}" type="datetimeFigureOut">
              <a:rPr lang="en-US" smtClean="0"/>
              <a:t>4/21/16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98CAB-DC07-4528-A188-ECBF6F068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391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BDECE-BA13-4BB9-B977-9AC67C34B111}" type="datetimeFigureOut">
              <a:rPr lang="en-US" smtClean="0"/>
              <a:t>4/21/16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98CAB-DC07-4528-A188-ECBF6F068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301271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BDECE-BA13-4BB9-B977-9AC67C34B111}" type="datetimeFigureOut">
              <a:rPr lang="en-US" smtClean="0"/>
              <a:t>4/21/16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98CAB-DC07-4528-A188-ECBF6F068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4091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BDECE-BA13-4BB9-B977-9AC67C34B111}" type="datetimeFigureOut">
              <a:rPr lang="en-US" smtClean="0"/>
              <a:t>4/21/16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98CAB-DC07-4528-A188-ECBF6F068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7024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BDECE-BA13-4BB9-B977-9AC67C34B111}" type="datetimeFigureOut">
              <a:rPr lang="en-US" smtClean="0"/>
              <a:t>4/21/16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98CAB-DC07-4528-A188-ECBF6F068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483651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BDECE-BA13-4BB9-B977-9AC67C34B111}" type="datetimeFigureOut">
              <a:rPr lang="en-US" smtClean="0"/>
              <a:t>4/21/16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98CAB-DC07-4528-A188-ECBF6F068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300377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BDECE-BA13-4BB9-B977-9AC67C34B111}" type="datetimeFigureOut">
              <a:rPr lang="en-US" smtClean="0"/>
              <a:t>4/21/16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98CAB-DC07-4528-A188-ECBF6F068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330945"/>
      </p:ext>
    </p:extLst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BDECE-BA13-4BB9-B977-9AC67C34B111}" type="datetimeFigureOut">
              <a:rPr lang="en-US" smtClean="0"/>
              <a:t>4/21/16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98CAB-DC07-4528-A188-ECBF6F068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178091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609602" y="457200"/>
            <a:ext cx="10769600" cy="990600"/>
          </a:xfrm>
        </p:spPr>
        <p:txBody>
          <a:bodyPr/>
          <a:lstStyle>
            <a:lvl1pPr>
              <a:defRPr sz="2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"/>
          <p:cNvSpPr>
            <a:spLocks noGrp="1"/>
          </p:cNvSpPr>
          <p:nvPr>
            <p:ph idx="1"/>
          </p:nvPr>
        </p:nvSpPr>
        <p:spPr>
          <a:xfrm>
            <a:off x="609602" y="1600200"/>
            <a:ext cx="10769600" cy="4648200"/>
          </a:xfrm>
        </p:spPr>
        <p:txBody>
          <a:bodyPr/>
          <a:lstStyle>
            <a:lvl1pPr>
              <a:buSzPct val="75000"/>
              <a:defRPr sz="2400"/>
            </a:lvl1pPr>
            <a:lvl2pPr>
              <a:lnSpc>
                <a:spcPct val="105000"/>
              </a:lnSpc>
              <a:defRPr sz="2000"/>
            </a:lvl2pPr>
            <a:lvl3pPr>
              <a:lnSpc>
                <a:spcPct val="105000"/>
              </a:lnSpc>
              <a:buSzPct val="75000"/>
              <a:defRPr sz="1604"/>
            </a:lvl3pPr>
            <a:lvl4pPr>
              <a:lnSpc>
                <a:spcPct val="105000"/>
              </a:lnSpc>
              <a:defRPr/>
            </a:lvl4pPr>
            <a:lvl5pPr>
              <a:lnSpc>
                <a:spcPct val="105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963084" y="1914529"/>
            <a:ext cx="10363200" cy="1362075"/>
          </a:xfrm>
        </p:spPr>
        <p:txBody>
          <a:bodyPr anchor="t"/>
          <a:lstStyle>
            <a:lvl1pPr algn="ctr">
              <a:defRPr sz="3200" b="1" cap="none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Section Header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108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609602" y="457200"/>
            <a:ext cx="107696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a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"/>
          <p:cNvSpPr>
            <a:spLocks noGrp="1"/>
          </p:cNvSpPr>
          <p:nvPr>
            <p:ph type="title"/>
          </p:nvPr>
        </p:nvSpPr>
        <p:spPr>
          <a:xfrm>
            <a:off x="609600" y="457200"/>
            <a:ext cx="9448800" cy="990600"/>
          </a:xfrm>
        </p:spPr>
        <p:txBody>
          <a:bodyPr anchor="t" anchorCtr="0"/>
          <a:lstStyle>
            <a:lvl1pPr algn="l">
              <a:defRPr sz="2800" b="1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"/>
          <p:cNvSpPr>
            <a:spLocks noGrp="1"/>
          </p:cNvSpPr>
          <p:nvPr>
            <p:ph sz="half" idx="10" hasCustomPrompt="1"/>
          </p:nvPr>
        </p:nvSpPr>
        <p:spPr>
          <a:xfrm>
            <a:off x="609601" y="2819400"/>
            <a:ext cx="5080001" cy="3200400"/>
          </a:xfrm>
        </p:spPr>
        <p:txBody>
          <a:bodyPr/>
          <a:lstStyle>
            <a:lvl1pPr>
              <a:buClr>
                <a:srgbClr val="125687"/>
              </a:buClr>
              <a:buSzTx/>
              <a:defRPr sz="1800" baseline="0"/>
            </a:lvl1pPr>
            <a:lvl2pPr>
              <a:defRPr sz="1604"/>
            </a:lvl2pPr>
            <a:lvl3pPr>
              <a:buNone/>
              <a:defRPr sz="1604"/>
            </a:lvl3pPr>
            <a:lvl4pPr>
              <a:defRPr sz="1805"/>
            </a:lvl4pPr>
            <a:lvl5pPr>
              <a:defRPr sz="1805"/>
            </a:lvl5pPr>
            <a:lvl6pPr>
              <a:defRPr sz="1805"/>
            </a:lvl6pPr>
            <a:lvl7pPr>
              <a:defRPr sz="1805"/>
            </a:lvl7pPr>
            <a:lvl8pPr>
              <a:defRPr sz="1805"/>
            </a:lvl8pPr>
            <a:lvl9pPr>
              <a:defRPr sz="1805"/>
            </a:lvl9pPr>
          </a:lstStyle>
          <a:p>
            <a:pPr lvl="0">
              <a:buClr>
                <a:srgbClr val="125687"/>
              </a:buClr>
              <a:buSzTx/>
            </a:pPr>
            <a:r>
              <a:rPr lang="en-US" dirty="0" smtClean="0"/>
              <a:t>Click to add b</a:t>
            </a:r>
            <a:r>
              <a:rPr lang="en-US" sz="1805" dirty="0" smtClean="0">
                <a:solidFill>
                  <a:prstClr val="black"/>
                </a:solidFill>
              </a:rPr>
              <a:t>rief summary and benefits of feature (ideally three bullets)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3" name="Headline"/>
          <p:cNvSpPr>
            <a:spLocks noGrp="1"/>
          </p:cNvSpPr>
          <p:nvPr>
            <p:ph type="body" sz="quarter" idx="11" hasCustomPrompt="1"/>
          </p:nvPr>
        </p:nvSpPr>
        <p:spPr>
          <a:xfrm>
            <a:off x="609601" y="1600200"/>
            <a:ext cx="5080001" cy="838200"/>
          </a:xfrm>
        </p:spPr>
        <p:txBody>
          <a:bodyPr anchor="t"/>
          <a:lstStyle>
            <a:lvl1pPr marL="0" indent="0" algn="l">
              <a:buNone/>
              <a:defRPr sz="2000" b="1" baseline="0"/>
            </a:lvl1pPr>
          </a:lstStyle>
          <a:p>
            <a:pPr lvl="0"/>
            <a:r>
              <a:rPr lang="en-US" dirty="0" smtClean="0"/>
              <a:t>Click to add headline</a:t>
            </a:r>
            <a:r>
              <a:rPr lang="en-US" sz="2005" b="1" dirty="0" smtClean="0">
                <a:solidFill>
                  <a:prstClr val="black"/>
                </a:solidFill>
              </a:rPr>
              <a:t> providing value of feature</a:t>
            </a:r>
            <a:endParaRPr lang="en-US" dirty="0" smtClean="0"/>
          </a:p>
        </p:txBody>
      </p:sp>
      <p:sp>
        <p:nvSpPr>
          <p:cNvPr id="14" name="ProductName"/>
          <p:cNvSpPr>
            <a:spLocks noGrp="1"/>
          </p:cNvSpPr>
          <p:nvPr>
            <p:ph type="body" sz="half" idx="12" hasCustomPrompt="1"/>
          </p:nvPr>
        </p:nvSpPr>
        <p:spPr>
          <a:xfrm>
            <a:off x="609602" y="6172200"/>
            <a:ext cx="5473700" cy="533400"/>
          </a:xfrm>
        </p:spPr>
        <p:txBody>
          <a:bodyPr anchor="b" anchorCtr="0"/>
          <a:lstStyle>
            <a:lvl1pPr marL="230761" indent="-229170">
              <a:buClrTx/>
              <a:buSzPct val="125000"/>
              <a:buFont typeface="Courier New" pitchFamily="49" charset="0"/>
              <a:buChar char="»"/>
              <a:defRPr sz="1604" b="0">
                <a:latin typeface="Courier New" pitchFamily="49" charset="0"/>
                <a:cs typeface="Courier New" pitchFamily="49" charset="0"/>
              </a:defRPr>
            </a:lvl1pPr>
          </a:lstStyle>
          <a:p>
            <a:pPr lvl="0"/>
            <a:r>
              <a:rPr lang="en-US" dirty="0" smtClean="0"/>
              <a:t>Click to add </a:t>
            </a:r>
            <a:r>
              <a:rPr lang="en-US" sz="1604" dirty="0" err="1" smtClean="0">
                <a:latin typeface="Courier New" pitchFamily="49" charset="0"/>
                <a:cs typeface="Courier New" pitchFamily="49" charset="0"/>
              </a:rPr>
              <a:t>product_example_name</a:t>
            </a:r>
            <a:r>
              <a:rPr lang="en-US" sz="1604" dirty="0" smtClean="0">
                <a:latin typeface="Courier New" pitchFamily="49" charset="0"/>
                <a:cs typeface="Courier New" pitchFamily="49" charset="0"/>
              </a:rPr>
              <a:t>.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963084" y="1914529"/>
            <a:ext cx="10363200" cy="1362075"/>
          </a:xfrm>
        </p:spPr>
        <p:txBody>
          <a:bodyPr anchor="t"/>
          <a:lstStyle>
            <a:lvl1pPr algn="ctr">
              <a:defRPr sz="3200" b="1" cap="none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Section Header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609602" y="457200"/>
            <a:ext cx="10769600" cy="990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LeftContent"/>
          <p:cNvSpPr>
            <a:spLocks noGrp="1"/>
          </p:cNvSpPr>
          <p:nvPr>
            <p:ph sz="half" idx="1"/>
          </p:nvPr>
        </p:nvSpPr>
        <p:spPr>
          <a:xfrm>
            <a:off x="609602" y="1600200"/>
            <a:ext cx="5181600" cy="464819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4"/>
            </a:lvl3pPr>
            <a:lvl4pPr>
              <a:defRPr sz="1805"/>
            </a:lvl4pPr>
            <a:lvl5pPr>
              <a:defRPr sz="1805"/>
            </a:lvl5pPr>
            <a:lvl6pPr>
              <a:defRPr sz="1805"/>
            </a:lvl6pPr>
            <a:lvl7pPr>
              <a:defRPr sz="1805"/>
            </a:lvl7pPr>
            <a:lvl8pPr>
              <a:defRPr sz="1805"/>
            </a:lvl8pPr>
            <a:lvl9pPr>
              <a:defRPr sz="180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4" name="RightContent"/>
          <p:cNvSpPr>
            <a:spLocks noGrp="1"/>
          </p:cNvSpPr>
          <p:nvPr>
            <p:ph sz="half" idx="2"/>
          </p:nvPr>
        </p:nvSpPr>
        <p:spPr>
          <a:xfrm>
            <a:off x="6197602" y="1600200"/>
            <a:ext cx="5181600" cy="464819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4"/>
            </a:lvl3pPr>
            <a:lvl4pPr>
              <a:defRPr sz="1805"/>
            </a:lvl4pPr>
            <a:lvl5pPr>
              <a:defRPr sz="1805"/>
            </a:lvl5pPr>
            <a:lvl6pPr>
              <a:defRPr sz="1805"/>
            </a:lvl6pPr>
            <a:lvl7pPr>
              <a:defRPr sz="1805"/>
            </a:lvl7pPr>
            <a:lvl8pPr>
              <a:defRPr sz="1805"/>
            </a:lvl8pPr>
            <a:lvl9pPr>
              <a:defRPr sz="180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"/>
          <p:cNvSpPr txBox="1">
            <a:spLocks noChangeArrowheads="1"/>
          </p:cNvSpPr>
          <p:nvPr userDrawn="1"/>
        </p:nvSpPr>
        <p:spPr bwMode="auto">
          <a:xfrm>
            <a:off x="607484" y="1600200"/>
            <a:ext cx="10765536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 marL="342164" lvl="0" indent="-342164">
              <a:buClr>
                <a:schemeClr val="tx2"/>
              </a:buClr>
              <a:buSzPct val="75000"/>
              <a:buFont typeface="Wingdings" pitchFamily="2" charset="2"/>
              <a:buChar char="§"/>
              <a:tabLst>
                <a:tab pos="458340" algn="l"/>
              </a:tabLst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Edit</a:t>
            </a:r>
            <a:r>
              <a:rPr lang="en-US" sz="2400" baseline="0" dirty="0" smtClean="0">
                <a:latin typeface="Arial" pitchFamily="34" charset="0"/>
                <a:cs typeface="Arial" pitchFamily="34" charset="0"/>
              </a:rPr>
              <a:t> in Slide Master view to e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nter agenda items</a:t>
            </a:r>
          </a:p>
          <a:p>
            <a:pPr marL="342164" lvl="0" indent="-342164">
              <a:buClr>
                <a:schemeClr val="tx2"/>
              </a:buClr>
              <a:buSzPct val="75000"/>
              <a:buFont typeface="Wingdings" pitchFamily="2" charset="2"/>
              <a:buChar char="§"/>
              <a:tabLst>
                <a:tab pos="458340" algn="l"/>
              </a:tabLst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Bullet 2</a:t>
            </a:r>
          </a:p>
          <a:p>
            <a:pPr marL="342164" lvl="0" indent="-342164">
              <a:buClr>
                <a:schemeClr val="tx2"/>
              </a:buClr>
              <a:buSzPct val="75000"/>
              <a:buFont typeface="Wingdings" pitchFamily="2" charset="2"/>
              <a:buChar char="§"/>
              <a:tabLst>
                <a:tab pos="458340" algn="l"/>
              </a:tabLst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Bullet</a:t>
            </a:r>
            <a:r>
              <a:rPr lang="en-US" sz="2400" baseline="0" dirty="0" smtClean="0">
                <a:latin typeface="Arial" pitchFamily="34" charset="0"/>
                <a:cs typeface="Arial" pitchFamily="34" charset="0"/>
              </a:rPr>
              <a:t> 3</a:t>
            </a:r>
          </a:p>
          <a:p>
            <a:pPr marL="342164" lvl="0" indent="-342164">
              <a:buClr>
                <a:schemeClr val="tx2"/>
              </a:buClr>
              <a:buSzPct val="75000"/>
              <a:buFont typeface="Wingdings" pitchFamily="2" charset="2"/>
              <a:buChar char="§"/>
              <a:tabLst>
                <a:tab pos="458340" algn="l"/>
              </a:tabLst>
            </a:pPr>
            <a:r>
              <a:rPr lang="en-US" sz="2400" baseline="0" dirty="0" smtClean="0">
                <a:latin typeface="Arial" pitchFamily="34" charset="0"/>
                <a:cs typeface="Arial" pitchFamily="34" charset="0"/>
              </a:rPr>
              <a:t>Bullet 4</a:t>
            </a:r>
          </a:p>
          <a:p>
            <a:pPr marL="342164" lvl="0" indent="-342164">
              <a:buClr>
                <a:schemeClr val="tx2"/>
              </a:buClr>
              <a:buSzPct val="75000"/>
              <a:buFont typeface="Wingdings" pitchFamily="2" charset="2"/>
              <a:buChar char="§"/>
              <a:tabLst>
                <a:tab pos="458340" algn="l"/>
              </a:tabLst>
            </a:pP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itle"/>
          <p:cNvSpPr txBox="1">
            <a:spLocks noChangeArrowheads="1"/>
          </p:cNvSpPr>
          <p:nvPr userDrawn="1"/>
        </p:nvSpPr>
        <p:spPr bwMode="auto">
          <a:xfrm>
            <a:off x="607484" y="464695"/>
            <a:ext cx="10765536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 marL="0" marR="0" indent="0" algn="l" defTabSz="9166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Edit in Slide</a:t>
            </a:r>
            <a:r>
              <a:rPr lang="en-US" sz="2800" b="1" baseline="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Master view to e</a:t>
            </a:r>
            <a:r>
              <a:rPr lang="en-US" sz="28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nter agenda</a:t>
            </a:r>
            <a:r>
              <a:rPr lang="en-US" sz="2800" b="1" baseline="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title</a:t>
            </a:r>
            <a:endParaRPr lang="en-US" sz="2800" b="1" dirty="0" smtClean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BDECE-BA13-4BB9-B977-9AC67C34B111}" type="datetimeFigureOut">
              <a:rPr lang="en-US" smtClean="0"/>
              <a:t>4/21/16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98CAB-DC07-4528-A188-ECBF6F068F8D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Background" descr="bluemesh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-4067" y="1287"/>
            <a:ext cx="12209092" cy="6856713"/>
          </a:xfrm>
          <a:prstGeom prst="rect">
            <a:avLst/>
          </a:prstGeom>
        </p:spPr>
      </p:pic>
      <p:sp>
        <p:nvSpPr>
          <p:cNvPr id="8" name="Copyright"/>
          <p:cNvSpPr txBox="1"/>
          <p:nvPr userDrawn="1"/>
        </p:nvSpPr>
        <p:spPr>
          <a:xfrm>
            <a:off x="10227052" y="6527632"/>
            <a:ext cx="2438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3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© 2015 The MathWorks, Inc.</a:t>
            </a:r>
            <a:endParaRPr lang="en-US" sz="1003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9" name="GrayLine"/>
          <p:cNvCxnSpPr/>
          <p:nvPr userDrawn="1"/>
        </p:nvCxnSpPr>
        <p:spPr>
          <a:xfrm>
            <a:off x="-4067" y="4376652"/>
            <a:ext cx="12209092" cy="0"/>
          </a:xfrm>
          <a:prstGeom prst="line">
            <a:avLst/>
          </a:prstGeom>
          <a:ln w="57150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Logo" descr="09_MW_logo_CMYK_REV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0330730" y="141139"/>
            <a:ext cx="1620665" cy="32059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19219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1" Type="http://schemas.openxmlformats.org/officeDocument/2006/relationships/slideLayout" Target="../slideLayouts/slideLayout9.xml"/><Relationship Id="rId2" Type="http://schemas.openxmlformats.org/officeDocument/2006/relationships/slideLayout" Target="../slideLayouts/slideLayout10.xml"/><Relationship Id="rId3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5.xml"/><Relationship Id="rId8" Type="http://schemas.openxmlformats.org/officeDocument/2006/relationships/slideLayout" Target="../slideLayouts/slideLayout16.xml"/><Relationship Id="rId9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609602" y="457200"/>
            <a:ext cx="10769600" cy="990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"/>
          <p:cNvSpPr>
            <a:spLocks noGrp="1"/>
          </p:cNvSpPr>
          <p:nvPr>
            <p:ph type="body" idx="1"/>
          </p:nvPr>
        </p:nvSpPr>
        <p:spPr>
          <a:xfrm>
            <a:off x="609602" y="1600200"/>
            <a:ext cx="10769600" cy="4648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8" name="SlideNumber"/>
          <p:cNvSpPr/>
          <p:nvPr/>
        </p:nvSpPr>
        <p:spPr>
          <a:xfrm>
            <a:off x="11582400" y="6484954"/>
            <a:ext cx="609600" cy="381001"/>
          </a:xfrm>
          <a:prstGeom prst="rect">
            <a:avLst/>
          </a:prstGeom>
          <a:noFill/>
          <a:ln w="12700">
            <a:noFill/>
          </a:ln>
        </p:spPr>
        <p:txBody>
          <a:bodyPr wrap="square" anchor="ctr">
            <a:noAutofit/>
          </a:bodyPr>
          <a:lstStyle/>
          <a:p>
            <a:pPr algn="ctr"/>
            <a:fld id="{47FBD1EF-0801-4063-B668-C71608ACC70F}" type="slidenum">
              <a:rPr kumimoji="0" lang="en-US" sz="1203" b="1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algn="ctr"/>
              <a:t>‹#›</a:t>
            </a:fld>
            <a:endParaRPr lang="en-US" sz="1203" b="1" dirty="0">
              <a:solidFill>
                <a:schemeClr val="tx2"/>
              </a:solidFill>
            </a:endParaRPr>
          </a:p>
        </p:txBody>
      </p:sp>
      <p:pic>
        <p:nvPicPr>
          <p:cNvPr id="12" name="Logo" descr="logo647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0679339" y="23675"/>
            <a:ext cx="1327516" cy="36026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" name="Line"/>
          <p:cNvCxnSpPr/>
          <p:nvPr/>
        </p:nvCxnSpPr>
        <p:spPr>
          <a:xfrm rot="10800000" flipV="1">
            <a:off x="229170" y="176521"/>
            <a:ext cx="10297392" cy="211602"/>
          </a:xfrm>
          <a:prstGeom prst="bentConnector3">
            <a:avLst>
              <a:gd name="adj1" fmla="val 100013"/>
            </a:avLst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2" r:id="rId3"/>
    <p:sldLayoutId id="2147483659" r:id="rId4"/>
    <p:sldLayoutId id="2147483663" r:id="rId5"/>
    <p:sldLayoutId id="2147483651" r:id="rId6"/>
    <p:sldLayoutId id="2147483652" r:id="rId7"/>
    <p:sldLayoutId id="2147483664" r:id="rId8"/>
  </p:sldLayoutIdLst>
  <p:hf hdr="0" ftr="0" dt="0"/>
  <p:txStyles>
    <p:titleStyle>
      <a:lvl1pPr algn="l" defTabSz="916680" rtl="0" eaLnBrk="1" latinLnBrk="0" hangingPunct="1">
        <a:spcBef>
          <a:spcPct val="0"/>
        </a:spcBef>
        <a:buNone/>
        <a:defRPr sz="2800" b="1" kern="1200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3755" indent="-343755" algn="l" defTabSz="916680" rtl="0" eaLnBrk="1" latinLnBrk="0" hangingPunct="1">
        <a:spcBef>
          <a:spcPct val="20000"/>
        </a:spcBef>
        <a:buClr>
          <a:schemeClr val="tx2"/>
        </a:buClr>
        <a:buSzPct val="75000"/>
        <a:buFont typeface="Wingdings" pitchFamily="2" charset="2"/>
        <a:buChar char="§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4802" indent="-286462" algn="l" defTabSz="91668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5850" indent="-229170" algn="l" defTabSz="916680" rtl="0" eaLnBrk="1" latinLnBrk="0" hangingPunct="1">
        <a:spcBef>
          <a:spcPct val="20000"/>
        </a:spcBef>
        <a:buClr>
          <a:schemeClr val="tx2"/>
        </a:buClr>
        <a:buSzPct val="75000"/>
        <a:buFont typeface="Wingdings" pitchFamily="2" charset="2"/>
        <a:buChar char="§"/>
        <a:defRPr sz="1604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4190" indent="-229170" algn="l" defTabSz="916680" rtl="0" eaLnBrk="1" latinLnBrk="0" hangingPunct="1">
        <a:spcBef>
          <a:spcPct val="20000"/>
        </a:spcBef>
        <a:buFont typeface="Arial" pitchFamily="34" charset="0"/>
        <a:buNone/>
        <a:defRPr sz="1604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62531" indent="-229170" algn="l" defTabSz="91668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»"/>
        <a:defRPr sz="1404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20871" indent="-229170" algn="l" defTabSz="916680" rtl="0" eaLnBrk="1" latinLnBrk="0" hangingPunct="1">
        <a:spcBef>
          <a:spcPct val="20000"/>
        </a:spcBef>
        <a:buFont typeface="Arial" pitchFamily="34" charset="0"/>
        <a:buChar char="•"/>
        <a:defRPr sz="2005" kern="1200">
          <a:solidFill>
            <a:schemeClr val="tx1"/>
          </a:solidFill>
          <a:latin typeface="+mn-lt"/>
          <a:ea typeface="+mn-ea"/>
          <a:cs typeface="+mn-cs"/>
        </a:defRPr>
      </a:lvl6pPr>
      <a:lvl7pPr marL="2979211" indent="-229170" algn="l" defTabSz="916680" rtl="0" eaLnBrk="1" latinLnBrk="0" hangingPunct="1">
        <a:spcBef>
          <a:spcPct val="20000"/>
        </a:spcBef>
        <a:buFont typeface="Arial" pitchFamily="34" charset="0"/>
        <a:buChar char="•"/>
        <a:defRPr sz="2005" kern="1200">
          <a:solidFill>
            <a:schemeClr val="tx1"/>
          </a:solidFill>
          <a:latin typeface="+mn-lt"/>
          <a:ea typeface="+mn-ea"/>
          <a:cs typeface="+mn-cs"/>
        </a:defRPr>
      </a:lvl7pPr>
      <a:lvl8pPr marL="3437551" indent="-229170" algn="l" defTabSz="916680" rtl="0" eaLnBrk="1" latinLnBrk="0" hangingPunct="1">
        <a:spcBef>
          <a:spcPct val="20000"/>
        </a:spcBef>
        <a:buFont typeface="Arial" pitchFamily="34" charset="0"/>
        <a:buChar char="•"/>
        <a:defRPr sz="2005" kern="1200">
          <a:solidFill>
            <a:schemeClr val="tx1"/>
          </a:solidFill>
          <a:latin typeface="+mn-lt"/>
          <a:ea typeface="+mn-ea"/>
          <a:cs typeface="+mn-cs"/>
        </a:defRPr>
      </a:lvl8pPr>
      <a:lvl9pPr marL="3895891" indent="-229170" algn="l" defTabSz="916680" rtl="0" eaLnBrk="1" latinLnBrk="0" hangingPunct="1">
        <a:spcBef>
          <a:spcPct val="20000"/>
        </a:spcBef>
        <a:buFont typeface="Arial" pitchFamily="34" charset="0"/>
        <a:buChar char="•"/>
        <a:defRPr sz="200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6680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1pPr>
      <a:lvl2pPr marL="458340" algn="l" defTabSz="916680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2pPr>
      <a:lvl3pPr marL="916680" algn="l" defTabSz="916680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3pPr>
      <a:lvl4pPr marL="1375020" algn="l" defTabSz="916680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4pPr>
      <a:lvl5pPr marL="1833361" algn="l" defTabSz="916680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5pPr>
      <a:lvl6pPr marL="2291701" algn="l" defTabSz="916680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6pPr>
      <a:lvl7pPr marL="2750041" algn="l" defTabSz="916680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7pPr>
      <a:lvl8pPr marL="3208381" algn="l" defTabSz="916680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8pPr>
      <a:lvl9pPr marL="3666721" algn="l" defTabSz="916680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ABDECE-BA13-4BB9-B977-9AC67C34B111}" type="datetimeFigureOut">
              <a:rPr lang="en-US" smtClean="0"/>
              <a:t>4/21/16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98CAB-DC07-4528-A188-ECBF6F068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776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2.png"/><Relationship Id="rId3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hyperlink" Target="http://thesaurus.altervista.org/" TargetMode="External"/><Relationship Id="rId3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jpg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image" Target="../media/image4.png"/><Relationship Id="rId3" Type="http://schemas.openxmlformats.org/officeDocument/2006/relationships/image" Target="../media/image16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l.facebook.com/l.php?u=https://www.yelp.com/dataset_challenge&amp;h=MAQH5Jbvp" TargetMode="External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hyperlink" Target="http://thesaurus.altervista.org/" TargetMode="Externa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750886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b="1">
                <a:solidFill>
                  <a:srgbClr val="C00000"/>
                </a:solidFill>
              </a:rPr>
              <a:t> </a:t>
            </a:r>
            <a:r>
              <a:rPr lang="en-US" sz="4800" b="1" smtClean="0">
                <a:solidFill>
                  <a:srgbClr val="C00000"/>
                </a:solidFill>
              </a:rPr>
              <a:t>          Yelp </a:t>
            </a:r>
            <a:r>
              <a:rPr lang="en-US" sz="4800" b="1" dirty="0" smtClean="0">
                <a:solidFill>
                  <a:srgbClr val="C00000"/>
                </a:solidFill>
              </a:rPr>
              <a:t>Data Analysis</a:t>
            </a:r>
            <a:endParaRPr lang="en-US" sz="4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79635"/>
            <a:ext cx="10515600" cy="3997327"/>
          </a:xfrm>
        </p:spPr>
        <p:txBody>
          <a:bodyPr/>
          <a:lstStyle/>
          <a:p>
            <a:pPr marL="0" indent="0">
              <a:buNone/>
            </a:pP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80963" y="0"/>
            <a:ext cx="12353925" cy="6477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309214">
            <a:off x="6664257" y="1977269"/>
            <a:ext cx="5311018" cy="4688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382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"/>
          <p:cNvSpPr txBox="1">
            <a:spLocks/>
          </p:cNvSpPr>
          <p:nvPr/>
        </p:nvSpPr>
        <p:spPr>
          <a:xfrm>
            <a:off x="228600" y="579437"/>
            <a:ext cx="11963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smtClean="0">
                <a:solidFill>
                  <a:srgbClr val="C00000"/>
                </a:solidFill>
              </a:rPr>
              <a:t>Output of Task 1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0963" y="0"/>
            <a:ext cx="12353925" cy="64770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2353961" y="334802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pic>
        <p:nvPicPr>
          <p:cNvPr id="13" name="图片 12" descr="屏幕快照 2016-04-19 4.11.37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874044"/>
            <a:ext cx="4953000" cy="4983956"/>
          </a:xfrm>
          <a:prstGeom prst="rect">
            <a:avLst/>
          </a:prstGeom>
        </p:spPr>
      </p:pic>
      <p:pic>
        <p:nvPicPr>
          <p:cNvPr id="14" name="图片 13" descr="badSentiment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1981200"/>
            <a:ext cx="3962400" cy="39624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535569" y="1529834"/>
            <a:ext cx="1751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Positive Bigrams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297543" y="1573768"/>
            <a:ext cx="1845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Negative Bigrams</a:t>
            </a:r>
            <a:endParaRPr lang="en-US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6074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56176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5600" dirty="0" smtClean="0"/>
              <a:t>For a business, we look out for similar nearby business(</a:t>
            </a:r>
            <a:r>
              <a:rPr lang="en-US" sz="5600" dirty="0" err="1" smtClean="0"/>
              <a:t>upto</a:t>
            </a:r>
            <a:r>
              <a:rPr lang="en-US" sz="5600" dirty="0" smtClean="0"/>
              <a:t> 10 miles), to find out what advantages they have which helps our business to improve its competitiveness.</a:t>
            </a:r>
          </a:p>
          <a:p>
            <a:pPr marL="0" indent="0" algn="ctr">
              <a:buNone/>
            </a:pPr>
            <a:endParaRPr lang="en-US" sz="5600" dirty="0" smtClean="0"/>
          </a:p>
          <a:p>
            <a:pPr marL="0" indent="0">
              <a:buNone/>
            </a:pPr>
            <a:r>
              <a:rPr lang="en-US" sz="5600" b="1" dirty="0" smtClean="0"/>
              <a:t>Factors to find Competitors:</a:t>
            </a:r>
            <a:r>
              <a:rPr lang="en-US" sz="5600" dirty="0" smtClean="0"/>
              <a:t>-</a:t>
            </a:r>
          </a:p>
          <a:p>
            <a:pPr lvl="1"/>
            <a:r>
              <a:rPr lang="en-US" sz="5600" dirty="0" smtClean="0"/>
              <a:t>Geo </a:t>
            </a:r>
            <a:r>
              <a:rPr lang="en-US" sz="5600" dirty="0"/>
              <a:t>location </a:t>
            </a:r>
          </a:p>
          <a:p>
            <a:pPr lvl="1"/>
            <a:r>
              <a:rPr lang="en-US" sz="5600" dirty="0" smtClean="0"/>
              <a:t>Categories</a:t>
            </a:r>
          </a:p>
          <a:p>
            <a:pPr lvl="1"/>
            <a:endParaRPr lang="en-US" sz="4300" dirty="0"/>
          </a:p>
          <a:p>
            <a:pPr marL="0" indent="0">
              <a:buNone/>
            </a:pPr>
            <a:r>
              <a:rPr lang="en-US" sz="4300" dirty="0" smtClean="0"/>
              <a:t>E.g. – </a:t>
            </a:r>
          </a:p>
          <a:p>
            <a:pPr marL="0" indent="0">
              <a:buNone/>
            </a:pPr>
            <a:r>
              <a:rPr lang="en-US" sz="5600" b="1" dirty="0" smtClean="0"/>
              <a:t>Business</a:t>
            </a:r>
            <a:r>
              <a:rPr lang="en-US" sz="5600" dirty="0" smtClean="0"/>
              <a:t> – </a:t>
            </a:r>
            <a:r>
              <a:rPr lang="en-US" sz="5600" dirty="0" err="1" smtClean="0"/>
              <a:t>Qdoba</a:t>
            </a:r>
            <a:r>
              <a:rPr lang="en-US" sz="5600" dirty="0" smtClean="0"/>
              <a:t> 			Category – Mexican</a:t>
            </a:r>
          </a:p>
          <a:p>
            <a:pPr marL="0" indent="0">
              <a:buNone/>
            </a:pPr>
            <a:r>
              <a:rPr lang="en-US" sz="5600" dirty="0" smtClean="0"/>
              <a:t>City – Boston			State – MA	</a:t>
            </a:r>
          </a:p>
          <a:p>
            <a:pPr marL="0" indent="0">
              <a:buNone/>
            </a:pPr>
            <a:r>
              <a:rPr lang="en-US" sz="5600" dirty="0" smtClean="0"/>
              <a:t>Total Good Reviews – 20			Total Bad Reviews – 10		</a:t>
            </a:r>
          </a:p>
          <a:p>
            <a:pPr marL="0" indent="0">
              <a:buNone/>
            </a:pPr>
            <a:r>
              <a:rPr lang="en-US" sz="5600" dirty="0" smtClean="0"/>
              <a:t>Best Reviews – best deals		Bad Reviews – place crowded, bad service	</a:t>
            </a:r>
          </a:p>
          <a:p>
            <a:pPr marL="0" indent="0">
              <a:buNone/>
            </a:pPr>
            <a:endParaRPr lang="en-US" sz="4300" dirty="0" smtClean="0"/>
          </a:p>
          <a:p>
            <a:pPr marL="0" indent="0">
              <a:buNone/>
            </a:pPr>
            <a:r>
              <a:rPr lang="en-US" sz="5600" b="1" dirty="0" smtClean="0"/>
              <a:t>Competitor</a:t>
            </a:r>
            <a:endParaRPr lang="en-US" sz="4800" b="1" dirty="0" smtClean="0"/>
          </a:p>
          <a:p>
            <a:pPr marL="0" indent="0">
              <a:buNone/>
            </a:pPr>
            <a:r>
              <a:rPr lang="en-US" sz="5600" dirty="0"/>
              <a:t>	</a:t>
            </a:r>
            <a:r>
              <a:rPr lang="en-US" sz="5600" dirty="0" smtClean="0"/>
              <a:t>Name  	 	Distance	</a:t>
            </a:r>
            <a:r>
              <a:rPr lang="en-US" sz="5600" dirty="0"/>
              <a:t>  </a:t>
            </a:r>
            <a:r>
              <a:rPr lang="en-US" sz="5600" dirty="0" smtClean="0"/>
              <a:t>            Good	</a:t>
            </a:r>
            <a:r>
              <a:rPr lang="en-US" sz="5600" dirty="0"/>
              <a:t>	</a:t>
            </a:r>
            <a:r>
              <a:rPr lang="en-US" sz="5600" dirty="0" smtClean="0"/>
              <a:t>Bad	      	     Best	</a:t>
            </a:r>
          </a:p>
          <a:p>
            <a:pPr marL="0" indent="0">
              <a:buNone/>
            </a:pPr>
            <a:r>
              <a:rPr lang="en-US" sz="5600" dirty="0"/>
              <a:t>	</a:t>
            </a:r>
            <a:r>
              <a:rPr lang="en-US" sz="5600" dirty="0" smtClean="0"/>
              <a:t>Border Café</a:t>
            </a:r>
            <a:r>
              <a:rPr lang="en-US" sz="5600" dirty="0"/>
              <a:t>	</a:t>
            </a:r>
            <a:r>
              <a:rPr lang="en-US" sz="5600" dirty="0" smtClean="0"/>
              <a:t>	4 miles	 </a:t>
            </a:r>
            <a:r>
              <a:rPr lang="en-US" sz="5600" dirty="0"/>
              <a:t> </a:t>
            </a:r>
            <a:r>
              <a:rPr lang="en-US" sz="5600" dirty="0" smtClean="0"/>
              <a:t>            </a:t>
            </a:r>
            <a:r>
              <a:rPr lang="en-US" sz="5600" dirty="0"/>
              <a:t>unlimited </a:t>
            </a:r>
            <a:r>
              <a:rPr lang="en-US" sz="5600" dirty="0" smtClean="0"/>
              <a:t>tacos,		</a:t>
            </a:r>
            <a:r>
              <a:rPr lang="en-US" sz="5600" dirty="0" err="1" smtClean="0"/>
              <a:t>Overbaked</a:t>
            </a:r>
            <a:r>
              <a:rPr lang="en-US" sz="5600" dirty="0" smtClean="0"/>
              <a:t> dish,	</a:t>
            </a:r>
            <a:r>
              <a:rPr lang="en-US" sz="5600" dirty="0"/>
              <a:t> </a:t>
            </a:r>
            <a:r>
              <a:rPr lang="en-US" sz="5600" dirty="0" smtClean="0"/>
              <a:t>    Service	</a:t>
            </a:r>
          </a:p>
          <a:p>
            <a:pPr marL="0" indent="0">
              <a:buNone/>
            </a:pPr>
            <a:r>
              <a:rPr lang="en-US" sz="5600" dirty="0"/>
              <a:t>	</a:t>
            </a:r>
            <a:r>
              <a:rPr lang="en-US" sz="5600" dirty="0" smtClean="0"/>
              <a:t>			              cheap food		dirty place</a:t>
            </a:r>
          </a:p>
          <a:p>
            <a:pPr marL="0" indent="0">
              <a:buNone/>
            </a:pPr>
            <a:endParaRPr lang="en-US" sz="5600" dirty="0" smtClean="0"/>
          </a:p>
          <a:p>
            <a:pPr marL="0" indent="0">
              <a:buNone/>
            </a:pPr>
            <a:r>
              <a:rPr lang="en-US" sz="5600" b="1" dirty="0" smtClean="0">
                <a:solidFill>
                  <a:srgbClr val="FF0000"/>
                </a:solidFill>
              </a:rPr>
              <a:t>NOTE</a:t>
            </a:r>
            <a:r>
              <a:rPr lang="en-US" sz="5600" dirty="0" smtClean="0"/>
              <a:t> :- Best (Best column =&gt; the best positive </a:t>
            </a:r>
            <a:r>
              <a:rPr lang="en-US" sz="5600" dirty="0"/>
              <a:t>review among all </a:t>
            </a:r>
            <a:r>
              <a:rPr lang="en-US" sz="5600" dirty="0" smtClean="0"/>
              <a:t>Good </a:t>
            </a:r>
            <a:r>
              <a:rPr lang="en-US" sz="5600" dirty="0"/>
              <a:t>reviews)	</a:t>
            </a:r>
          </a:p>
          <a:p>
            <a:pPr marL="0" indent="0">
              <a:buNone/>
            </a:pPr>
            <a:r>
              <a:rPr lang="en-US" sz="3600" dirty="0" smtClean="0"/>
              <a:t>		</a:t>
            </a:r>
            <a:r>
              <a:rPr lang="en-US" sz="3600" dirty="0"/>
              <a:t>	</a:t>
            </a:r>
            <a:r>
              <a:rPr lang="en-US" sz="3600" dirty="0" smtClean="0"/>
              <a:t>						</a:t>
            </a:r>
            <a:r>
              <a:rPr lang="en-US" dirty="0" smtClean="0"/>
              <a:t>	</a:t>
            </a:r>
          </a:p>
        </p:txBody>
      </p:sp>
      <p:sp>
        <p:nvSpPr>
          <p:cNvPr id="8" name="Title 2"/>
          <p:cNvSpPr txBox="1">
            <a:spLocks/>
          </p:cNvSpPr>
          <p:nvPr/>
        </p:nvSpPr>
        <p:spPr>
          <a:xfrm>
            <a:off x="228600" y="579437"/>
            <a:ext cx="11963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smtClean="0">
                <a:solidFill>
                  <a:srgbClr val="C00000"/>
                </a:solidFill>
              </a:rPr>
              <a:t>Second Task </a:t>
            </a:r>
            <a:r>
              <a:rPr lang="en-US" sz="4000" b="1" dirty="0">
                <a:solidFill>
                  <a:srgbClr val="C00000"/>
                </a:solidFill>
              </a:rPr>
              <a:t>- Finding Business Competitors 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0963" y="0"/>
            <a:ext cx="12353925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634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					</a:t>
            </a:r>
          </a:p>
        </p:txBody>
      </p:sp>
      <p:sp>
        <p:nvSpPr>
          <p:cNvPr id="8" name="Title 2"/>
          <p:cNvSpPr txBox="1">
            <a:spLocks/>
          </p:cNvSpPr>
          <p:nvPr/>
        </p:nvSpPr>
        <p:spPr>
          <a:xfrm>
            <a:off x="228600" y="579437"/>
            <a:ext cx="11963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smtClean="0">
                <a:solidFill>
                  <a:srgbClr val="C00000"/>
                </a:solidFill>
              </a:rPr>
              <a:t>Second Task </a:t>
            </a:r>
            <a:r>
              <a:rPr lang="en-US" sz="4000" b="1" dirty="0">
                <a:solidFill>
                  <a:srgbClr val="C00000"/>
                </a:solidFill>
              </a:rPr>
              <a:t>- </a:t>
            </a:r>
            <a:r>
              <a:rPr lang="en-US" sz="4000" b="1" dirty="0" smtClean="0">
                <a:solidFill>
                  <a:srgbClr val="C00000"/>
                </a:solidFill>
              </a:rPr>
              <a:t>Output</a:t>
            </a:r>
            <a:endParaRPr lang="en-US" sz="4000" b="1" dirty="0">
              <a:solidFill>
                <a:srgbClr val="C00000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0963" y="0"/>
            <a:ext cx="12353925" cy="647700"/>
          </a:xfrm>
          <a:prstGeom prst="rect">
            <a:avLst/>
          </a:prstGeom>
        </p:spPr>
      </p:pic>
      <p:pic>
        <p:nvPicPr>
          <p:cNvPr id="2" name="图片 1" descr="屏幕快照 2016-04-19 4.15.0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2003073"/>
            <a:ext cx="3733800" cy="3805745"/>
          </a:xfrm>
          <a:prstGeom prst="rect">
            <a:avLst/>
          </a:prstGeom>
        </p:spPr>
      </p:pic>
      <p:pic>
        <p:nvPicPr>
          <p:cNvPr id="4" name="图片 3" descr="屏幕快照 2016-04-19 4.15.54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8363" y="1825625"/>
            <a:ext cx="5715000" cy="492361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508178" y="1348960"/>
            <a:ext cx="48456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7030A0"/>
                </a:solidFill>
              </a:rPr>
              <a:t>The Business PDF Report generated for all the Business</a:t>
            </a:r>
            <a:endParaRPr lang="en-US" sz="1600" b="1" dirty="0">
              <a:solidFill>
                <a:srgbClr val="7030A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35000" y="6045200"/>
            <a:ext cx="5262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NOTE-</a:t>
            </a:r>
            <a:r>
              <a:rPr lang="en-US" dirty="0" smtClean="0">
                <a:solidFill>
                  <a:srgbClr val="FF0000"/>
                </a:solidFill>
              </a:rPr>
              <a:t>  </a:t>
            </a:r>
            <a:r>
              <a:rPr lang="en-US" dirty="0" smtClean="0"/>
              <a:t>A sample file from the application is on </a:t>
            </a:r>
            <a:r>
              <a:rPr lang="en-US" dirty="0" err="1" smtClean="0"/>
              <a:t>github</a:t>
            </a:r>
            <a:r>
              <a:rPr lang="en-US" dirty="0" smtClean="0"/>
              <a:t>.</a:t>
            </a:r>
          </a:p>
          <a:p>
            <a:r>
              <a:rPr lang="en-US" dirty="0"/>
              <a:t>           </a:t>
            </a:r>
            <a:r>
              <a:rPr lang="en-US" dirty="0" smtClean="0"/>
              <a:t>   </a:t>
            </a:r>
            <a:r>
              <a:rPr lang="en-US" b="1" dirty="0" smtClean="0"/>
              <a:t>UsFtqoBl7naz8AVUBZMjQQ.pdf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82152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8800"/>
            <a:ext cx="10515600" cy="4876800"/>
          </a:xfrm>
        </p:spPr>
        <p:txBody>
          <a:bodyPr>
            <a:normAutofit fontScale="62500" lnSpcReduction="20000"/>
          </a:bodyPr>
          <a:lstStyle/>
          <a:p>
            <a:r>
              <a:rPr lang="en-US" dirty="0" err="1" smtClean="0"/>
              <a:t>YelpDataAnalysis</a:t>
            </a:r>
            <a:r>
              <a:rPr lang="en-US" dirty="0" smtClean="0"/>
              <a:t> </a:t>
            </a:r>
            <a:r>
              <a:rPr lang="en-US" dirty="0"/>
              <a:t>(main class)</a:t>
            </a:r>
          </a:p>
          <a:p>
            <a:pPr lvl="1"/>
            <a:r>
              <a:rPr lang="en-US" dirty="0" smtClean="0"/>
              <a:t>Initialize everything and realize functions using functions other classes provide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 smtClean="0"/>
              <a:t>Model:</a:t>
            </a:r>
            <a:endParaRPr lang="en-US" dirty="0"/>
          </a:p>
          <a:p>
            <a:pPr lvl="1"/>
            <a:r>
              <a:rPr lang="en-US" dirty="0" smtClean="0"/>
              <a:t>Business: Every business should be an object, provide methods business need.</a:t>
            </a:r>
          </a:p>
          <a:p>
            <a:pPr lvl="1"/>
            <a:r>
              <a:rPr lang="en-US" dirty="0" err="1" smtClean="0"/>
              <a:t>WordsBag</a:t>
            </a:r>
            <a:r>
              <a:rPr lang="en-US" dirty="0" smtClean="0"/>
              <a:t>: The basic words which are used to locate all words that are important, it helps us to generate bigrams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 smtClean="0"/>
              <a:t>Clean:</a:t>
            </a:r>
            <a:endParaRPr lang="en-US" dirty="0"/>
          </a:p>
          <a:p>
            <a:pPr lvl="1"/>
            <a:r>
              <a:rPr lang="en-US" dirty="0" err="1" smtClean="0"/>
              <a:t>DataCleasingUtil</a:t>
            </a:r>
            <a:r>
              <a:rPr lang="en-US" dirty="0" smtClean="0"/>
              <a:t>: Initialize </a:t>
            </a:r>
            <a:r>
              <a:rPr lang="en-US" dirty="0" err="1" smtClean="0"/>
              <a:t>sparkContext</a:t>
            </a:r>
            <a:r>
              <a:rPr lang="en-US" dirty="0" smtClean="0"/>
              <a:t> and loading </a:t>
            </a:r>
            <a:r>
              <a:rPr lang="en-US" dirty="0"/>
              <a:t>the </a:t>
            </a:r>
            <a:r>
              <a:rPr lang="en-US" dirty="0" smtClean="0"/>
              <a:t>dataset and saving it to a </a:t>
            </a:r>
            <a:r>
              <a:rPr lang="en-US" dirty="0" err="1" smtClean="0"/>
              <a:t>dataframe</a:t>
            </a:r>
            <a:r>
              <a:rPr lang="en-US" dirty="0" smtClean="0"/>
              <a:t>.</a:t>
            </a:r>
            <a:endParaRPr lang="en-US" dirty="0"/>
          </a:p>
          <a:p>
            <a:pPr lvl="1"/>
            <a:r>
              <a:rPr lang="en-US" dirty="0" err="1" smtClean="0"/>
              <a:t>DataParsingUtil</a:t>
            </a:r>
            <a:r>
              <a:rPr lang="en-US" dirty="0" smtClean="0"/>
              <a:t>: Cleaning and parsing the </a:t>
            </a:r>
            <a:r>
              <a:rPr lang="en-US" dirty="0" err="1" smtClean="0"/>
              <a:t>dataframe</a:t>
            </a:r>
            <a:r>
              <a:rPr lang="en-US" dirty="0" smtClean="0"/>
              <a:t> </a:t>
            </a:r>
            <a:r>
              <a:rPr lang="en-US" dirty="0" err="1" smtClean="0"/>
              <a:t>DataCleasingUtil</a:t>
            </a:r>
            <a:r>
              <a:rPr lang="en-US" dirty="0" smtClean="0"/>
              <a:t> provided, and get bigrams of every reviews.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Visualization/</a:t>
            </a:r>
            <a:r>
              <a:rPr lang="en-US" dirty="0" err="1" smtClean="0"/>
              <a:t>WordCloud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Analize</a:t>
            </a:r>
            <a:r>
              <a:rPr lang="en-US" dirty="0" smtClean="0"/>
              <a:t> bigrams </a:t>
            </a:r>
            <a:r>
              <a:rPr lang="en-US" dirty="0" err="1" smtClean="0"/>
              <a:t>DataParsingUtil</a:t>
            </a:r>
            <a:r>
              <a:rPr lang="en-US" dirty="0" smtClean="0"/>
              <a:t> provided and generate pictures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Compare:</a:t>
            </a:r>
          </a:p>
          <a:p>
            <a:pPr lvl="1"/>
            <a:r>
              <a:rPr lang="en-US" dirty="0" smtClean="0"/>
              <a:t>Compare: compare businesses and their competitors, then generate pdfs</a:t>
            </a:r>
            <a:r>
              <a:rPr lang="en-US" dirty="0"/>
              <a:t> </a:t>
            </a:r>
            <a:r>
              <a:rPr lang="en-US" dirty="0" smtClean="0"/>
              <a:t>of every business.</a:t>
            </a:r>
            <a:endParaRPr lang="en-US" dirty="0"/>
          </a:p>
          <a:p>
            <a:pPr lvl="1"/>
            <a:r>
              <a:rPr lang="en-US" dirty="0" err="1" smtClean="0"/>
              <a:t>GeneratePdf</a:t>
            </a:r>
            <a:r>
              <a:rPr lang="en-US" dirty="0" smtClean="0"/>
              <a:t>: Define what should every </a:t>
            </a:r>
            <a:r>
              <a:rPr lang="en-US" dirty="0" err="1" smtClean="0"/>
              <a:t>pdf</a:t>
            </a:r>
            <a:r>
              <a:rPr lang="en-US" dirty="0" smtClean="0"/>
              <a:t> looks like.</a:t>
            </a:r>
            <a:endParaRPr lang="en-US" dirty="0"/>
          </a:p>
        </p:txBody>
      </p:sp>
      <p:sp>
        <p:nvSpPr>
          <p:cNvPr id="8" name="Title 2"/>
          <p:cNvSpPr txBox="1">
            <a:spLocks/>
          </p:cNvSpPr>
          <p:nvPr/>
        </p:nvSpPr>
        <p:spPr>
          <a:xfrm>
            <a:off x="228600" y="579437"/>
            <a:ext cx="11963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smtClean="0">
                <a:solidFill>
                  <a:srgbClr val="C00000"/>
                </a:solidFill>
              </a:rPr>
              <a:t>Programming in </a:t>
            </a:r>
            <a:r>
              <a:rPr lang="en-US" sz="4000" b="1" dirty="0" err="1" smtClean="0">
                <a:solidFill>
                  <a:srgbClr val="C00000"/>
                </a:solidFill>
              </a:rPr>
              <a:t>Scala</a:t>
            </a:r>
            <a:endParaRPr lang="en-US" sz="4000" b="1" dirty="0">
              <a:solidFill>
                <a:srgbClr val="C00000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0963" y="0"/>
            <a:ext cx="12353925" cy="64770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2353961" y="334802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80578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Spark Context should not be null</a:t>
            </a:r>
          </a:p>
          <a:p>
            <a:r>
              <a:rPr lang="en-US" sz="2400" dirty="0" smtClean="0"/>
              <a:t>Extract Keywords</a:t>
            </a:r>
          </a:p>
          <a:p>
            <a:r>
              <a:rPr lang="en-US" sz="2400" dirty="0" smtClean="0"/>
              <a:t>Generate Pictures</a:t>
            </a:r>
          </a:p>
          <a:p>
            <a:r>
              <a:rPr lang="en-US" sz="2400" dirty="0" smtClean="0"/>
              <a:t>Generate PDFs</a:t>
            </a:r>
            <a:endParaRPr lang="en-US" sz="2400" dirty="0"/>
          </a:p>
        </p:txBody>
      </p:sp>
      <p:sp>
        <p:nvSpPr>
          <p:cNvPr id="8" name="Title 2"/>
          <p:cNvSpPr txBox="1">
            <a:spLocks/>
          </p:cNvSpPr>
          <p:nvPr/>
        </p:nvSpPr>
        <p:spPr>
          <a:xfrm>
            <a:off x="228600" y="579437"/>
            <a:ext cx="11963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smtClean="0">
                <a:solidFill>
                  <a:srgbClr val="C00000"/>
                </a:solidFill>
              </a:rPr>
              <a:t>Test Cases</a:t>
            </a:r>
            <a:endParaRPr lang="en-US" sz="4000" b="1" dirty="0">
              <a:solidFill>
                <a:srgbClr val="C00000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0963" y="0"/>
            <a:ext cx="12353925" cy="64770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2353961" y="334802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6995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258" y="2057400"/>
            <a:ext cx="6478083" cy="4203700"/>
          </a:xfrm>
        </p:spPr>
      </p:pic>
      <p:sp>
        <p:nvSpPr>
          <p:cNvPr id="8" name="Title 2"/>
          <p:cNvSpPr txBox="1">
            <a:spLocks/>
          </p:cNvSpPr>
          <p:nvPr/>
        </p:nvSpPr>
        <p:spPr>
          <a:xfrm>
            <a:off x="228600" y="579437"/>
            <a:ext cx="11963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smtClean="0">
                <a:solidFill>
                  <a:srgbClr val="C00000"/>
                </a:solidFill>
              </a:rPr>
              <a:t>Dependencies Used</a:t>
            </a:r>
            <a:endParaRPr lang="en-US" sz="4000" b="1" dirty="0">
              <a:solidFill>
                <a:srgbClr val="C00000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80963" y="0"/>
            <a:ext cx="12353925" cy="64770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2353961" y="334802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02556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Scalability</a:t>
            </a:r>
          </a:p>
          <a:p>
            <a:pPr lvl="1"/>
            <a:r>
              <a:rPr lang="en-US" sz="2000" dirty="0"/>
              <a:t>The application is scalable in following ways:-</a:t>
            </a:r>
          </a:p>
          <a:p>
            <a:pPr lvl="2"/>
            <a:r>
              <a:rPr lang="en-US" sz="1800" dirty="0" err="1"/>
              <a:t>Wordbags</a:t>
            </a:r>
            <a:r>
              <a:rPr lang="en-US" sz="1800" dirty="0"/>
              <a:t> are created with basic nouns</a:t>
            </a:r>
            <a:r>
              <a:rPr lang="en-US" sz="1800" dirty="0" smtClean="0"/>
              <a:t>.  </a:t>
            </a:r>
            <a:r>
              <a:rPr lang="en-US" sz="1800" dirty="0" err="1" smtClean="0"/>
              <a:t>Wordbags</a:t>
            </a:r>
            <a:r>
              <a:rPr lang="en-US" sz="1800" dirty="0" smtClean="0"/>
              <a:t> = 21 words</a:t>
            </a:r>
            <a:endParaRPr lang="en-US" sz="1800" dirty="0"/>
          </a:p>
          <a:p>
            <a:pPr lvl="2"/>
            <a:r>
              <a:rPr lang="en-US" sz="1800" dirty="0"/>
              <a:t>The </a:t>
            </a:r>
            <a:r>
              <a:rPr lang="en-US" sz="1800" dirty="0" err="1"/>
              <a:t>wordbags</a:t>
            </a:r>
            <a:r>
              <a:rPr lang="en-US" sz="1800" dirty="0"/>
              <a:t> are scaled up by using an </a:t>
            </a:r>
            <a:r>
              <a:rPr lang="en-US" sz="1800" dirty="0" err="1"/>
              <a:t>api</a:t>
            </a:r>
            <a:r>
              <a:rPr lang="en-US" sz="1800" dirty="0"/>
              <a:t> - </a:t>
            </a:r>
            <a:r>
              <a:rPr lang="en-US" sz="1800" dirty="0">
                <a:hlinkClick r:id="rId2"/>
              </a:rPr>
              <a:t>http://</a:t>
            </a:r>
            <a:r>
              <a:rPr lang="en-US" sz="1800" dirty="0" smtClean="0">
                <a:hlinkClick r:id="rId2"/>
              </a:rPr>
              <a:t>thesaurus.altervista.org</a:t>
            </a:r>
            <a:endParaRPr lang="en-US" sz="1800" dirty="0" smtClean="0"/>
          </a:p>
          <a:p>
            <a:pPr lvl="2"/>
            <a:r>
              <a:rPr lang="en-US" sz="1800" dirty="0" smtClean="0"/>
              <a:t>Final </a:t>
            </a:r>
            <a:r>
              <a:rPr lang="en-US" sz="1800" dirty="0" err="1" smtClean="0"/>
              <a:t>wordbag</a:t>
            </a:r>
            <a:r>
              <a:rPr lang="en-US" sz="1800" dirty="0" smtClean="0"/>
              <a:t> = 251 words</a:t>
            </a:r>
          </a:p>
          <a:p>
            <a:pPr lvl="2"/>
            <a:r>
              <a:rPr lang="en-US" sz="1800" dirty="0" smtClean="0"/>
              <a:t>Thus we get a range of words which helps in scaling the review analysis.</a:t>
            </a:r>
            <a:endParaRPr lang="en-US" sz="1800" dirty="0"/>
          </a:p>
          <a:p>
            <a:pPr lvl="2"/>
            <a:r>
              <a:rPr lang="en-US" sz="1800" dirty="0"/>
              <a:t>The number of Business Review Report PDF’s created = Number of business </a:t>
            </a:r>
            <a:r>
              <a:rPr lang="en-US" sz="1800" dirty="0" smtClean="0"/>
              <a:t>id’s</a:t>
            </a:r>
          </a:p>
          <a:p>
            <a:pPr marL="914400" lvl="2" indent="0">
              <a:buNone/>
            </a:pPr>
            <a:endParaRPr lang="en-US" sz="2400" dirty="0" smtClean="0"/>
          </a:p>
          <a:p>
            <a:r>
              <a:rPr lang="en-US" sz="2400" dirty="0" smtClean="0"/>
              <a:t>Evaluation Criteria</a:t>
            </a:r>
          </a:p>
          <a:p>
            <a:pPr lvl="1"/>
            <a:r>
              <a:rPr lang="en-US" sz="2000" dirty="0" smtClean="0"/>
              <a:t>As discussed with Prof, evaluation criteria was set to generate more than 2000 pdfs.</a:t>
            </a:r>
          </a:p>
          <a:p>
            <a:pPr lvl="1"/>
            <a:r>
              <a:rPr lang="en-US" sz="2000" dirty="0" smtClean="0"/>
              <a:t>We generated 10,000 pdfs</a:t>
            </a:r>
          </a:p>
          <a:p>
            <a:pPr lvl="2"/>
            <a:endParaRPr lang="en-US" sz="1600" dirty="0"/>
          </a:p>
          <a:p>
            <a:pPr lvl="2"/>
            <a:endParaRPr lang="en-US" sz="1600" dirty="0"/>
          </a:p>
          <a:p>
            <a:pPr lvl="2"/>
            <a:endParaRPr lang="en-US" sz="1600" dirty="0"/>
          </a:p>
        </p:txBody>
      </p:sp>
      <p:sp>
        <p:nvSpPr>
          <p:cNvPr id="8" name="Title 2"/>
          <p:cNvSpPr txBox="1">
            <a:spLocks/>
          </p:cNvSpPr>
          <p:nvPr/>
        </p:nvSpPr>
        <p:spPr>
          <a:xfrm>
            <a:off x="228600" y="579437"/>
            <a:ext cx="11963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1">
              <a:lnSpc>
                <a:spcPct val="90000"/>
              </a:lnSpc>
              <a:spcBef>
                <a:spcPct val="0"/>
              </a:spcBef>
            </a:pPr>
            <a:r>
              <a:rPr lang="en-US" sz="4000" dirty="0" smtClean="0">
                <a:solidFill>
                  <a:srgbClr val="C00000"/>
                </a:solidFill>
              </a:rPr>
              <a:t>Application </a:t>
            </a:r>
            <a:r>
              <a:rPr lang="en-US" sz="4000" dirty="0">
                <a:solidFill>
                  <a:srgbClr val="C00000"/>
                </a:solidFill>
              </a:rPr>
              <a:t>Scalability and Evaluation </a:t>
            </a:r>
            <a:r>
              <a:rPr lang="en-US" sz="4000" dirty="0" smtClean="0">
                <a:solidFill>
                  <a:srgbClr val="C00000"/>
                </a:solidFill>
              </a:rPr>
              <a:t>Criteria</a:t>
            </a:r>
            <a:endParaRPr lang="en-US" sz="4000" dirty="0">
              <a:solidFill>
                <a:srgbClr val="C00000"/>
              </a:solidFill>
            </a:endParaRPr>
          </a:p>
          <a:p>
            <a:endParaRPr lang="en-US" sz="4000" b="1" dirty="0">
              <a:solidFill>
                <a:srgbClr val="C00000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80963" y="0"/>
            <a:ext cx="12353925" cy="64770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2353961" y="334802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2436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"/>
          <p:cNvSpPr txBox="1">
            <a:spLocks/>
          </p:cNvSpPr>
          <p:nvPr/>
        </p:nvSpPr>
        <p:spPr>
          <a:xfrm>
            <a:off x="228600" y="500062"/>
            <a:ext cx="11201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smtClean="0">
                <a:solidFill>
                  <a:srgbClr val="C00000"/>
                </a:solidFill>
              </a:rPr>
              <a:t>Software To Be Used</a:t>
            </a:r>
            <a:endParaRPr lang="en-US" sz="4000" b="1" dirty="0">
              <a:solidFill>
                <a:srgbClr val="C00000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80963" y="0"/>
            <a:ext cx="12353925" cy="6477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1" y="1825625"/>
            <a:ext cx="2971800" cy="251032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05400" y="1825625"/>
            <a:ext cx="2616200" cy="251032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0" y="1825625"/>
            <a:ext cx="2501900" cy="2510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372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>
                <a:solidFill>
                  <a:srgbClr val="C00000"/>
                </a:solidFill>
                <a:latin typeface="+mn-lt"/>
              </a:rPr>
              <a:t>QUESTIONS?</a:t>
            </a:r>
            <a:endParaRPr lang="en-US" sz="6000" dirty="0">
              <a:solidFill>
                <a:srgbClr val="C00000"/>
              </a:solidFill>
              <a:latin typeface="+mn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0963" y="0"/>
            <a:ext cx="12353925" cy="647700"/>
          </a:xfrm>
          <a:prstGeom prst="rect">
            <a:avLst/>
          </a:prstGeom>
        </p:spPr>
      </p:pic>
      <p:pic>
        <p:nvPicPr>
          <p:cNvPr id="1026" name="Picture 2" descr="Image result for YELP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4911" y="3276604"/>
            <a:ext cx="2162175" cy="2114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3751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750886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b="1" dirty="0" smtClean="0">
                <a:solidFill>
                  <a:srgbClr val="C00000"/>
                </a:solidFill>
              </a:rPr>
              <a:t>Team Information</a:t>
            </a:r>
            <a:endParaRPr lang="en-US" sz="4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79635"/>
            <a:ext cx="10515600" cy="39973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b="1" dirty="0" smtClean="0">
                <a:solidFill>
                  <a:srgbClr val="C00000"/>
                </a:solidFill>
              </a:rPr>
              <a:t>Course – </a:t>
            </a:r>
            <a:r>
              <a:rPr lang="en-US" altLang="zh-CN" dirty="0"/>
              <a:t>Big Data Systems Engineering Using </a:t>
            </a:r>
            <a:r>
              <a:rPr lang="en-US" altLang="zh-CN" dirty="0" err="1"/>
              <a:t>Scala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b="1" dirty="0" smtClean="0">
                <a:solidFill>
                  <a:srgbClr val="C00000"/>
                </a:solidFill>
              </a:rPr>
              <a:t> </a:t>
            </a:r>
            <a:endParaRPr lang="en-US" altLang="zh-CN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altLang="zh-CN" b="1" dirty="0" smtClean="0">
                <a:solidFill>
                  <a:srgbClr val="C00000"/>
                </a:solidFill>
              </a:rPr>
              <a:t>Professor – </a:t>
            </a:r>
            <a:r>
              <a:rPr lang="en-US" altLang="zh-CN" dirty="0" smtClean="0"/>
              <a:t>Robin </a:t>
            </a:r>
            <a:r>
              <a:rPr lang="en-US" altLang="zh-CN" dirty="0" err="1" smtClean="0"/>
              <a:t>Hilyard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altLang="zh-CN" b="1" dirty="0">
                <a:solidFill>
                  <a:srgbClr val="C00000"/>
                </a:solidFill>
              </a:rPr>
              <a:t>Team </a:t>
            </a:r>
            <a:r>
              <a:rPr lang="en-US" altLang="zh-CN" b="1" dirty="0" smtClean="0">
                <a:solidFill>
                  <a:srgbClr val="C00000"/>
                </a:solidFill>
              </a:rPr>
              <a:t>7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000000"/>
                </a:solidFill>
              </a:rPr>
              <a:t>Team Members:	</a:t>
            </a:r>
            <a:r>
              <a:rPr lang="en-US" altLang="zh-CN" dirty="0" err="1" smtClean="0">
                <a:solidFill>
                  <a:srgbClr val="000000"/>
                </a:solidFill>
              </a:rPr>
              <a:t>Prateek</a:t>
            </a:r>
            <a:r>
              <a:rPr lang="en-US" altLang="zh-CN" dirty="0" smtClean="0">
                <a:solidFill>
                  <a:srgbClr val="000000"/>
                </a:solidFill>
              </a:rPr>
              <a:t> Mane	</a:t>
            </a:r>
            <a:r>
              <a:rPr lang="en-US" altLang="zh-CN" dirty="0" err="1" smtClean="0">
                <a:solidFill>
                  <a:srgbClr val="000000"/>
                </a:solidFill>
              </a:rPr>
              <a:t>Zhenchi</a:t>
            </a:r>
            <a:r>
              <a:rPr lang="en-US" altLang="zh-CN" dirty="0" smtClean="0">
                <a:solidFill>
                  <a:srgbClr val="000000"/>
                </a:solidFill>
              </a:rPr>
              <a:t> </a:t>
            </a:r>
            <a:r>
              <a:rPr lang="en-US" altLang="zh-CN" dirty="0">
                <a:solidFill>
                  <a:srgbClr val="000000"/>
                </a:solidFill>
              </a:rPr>
              <a:t>Yuan</a:t>
            </a:r>
          </a:p>
          <a:p>
            <a:pPr marL="0" indent="0">
              <a:buNone/>
            </a:pP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80963" y="0"/>
            <a:ext cx="12353925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632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8600" y="500062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C00000"/>
                </a:solidFill>
              </a:rPr>
              <a:t>Agenda</a:t>
            </a:r>
            <a:endParaRPr lang="en-US" sz="4000" b="1" dirty="0">
              <a:solidFill>
                <a:srgbClr val="C0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524000"/>
            <a:ext cx="10515600" cy="5257800"/>
          </a:xfrm>
        </p:spPr>
        <p:txBody>
          <a:bodyPr>
            <a:normAutofit fontScale="85000" lnSpcReduction="20000"/>
          </a:bodyPr>
          <a:lstStyle/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 smtClean="0"/>
              <a:t>Goals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err="1" smtClean="0"/>
              <a:t>DataSet</a:t>
            </a:r>
            <a:r>
              <a:rPr lang="en-US" dirty="0" smtClean="0"/>
              <a:t> Description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 smtClean="0"/>
              <a:t>Milestones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Data Cleansing</a:t>
            </a:r>
            <a:endParaRPr lang="en-US" dirty="0"/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Tasks Description</a:t>
            </a:r>
          </a:p>
          <a:p>
            <a:pPr marL="1257300" lvl="2" indent="-342900">
              <a:lnSpc>
                <a:spcPct val="110000"/>
              </a:lnSpc>
              <a:buFont typeface="+mj-lt"/>
              <a:buAutoNum type="arabicPeriod"/>
            </a:pPr>
            <a:r>
              <a:rPr lang="en-US" altLang="zh-CN" sz="1900" dirty="0"/>
              <a:t>User Reviews </a:t>
            </a:r>
          </a:p>
          <a:p>
            <a:pPr marL="1257300" lvl="2" indent="-342900">
              <a:lnSpc>
                <a:spcPct val="110000"/>
              </a:lnSpc>
              <a:buFont typeface="+mj-lt"/>
              <a:buAutoNum type="arabicPeriod"/>
            </a:pPr>
            <a:r>
              <a:rPr lang="en-US" altLang="zh-CN" sz="1900" dirty="0"/>
              <a:t>Finding Business Competitors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 smtClean="0"/>
              <a:t>Programming </a:t>
            </a:r>
            <a:r>
              <a:rPr lang="en-US" altLang="zh-CN" dirty="0"/>
              <a:t>in S</a:t>
            </a:r>
            <a:r>
              <a:rPr lang="en-US" altLang="zh-CN" dirty="0" smtClean="0"/>
              <a:t>cala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Test </a:t>
            </a:r>
            <a:r>
              <a:rPr lang="en-US" dirty="0" smtClean="0"/>
              <a:t>Cases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Dependencies Used</a:t>
            </a:r>
            <a:endParaRPr lang="en-US" dirty="0" smtClean="0"/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Application Scalability and Evaluation Criteria</a:t>
            </a:r>
            <a:endParaRPr lang="en-US" dirty="0"/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Software To Be Used</a:t>
            </a:r>
          </a:p>
          <a:p>
            <a:pPr marL="800100" lvl="1" indent="-342900">
              <a:buFont typeface="+mj-lt"/>
              <a:buAutoNum type="arabicPeriod"/>
            </a:pPr>
            <a:endParaRPr lang="en-US" sz="1800" dirty="0" smtClean="0"/>
          </a:p>
          <a:p>
            <a:pPr marL="1257300" lvl="2" indent="-342900">
              <a:buFont typeface="+mj-lt"/>
              <a:buAutoNum type="arabicPeriod"/>
            </a:pPr>
            <a:endParaRPr lang="en-US" sz="1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80963" y="0"/>
            <a:ext cx="12353925" cy="6477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82200" y="5181600"/>
            <a:ext cx="13716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395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8600" y="500062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C00000"/>
                </a:solidFill>
              </a:rPr>
              <a:t>Goals</a:t>
            </a:r>
            <a:endParaRPr lang="en-US" sz="4000" b="1" dirty="0">
              <a:solidFill>
                <a:srgbClr val="C0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981200"/>
            <a:ext cx="10515600" cy="480060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zh-CN" dirty="0"/>
              <a:t>To understand sentiment of users</a:t>
            </a:r>
          </a:p>
          <a:p>
            <a:pPr>
              <a:lnSpc>
                <a:spcPct val="110000"/>
              </a:lnSpc>
            </a:pPr>
            <a:r>
              <a:rPr lang="en-US" altLang="zh-CN" dirty="0"/>
              <a:t>To help restaurants grow their </a:t>
            </a:r>
            <a:r>
              <a:rPr lang="en-US" altLang="zh-CN" dirty="0" smtClean="0"/>
              <a:t>business by knowing their competitors</a:t>
            </a:r>
            <a:endParaRPr lang="en-US" altLang="zh-CN" dirty="0"/>
          </a:p>
          <a:p>
            <a:endParaRPr kumimoji="1" lang="zh-CN" altLang="en-US" dirty="0"/>
          </a:p>
          <a:p>
            <a:pPr marL="457200" lvl="1" indent="0">
              <a:buNone/>
            </a:pPr>
            <a:endParaRPr lang="en-US" sz="1800" dirty="0" smtClean="0"/>
          </a:p>
          <a:p>
            <a:pPr marL="1257300" lvl="2" indent="-342900">
              <a:buFont typeface="+mj-lt"/>
              <a:buAutoNum type="arabicPeriod"/>
            </a:pPr>
            <a:endParaRPr lang="en-US" sz="1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80963" y="0"/>
            <a:ext cx="12353925" cy="6477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82200" y="5181600"/>
            <a:ext cx="13716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467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8600" y="500062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 err="1" smtClean="0">
                <a:solidFill>
                  <a:srgbClr val="C00000"/>
                </a:solidFill>
              </a:rPr>
              <a:t>DataSet</a:t>
            </a:r>
            <a:r>
              <a:rPr lang="en-US" sz="4000" b="1" dirty="0" smtClean="0">
                <a:solidFill>
                  <a:srgbClr val="C00000"/>
                </a:solidFill>
              </a:rPr>
              <a:t> Description</a:t>
            </a:r>
            <a:endParaRPr lang="en-US" sz="4000" b="1" dirty="0">
              <a:solidFill>
                <a:srgbClr val="C0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524000"/>
            <a:ext cx="10515600" cy="5257800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altLang="zh-CN" sz="2800" dirty="0"/>
              <a:t>Data </a:t>
            </a:r>
            <a:r>
              <a:rPr lang="en-US" altLang="zh-CN" sz="2800" dirty="0" smtClean="0"/>
              <a:t>Source</a:t>
            </a:r>
            <a:r>
              <a:rPr lang="en-US" altLang="zh-CN" sz="3200" dirty="0" smtClean="0"/>
              <a:t>:</a:t>
            </a:r>
            <a:r>
              <a:rPr lang="en-US" altLang="zh-CN" sz="2800" dirty="0" smtClean="0"/>
              <a:t> </a:t>
            </a:r>
            <a:r>
              <a:rPr lang="en-US" altLang="zh-CN" sz="2000" dirty="0">
                <a:hlinkClick r:id="rId3"/>
              </a:rPr>
              <a:t>https://www.yelp.com/dataset_challenge</a:t>
            </a:r>
            <a:endParaRPr lang="en-US" sz="2800" dirty="0" smtClean="0"/>
          </a:p>
          <a:p>
            <a:pPr marL="457200" lvl="1" indent="0">
              <a:buNone/>
            </a:pPr>
            <a:r>
              <a:rPr lang="en-US" sz="2800" dirty="0" smtClean="0"/>
              <a:t>Data Format: </a:t>
            </a:r>
            <a:r>
              <a:rPr lang="en-US" sz="2000" dirty="0" smtClean="0"/>
              <a:t>JSON</a:t>
            </a:r>
            <a:endParaRPr lang="en-US" sz="3200" dirty="0" smtClean="0"/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sz="2800" b="1" dirty="0" smtClean="0">
                <a:solidFill>
                  <a:srgbClr val="0000FF"/>
                </a:solidFill>
              </a:rPr>
              <a:t>Business</a:t>
            </a:r>
            <a:r>
              <a:rPr lang="en-US" sz="2800" dirty="0" smtClean="0">
                <a:solidFill>
                  <a:srgbClr val="0070C0"/>
                </a:solidFill>
              </a:rPr>
              <a:t> </a:t>
            </a:r>
            <a:r>
              <a:rPr lang="en-US" sz="2800" dirty="0" smtClean="0"/>
              <a:t>– list of businesses	</a:t>
            </a:r>
          </a:p>
          <a:p>
            <a:pPr lvl="2"/>
            <a:r>
              <a:rPr lang="en-US" sz="1800" b="1" dirty="0" smtClean="0">
                <a:solidFill>
                  <a:srgbClr val="000000"/>
                </a:solidFill>
              </a:rPr>
              <a:t>Basic Attributes </a:t>
            </a:r>
            <a:r>
              <a:rPr lang="en-US" sz="1800" dirty="0" smtClean="0">
                <a:solidFill>
                  <a:srgbClr val="000000"/>
                </a:solidFill>
              </a:rPr>
              <a:t>(</a:t>
            </a:r>
            <a:r>
              <a:rPr lang="en-US" sz="1800" dirty="0" err="1" smtClean="0">
                <a:solidFill>
                  <a:srgbClr val="000000"/>
                </a:solidFill>
              </a:rPr>
              <a:t>Business_id</a:t>
            </a:r>
            <a:r>
              <a:rPr lang="en-US" sz="1800" dirty="0" smtClean="0">
                <a:solidFill>
                  <a:srgbClr val="000000"/>
                </a:solidFill>
              </a:rPr>
              <a:t>, name, categories)</a:t>
            </a:r>
          </a:p>
          <a:p>
            <a:pPr lvl="2"/>
            <a:r>
              <a:rPr lang="en-US" sz="1800" b="1" dirty="0" smtClean="0">
                <a:solidFill>
                  <a:srgbClr val="000000"/>
                </a:solidFill>
              </a:rPr>
              <a:t>Address</a:t>
            </a:r>
            <a:r>
              <a:rPr lang="en-US" sz="1800" dirty="0" smtClean="0">
                <a:solidFill>
                  <a:srgbClr val="000000"/>
                </a:solidFill>
              </a:rPr>
              <a:t> (neighborhoods, </a:t>
            </a:r>
            <a:r>
              <a:rPr lang="en-US" sz="1800" dirty="0" err="1" smtClean="0">
                <a:solidFill>
                  <a:srgbClr val="000000"/>
                </a:solidFill>
              </a:rPr>
              <a:t>full_address</a:t>
            </a:r>
            <a:r>
              <a:rPr lang="en-US" sz="1800" dirty="0" smtClean="0">
                <a:solidFill>
                  <a:srgbClr val="000000"/>
                </a:solidFill>
              </a:rPr>
              <a:t>, city, state, latitude, longitude) </a:t>
            </a:r>
          </a:p>
          <a:p>
            <a:pPr lvl="2"/>
            <a:r>
              <a:rPr lang="en-US" sz="1800" b="1" dirty="0" smtClean="0">
                <a:solidFill>
                  <a:srgbClr val="000000"/>
                </a:solidFill>
              </a:rPr>
              <a:t>Reviews</a:t>
            </a:r>
            <a:r>
              <a:rPr lang="en-US" sz="1800" dirty="0" smtClean="0">
                <a:solidFill>
                  <a:srgbClr val="000000"/>
                </a:solidFill>
              </a:rPr>
              <a:t> (stars, </a:t>
            </a:r>
            <a:r>
              <a:rPr lang="en-US" sz="1800" dirty="0" err="1" smtClean="0">
                <a:solidFill>
                  <a:srgbClr val="000000"/>
                </a:solidFill>
              </a:rPr>
              <a:t>review_count</a:t>
            </a:r>
            <a:r>
              <a:rPr lang="en-US" sz="1800" dirty="0" smtClean="0">
                <a:solidFill>
                  <a:srgbClr val="000000"/>
                </a:solidFill>
              </a:rPr>
              <a:t>) </a:t>
            </a:r>
          </a:p>
          <a:p>
            <a:pPr lvl="2"/>
            <a:r>
              <a:rPr lang="en-US" sz="1800" b="1" dirty="0" smtClean="0">
                <a:solidFill>
                  <a:srgbClr val="000000"/>
                </a:solidFill>
              </a:rPr>
              <a:t>Time</a:t>
            </a:r>
            <a:r>
              <a:rPr lang="en-US" sz="1800" dirty="0" smtClean="0">
                <a:solidFill>
                  <a:srgbClr val="000000"/>
                </a:solidFill>
              </a:rPr>
              <a:t> (open: True/False, hours)</a:t>
            </a:r>
          </a:p>
          <a:p>
            <a:pPr marL="457200" lvl="1" indent="0">
              <a:buNone/>
            </a:pPr>
            <a:endParaRPr lang="en-US" sz="1800" dirty="0" smtClean="0">
              <a:solidFill>
                <a:srgbClr val="000000"/>
              </a:solidFill>
            </a:endParaRPr>
          </a:p>
          <a:p>
            <a:pPr lvl="1"/>
            <a:r>
              <a:rPr lang="en-US" sz="2800" b="1" dirty="0" smtClean="0">
                <a:solidFill>
                  <a:srgbClr val="0000FF"/>
                </a:solidFill>
              </a:rPr>
              <a:t>Review</a:t>
            </a:r>
            <a:r>
              <a:rPr lang="en-US" sz="2800" dirty="0">
                <a:solidFill>
                  <a:srgbClr val="0070C0"/>
                </a:solidFill>
              </a:rPr>
              <a:t> </a:t>
            </a:r>
            <a:r>
              <a:rPr lang="en-US" sz="2800" dirty="0"/>
              <a:t>– </a:t>
            </a:r>
            <a:r>
              <a:rPr lang="en-US" sz="2800" dirty="0" smtClean="0"/>
              <a:t>list of customers’ review</a:t>
            </a:r>
          </a:p>
          <a:p>
            <a:pPr marL="457200" lvl="1" indent="0">
              <a:buNone/>
            </a:pPr>
            <a:r>
              <a:rPr lang="en-US" sz="2800" dirty="0"/>
              <a:t>	</a:t>
            </a:r>
            <a:r>
              <a:rPr lang="en-US" sz="1800" dirty="0" err="1" smtClean="0">
                <a:solidFill>
                  <a:srgbClr val="000000"/>
                </a:solidFill>
              </a:rPr>
              <a:t>business_id</a:t>
            </a:r>
            <a:r>
              <a:rPr lang="en-US" sz="1800" dirty="0" smtClean="0">
                <a:solidFill>
                  <a:srgbClr val="000000"/>
                </a:solidFill>
              </a:rPr>
              <a:t>, </a:t>
            </a:r>
            <a:r>
              <a:rPr lang="en-US" sz="1800" dirty="0" err="1" smtClean="0">
                <a:solidFill>
                  <a:srgbClr val="000000"/>
                </a:solidFill>
              </a:rPr>
              <a:t>user_id</a:t>
            </a:r>
            <a:r>
              <a:rPr lang="en-US" sz="1800" dirty="0" smtClean="0">
                <a:solidFill>
                  <a:srgbClr val="000000"/>
                </a:solidFill>
              </a:rPr>
              <a:t>, stars, </a:t>
            </a:r>
            <a:r>
              <a:rPr lang="en-US" sz="1800" b="1" dirty="0" smtClean="0">
                <a:solidFill>
                  <a:srgbClr val="000000"/>
                </a:solidFill>
              </a:rPr>
              <a:t>text</a:t>
            </a:r>
            <a:r>
              <a:rPr lang="en-US" sz="1800" dirty="0" smtClean="0">
                <a:solidFill>
                  <a:srgbClr val="000000"/>
                </a:solidFill>
              </a:rPr>
              <a:t>, date, votes</a:t>
            </a:r>
            <a:endParaRPr lang="en-US" sz="28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80963" y="0"/>
            <a:ext cx="12353925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113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/>
          <p:cNvSpPr txBox="1">
            <a:spLocks/>
          </p:cNvSpPr>
          <p:nvPr/>
        </p:nvSpPr>
        <p:spPr>
          <a:xfrm>
            <a:off x="228600" y="762000"/>
            <a:ext cx="10515600" cy="106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smtClean="0">
                <a:solidFill>
                  <a:srgbClr val="C00000"/>
                </a:solidFill>
              </a:rPr>
              <a:t>Milestones</a:t>
            </a:r>
            <a:endParaRPr lang="en-US" sz="4000" b="1" dirty="0">
              <a:solidFill>
                <a:srgbClr val="C00000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80963" y="0"/>
            <a:ext cx="12353925" cy="647700"/>
          </a:xfrm>
          <a:prstGeom prst="rect">
            <a:avLst/>
          </a:prstGeom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b="1" dirty="0" smtClean="0"/>
              <a:t>First Week </a:t>
            </a:r>
            <a:r>
              <a:rPr lang="en-US" sz="2600" i="1" dirty="0" smtClean="0">
                <a:solidFill>
                  <a:schemeClr val="accent2">
                    <a:lumMod val="75000"/>
                  </a:schemeClr>
                </a:solidFill>
              </a:rPr>
              <a:t>&lt;by Mar 25</a:t>
            </a:r>
            <a:r>
              <a:rPr lang="en-US" sz="2600" i="1" baseline="30000" dirty="0" smtClean="0">
                <a:solidFill>
                  <a:schemeClr val="accent2">
                    <a:lumMod val="75000"/>
                  </a:schemeClr>
                </a:solidFill>
              </a:rPr>
              <a:t>th</a:t>
            </a:r>
            <a:r>
              <a:rPr lang="en-US" sz="2600" i="1" dirty="0" smtClean="0">
                <a:solidFill>
                  <a:schemeClr val="accent2">
                    <a:lumMod val="75000"/>
                  </a:schemeClr>
                </a:solidFill>
              </a:rPr>
              <a:t>,2016&gt; </a:t>
            </a:r>
            <a:r>
              <a:rPr lang="en-US" altLang="zh-CN" sz="2600" i="1" dirty="0">
                <a:solidFill>
                  <a:srgbClr val="C55A11"/>
                </a:solidFill>
              </a:rPr>
              <a:t>Assigned to </a:t>
            </a:r>
            <a:r>
              <a:rPr lang="en-US" sz="2600" i="1" dirty="0" err="1" smtClean="0">
                <a:solidFill>
                  <a:schemeClr val="accent2">
                    <a:lumMod val="75000"/>
                  </a:schemeClr>
                </a:solidFill>
              </a:rPr>
              <a:t>Prateek</a:t>
            </a:r>
            <a:endParaRPr lang="en-US" sz="2600" i="1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2300" dirty="0" smtClean="0"/>
              <a:t>1. Creation of project repository</a:t>
            </a:r>
          </a:p>
          <a:p>
            <a:pPr marL="0" indent="0">
              <a:buNone/>
            </a:pPr>
            <a:r>
              <a:rPr lang="en-US" sz="2300" dirty="0"/>
              <a:t>	</a:t>
            </a:r>
            <a:r>
              <a:rPr lang="en-US" sz="2300" dirty="0" smtClean="0"/>
              <a:t>2</a:t>
            </a:r>
            <a:r>
              <a:rPr lang="en-US" sz="2300" dirty="0"/>
              <a:t>. Software environment configuration</a:t>
            </a:r>
          </a:p>
          <a:p>
            <a:pPr marL="0" indent="0">
              <a:buNone/>
            </a:pPr>
            <a:r>
              <a:rPr lang="en-US" sz="2300" dirty="0" smtClean="0"/>
              <a:t>	3</a:t>
            </a:r>
            <a:r>
              <a:rPr lang="en-US" sz="2300" dirty="0"/>
              <a:t>. Requirement analysis and system structure </a:t>
            </a:r>
            <a:r>
              <a:rPr lang="en-US" sz="2300" dirty="0" smtClean="0"/>
              <a:t>design</a:t>
            </a:r>
          </a:p>
          <a:p>
            <a:pPr marL="0" indent="0">
              <a:buNone/>
            </a:pPr>
            <a:endParaRPr lang="en-US" sz="2300" dirty="0" smtClean="0"/>
          </a:p>
          <a:p>
            <a:r>
              <a:rPr lang="en-US" b="1" dirty="0" smtClean="0"/>
              <a:t>Second Week </a:t>
            </a:r>
            <a:r>
              <a:rPr lang="en-US" sz="2600" i="1" dirty="0">
                <a:solidFill>
                  <a:srgbClr val="C55A11"/>
                </a:solidFill>
              </a:rPr>
              <a:t>&lt;</a:t>
            </a:r>
            <a:r>
              <a:rPr lang="en-US" sz="2600" i="1" dirty="0" smtClean="0">
                <a:solidFill>
                  <a:srgbClr val="C55A11"/>
                </a:solidFill>
              </a:rPr>
              <a:t>by Apr 1</a:t>
            </a:r>
            <a:r>
              <a:rPr lang="en-US" sz="2600" i="1" baseline="30000" dirty="0" smtClean="0">
                <a:solidFill>
                  <a:srgbClr val="C55A11"/>
                </a:solidFill>
              </a:rPr>
              <a:t>st</a:t>
            </a:r>
            <a:r>
              <a:rPr lang="en-US" sz="2600" i="1" dirty="0" smtClean="0">
                <a:solidFill>
                  <a:srgbClr val="C55A11"/>
                </a:solidFill>
              </a:rPr>
              <a:t>, 2016&gt;   </a:t>
            </a:r>
            <a:r>
              <a:rPr lang="en-US" altLang="zh-CN" sz="2600" i="1" dirty="0" smtClean="0">
                <a:solidFill>
                  <a:srgbClr val="C55A11"/>
                </a:solidFill>
              </a:rPr>
              <a:t>Assigned</a:t>
            </a:r>
            <a:r>
              <a:rPr lang="en-US" altLang="zh-CN" sz="2600" i="1" dirty="0">
                <a:solidFill>
                  <a:srgbClr val="C55A11"/>
                </a:solidFill>
              </a:rPr>
              <a:t> </a:t>
            </a:r>
            <a:r>
              <a:rPr lang="en-US" altLang="zh-CN" sz="2600" i="1" dirty="0" smtClean="0">
                <a:solidFill>
                  <a:srgbClr val="C55A11"/>
                </a:solidFill>
              </a:rPr>
              <a:t>to </a:t>
            </a:r>
            <a:r>
              <a:rPr lang="en-US" altLang="zh-CN" sz="2600" i="1" dirty="0" err="1" smtClean="0">
                <a:solidFill>
                  <a:srgbClr val="C55A11"/>
                </a:solidFill>
              </a:rPr>
              <a:t>Prateek</a:t>
            </a:r>
            <a:endParaRPr lang="en-US" sz="2600" i="1" dirty="0" smtClean="0">
              <a:solidFill>
                <a:srgbClr val="C55A11"/>
              </a:solidFill>
            </a:endParaRPr>
          </a:p>
          <a:p>
            <a:pPr marL="457200" lvl="1" indent="0">
              <a:lnSpc>
                <a:spcPct val="110000"/>
              </a:lnSpc>
              <a:buNone/>
            </a:pPr>
            <a:r>
              <a:rPr lang="en-US" dirty="0" smtClean="0"/>
              <a:t>	1. Parse </a:t>
            </a:r>
            <a:r>
              <a:rPr lang="en-US" dirty="0"/>
              <a:t>JSON </a:t>
            </a:r>
            <a:r>
              <a:rPr lang="en-US" dirty="0" smtClean="0"/>
              <a:t>data and </a:t>
            </a:r>
            <a:r>
              <a:rPr lang="en-US" altLang="zh-CN" dirty="0"/>
              <a:t>Data </a:t>
            </a:r>
            <a:r>
              <a:rPr lang="en-US" altLang="zh-CN" dirty="0" smtClean="0"/>
              <a:t>Cleaning</a:t>
            </a:r>
            <a:endParaRPr lang="en-US" dirty="0"/>
          </a:p>
          <a:p>
            <a:pPr marL="457200" lvl="1" indent="0">
              <a:lnSpc>
                <a:spcPct val="110000"/>
              </a:lnSpc>
              <a:buNone/>
            </a:pPr>
            <a:r>
              <a:rPr lang="en-US" dirty="0" smtClean="0"/>
              <a:t>	2. </a:t>
            </a:r>
            <a:r>
              <a:rPr lang="en-US" dirty="0"/>
              <a:t>Map bigrams with business IDs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dirty="0" smtClean="0"/>
              <a:t>	3. </a:t>
            </a:r>
            <a:r>
              <a:rPr lang="en-US" dirty="0"/>
              <a:t>Finish sentiment analysis on bigrams</a:t>
            </a:r>
            <a:r>
              <a:rPr lang="en-US" dirty="0" smtClean="0"/>
              <a:t>.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dirty="0" smtClean="0"/>
              <a:t>	4. Generate Word Cloud </a:t>
            </a:r>
            <a:endParaRPr lang="en-US" dirty="0"/>
          </a:p>
          <a:p>
            <a:pPr marL="457200" lvl="1" indent="0">
              <a:lnSpc>
                <a:spcPct val="110000"/>
              </a:lnSpc>
              <a:buNone/>
            </a:pPr>
            <a:r>
              <a:rPr lang="en-US" dirty="0" smtClean="0"/>
              <a:t>	5. </a:t>
            </a:r>
            <a:r>
              <a:rPr lang="en-US" dirty="0"/>
              <a:t>Unit test </a:t>
            </a:r>
            <a:r>
              <a:rPr lang="en-US" dirty="0" smtClean="0"/>
              <a:t>cases</a:t>
            </a:r>
          </a:p>
          <a:p>
            <a:pPr marL="457200" lvl="1" indent="0">
              <a:lnSpc>
                <a:spcPct val="110000"/>
              </a:lnSpc>
              <a:buNone/>
            </a:pPr>
            <a:endParaRPr lang="en-US" dirty="0" smtClean="0"/>
          </a:p>
          <a:p>
            <a:r>
              <a:rPr lang="en-US" b="1" dirty="0" smtClean="0"/>
              <a:t>Third Week </a:t>
            </a:r>
            <a:r>
              <a:rPr lang="en-US" sz="2600" i="1" dirty="0" smtClean="0">
                <a:solidFill>
                  <a:srgbClr val="C55A11"/>
                </a:solidFill>
              </a:rPr>
              <a:t>&lt;by Apr 8</a:t>
            </a:r>
            <a:r>
              <a:rPr lang="en-US" sz="2600" i="1" baseline="30000" dirty="0" smtClean="0">
                <a:solidFill>
                  <a:srgbClr val="C55A11"/>
                </a:solidFill>
              </a:rPr>
              <a:t>th</a:t>
            </a:r>
            <a:r>
              <a:rPr lang="en-US" sz="2600" i="1" dirty="0" smtClean="0">
                <a:solidFill>
                  <a:srgbClr val="C55A11"/>
                </a:solidFill>
              </a:rPr>
              <a:t>, 2016&gt; </a:t>
            </a:r>
            <a:r>
              <a:rPr lang="en-US" altLang="zh-CN" sz="2600" i="1" dirty="0" smtClean="0">
                <a:solidFill>
                  <a:srgbClr val="C55A11"/>
                </a:solidFill>
              </a:rPr>
              <a:t>Assigned to Hank</a:t>
            </a:r>
            <a:endParaRPr lang="en-US" sz="2600" i="1" dirty="0" smtClean="0">
              <a:solidFill>
                <a:srgbClr val="C55A11"/>
              </a:solidFill>
            </a:endParaRP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en-US" sz="2500" dirty="0" smtClean="0"/>
              <a:t>  	1</a:t>
            </a:r>
            <a:r>
              <a:rPr lang="en-US" sz="2500" dirty="0"/>
              <a:t>. Business competitors </a:t>
            </a:r>
            <a:r>
              <a:rPr lang="en-US" sz="2500" dirty="0" smtClean="0"/>
              <a:t>analysis</a:t>
            </a:r>
          </a:p>
          <a:p>
            <a:pPr marL="0" indent="0">
              <a:buNone/>
            </a:pPr>
            <a:r>
              <a:rPr lang="en-US" sz="2500" dirty="0"/>
              <a:t>	</a:t>
            </a:r>
            <a:r>
              <a:rPr lang="en-US" sz="2500" dirty="0" smtClean="0"/>
              <a:t>2.  Unit test cases</a:t>
            </a:r>
          </a:p>
          <a:p>
            <a:pPr marL="0" indent="0">
              <a:buNone/>
            </a:pPr>
            <a:endParaRPr lang="en-US" sz="2500" dirty="0" smtClean="0"/>
          </a:p>
          <a:p>
            <a:r>
              <a:rPr lang="en-US" b="1" dirty="0" smtClean="0"/>
              <a:t>Fourth Week </a:t>
            </a:r>
            <a:r>
              <a:rPr lang="en-US" sz="2600" i="1" dirty="0" smtClean="0">
                <a:solidFill>
                  <a:srgbClr val="C55A11"/>
                </a:solidFill>
              </a:rPr>
              <a:t>&lt;by Apr 15</a:t>
            </a:r>
            <a:r>
              <a:rPr lang="en-US" sz="2600" i="1" baseline="30000" dirty="0" smtClean="0">
                <a:solidFill>
                  <a:srgbClr val="C55A11"/>
                </a:solidFill>
              </a:rPr>
              <a:t>th</a:t>
            </a:r>
            <a:r>
              <a:rPr lang="en-US" sz="2600" i="1" dirty="0" smtClean="0">
                <a:solidFill>
                  <a:srgbClr val="C55A11"/>
                </a:solidFill>
              </a:rPr>
              <a:t>, 2016&gt; </a:t>
            </a:r>
            <a:r>
              <a:rPr lang="en-US" altLang="zh-CN" sz="2600" i="1" dirty="0">
                <a:solidFill>
                  <a:schemeClr val="accent2">
                    <a:lumMod val="75000"/>
                  </a:schemeClr>
                </a:solidFill>
              </a:rPr>
              <a:t>Team Task</a:t>
            </a:r>
          </a:p>
          <a:p>
            <a:pPr marL="0" indent="0">
              <a:buNone/>
            </a:pPr>
            <a:r>
              <a:rPr lang="en-US" dirty="0" smtClean="0"/>
              <a:t>       	</a:t>
            </a:r>
            <a:r>
              <a:rPr lang="en-US" sz="2600" dirty="0" smtClean="0"/>
              <a:t>1</a:t>
            </a:r>
            <a:r>
              <a:rPr lang="en-US" sz="2600" dirty="0"/>
              <a:t>. A</a:t>
            </a:r>
            <a:r>
              <a:rPr lang="en-US" sz="2600" dirty="0" smtClean="0"/>
              <a:t>pplication deployment </a:t>
            </a:r>
            <a:r>
              <a:rPr lang="en-US" sz="2600" dirty="0"/>
              <a:t>on AWS</a:t>
            </a:r>
            <a:endParaRPr lang="en-US" sz="2600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087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476955">
            <a:off x="8174266" y="1874361"/>
            <a:ext cx="2992891" cy="4211553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75175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40000"/>
              </a:lnSpc>
            </a:pPr>
            <a:r>
              <a:rPr lang="en-US" dirty="0" smtClean="0">
                <a:solidFill>
                  <a:srgbClr val="0070C0"/>
                </a:solidFill>
              </a:rPr>
              <a:t>Initial dataset:</a:t>
            </a:r>
          </a:p>
          <a:p>
            <a:pPr lvl="1">
              <a:lnSpc>
                <a:spcPct val="140000"/>
              </a:lnSpc>
            </a:pPr>
            <a:r>
              <a:rPr lang="en-US" dirty="0" smtClean="0"/>
              <a:t>61,184 business records</a:t>
            </a:r>
          </a:p>
          <a:p>
            <a:pPr lvl="1">
              <a:lnSpc>
                <a:spcPct val="140000"/>
              </a:lnSpc>
            </a:pPr>
            <a:r>
              <a:rPr lang="en-US" dirty="0" smtClean="0"/>
              <a:t>436 business categories</a:t>
            </a:r>
          </a:p>
          <a:p>
            <a:pPr lvl="1">
              <a:lnSpc>
                <a:spcPct val="140000"/>
              </a:lnSpc>
            </a:pPr>
            <a:r>
              <a:rPr lang="en-US" dirty="0" smtClean="0"/>
              <a:t>Illegal Characters</a:t>
            </a:r>
          </a:p>
          <a:p>
            <a:pPr>
              <a:lnSpc>
                <a:spcPct val="140000"/>
              </a:lnSpc>
            </a:pPr>
            <a:r>
              <a:rPr lang="en-US" dirty="0" smtClean="0">
                <a:solidFill>
                  <a:srgbClr val="0070C0"/>
                </a:solidFill>
              </a:rPr>
              <a:t>Interested:</a:t>
            </a:r>
          </a:p>
          <a:p>
            <a:pPr lvl="1">
              <a:lnSpc>
                <a:spcPct val="140000"/>
              </a:lnSpc>
            </a:pPr>
            <a:r>
              <a:rPr lang="en-US" dirty="0" smtClean="0"/>
              <a:t>Only in restaurant, food chain</a:t>
            </a:r>
            <a:r>
              <a:rPr lang="en-US" dirty="0"/>
              <a:t> </a:t>
            </a:r>
            <a:r>
              <a:rPr lang="en-US" dirty="0" smtClean="0"/>
              <a:t>and eateries</a:t>
            </a:r>
          </a:p>
          <a:p>
            <a:pPr lvl="2">
              <a:lnSpc>
                <a:spcPct val="140000"/>
              </a:lnSpc>
            </a:pPr>
            <a:r>
              <a:rPr lang="en-US" dirty="0" smtClean="0"/>
              <a:t>Approx. 20,000 business records</a:t>
            </a:r>
          </a:p>
          <a:p>
            <a:pPr lvl="2">
              <a:lnSpc>
                <a:spcPct val="140000"/>
              </a:lnSpc>
            </a:pPr>
            <a:r>
              <a:rPr lang="en-US" dirty="0" smtClean="0"/>
              <a:t>Approx. 100 business categories</a:t>
            </a:r>
          </a:p>
          <a:p>
            <a:pPr lvl="2">
              <a:lnSpc>
                <a:spcPct val="140000"/>
              </a:lnSpc>
            </a:pPr>
            <a:r>
              <a:rPr lang="en-US" dirty="0"/>
              <a:t>Reviews – 0.2 </a:t>
            </a:r>
            <a:r>
              <a:rPr lang="en-US" dirty="0" smtClean="0"/>
              <a:t>M</a:t>
            </a:r>
          </a:p>
          <a:p>
            <a:pPr marL="914400" lvl="2" indent="0">
              <a:lnSpc>
                <a:spcPct val="140000"/>
              </a:lnSpc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228600" y="914400"/>
            <a:ext cx="10515600" cy="106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rgbClr val="C00000"/>
                </a:solidFill>
              </a:rPr>
              <a:t>Data </a:t>
            </a:r>
            <a:r>
              <a:rPr lang="en-US" sz="4000" b="1" dirty="0" smtClean="0">
                <a:solidFill>
                  <a:srgbClr val="C00000"/>
                </a:solidFill>
              </a:rPr>
              <a:t>Cleansing</a:t>
            </a:r>
            <a:endParaRPr lang="en-US" sz="4000" b="1" dirty="0">
              <a:solidFill>
                <a:srgbClr val="C00000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80963" y="0"/>
            <a:ext cx="12353925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982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400" b="1" dirty="0"/>
              <a:t>User Reviews </a:t>
            </a:r>
            <a:r>
              <a:rPr lang="en-US" sz="2400" dirty="0"/>
              <a:t>-</a:t>
            </a:r>
            <a:r>
              <a:rPr lang="en-US" sz="2400" dirty="0" smtClean="0"/>
              <a:t> To conclude all users’ review about one certain restaurant using visual ways.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endParaRPr lang="en-US" sz="2400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400" b="1" dirty="0"/>
              <a:t>Finding Business </a:t>
            </a:r>
            <a:r>
              <a:rPr lang="en-US" sz="2400" b="1" dirty="0" smtClean="0"/>
              <a:t>Competitors </a:t>
            </a:r>
            <a:r>
              <a:rPr lang="en-US" sz="2400" dirty="0"/>
              <a:t>-</a:t>
            </a:r>
            <a:r>
              <a:rPr lang="en-US" sz="2400" dirty="0" smtClean="0"/>
              <a:t> To find out competitors in </a:t>
            </a:r>
            <a:r>
              <a:rPr lang="en-US" sz="2400" dirty="0" err="1"/>
              <a:t>N</a:t>
            </a:r>
            <a:r>
              <a:rPr lang="en-US" sz="2400" dirty="0" err="1" smtClean="0"/>
              <a:t>eighbourhood</a:t>
            </a:r>
            <a:endParaRPr lang="en-US" sz="2400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8" name="Title 2"/>
          <p:cNvSpPr txBox="1">
            <a:spLocks/>
          </p:cNvSpPr>
          <p:nvPr/>
        </p:nvSpPr>
        <p:spPr>
          <a:xfrm>
            <a:off x="228600" y="579437"/>
            <a:ext cx="11963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smtClean="0">
                <a:solidFill>
                  <a:srgbClr val="C00000"/>
                </a:solidFill>
              </a:rPr>
              <a:t>Tasks Description</a:t>
            </a:r>
            <a:endParaRPr lang="en-US" sz="4000" b="1" dirty="0">
              <a:solidFill>
                <a:srgbClr val="C00000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0963" y="0"/>
            <a:ext cx="12353925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290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600" b="1" dirty="0" smtClean="0"/>
              <a:t>Bigrams</a:t>
            </a:r>
          </a:p>
          <a:p>
            <a:pPr marL="0" indent="0">
              <a:buNone/>
            </a:pPr>
            <a:r>
              <a:rPr lang="en-US" sz="2600" dirty="0"/>
              <a:t>	C</a:t>
            </a:r>
            <a:r>
              <a:rPr lang="en-US" sz="2600" dirty="0" smtClean="0"/>
              <a:t>reate Bigram word clouds of positive and negative user reviews.</a:t>
            </a:r>
          </a:p>
          <a:p>
            <a:pPr marL="0" indent="0">
              <a:buNone/>
            </a:pPr>
            <a:r>
              <a:rPr lang="en-US" sz="2600" dirty="0"/>
              <a:t>	</a:t>
            </a:r>
            <a:r>
              <a:rPr lang="en-US" sz="2600" dirty="0" smtClean="0"/>
              <a:t>Methods:-</a:t>
            </a:r>
          </a:p>
          <a:p>
            <a:pPr lvl="3"/>
            <a:r>
              <a:rPr lang="en-US" sz="1600" dirty="0" smtClean="0"/>
              <a:t>Creation of basic noun word bags</a:t>
            </a:r>
          </a:p>
          <a:p>
            <a:pPr lvl="3"/>
            <a:r>
              <a:rPr lang="en-US" sz="1900" dirty="0" smtClean="0">
                <a:hlinkClick r:id="rId2"/>
              </a:rPr>
              <a:t>http</a:t>
            </a:r>
            <a:r>
              <a:rPr lang="en-US" sz="1900" dirty="0">
                <a:hlinkClick r:id="rId2"/>
              </a:rPr>
              <a:t>://</a:t>
            </a:r>
            <a:r>
              <a:rPr lang="en-US" sz="1900" dirty="0" smtClean="0">
                <a:hlinkClick r:id="rId2"/>
              </a:rPr>
              <a:t>thesaurus.altervista.org</a:t>
            </a:r>
            <a:r>
              <a:rPr lang="en-US" sz="1900" dirty="0" smtClean="0"/>
              <a:t>  -&gt; Synonyms generation</a:t>
            </a:r>
            <a:endParaRPr lang="en-US" sz="1900" dirty="0"/>
          </a:p>
          <a:p>
            <a:pPr lvl="3"/>
            <a:r>
              <a:rPr lang="en-US" sz="1900" dirty="0" smtClean="0"/>
              <a:t>Stanford </a:t>
            </a:r>
            <a:r>
              <a:rPr lang="en-US" sz="1900" dirty="0"/>
              <a:t>NLP </a:t>
            </a:r>
            <a:r>
              <a:rPr lang="en-US" sz="1900" dirty="0" smtClean="0"/>
              <a:t>-&gt; POS Tagging(To find Nouns and Adjectives in the review)</a:t>
            </a:r>
            <a:endParaRPr lang="en-US" sz="1900" dirty="0"/>
          </a:p>
          <a:p>
            <a:pPr lvl="3"/>
            <a:r>
              <a:rPr lang="en-US" sz="1900" dirty="0" smtClean="0"/>
              <a:t>Spark RDD manipulation</a:t>
            </a:r>
          </a:p>
          <a:p>
            <a:pPr lvl="3"/>
            <a:endParaRPr lang="en-US" sz="1900" dirty="0"/>
          </a:p>
          <a:p>
            <a:pPr marL="0" indent="0">
              <a:buNone/>
            </a:pPr>
            <a:r>
              <a:rPr lang="en-US" sz="2600" b="1" dirty="0"/>
              <a:t>Sentiment </a:t>
            </a:r>
            <a:r>
              <a:rPr lang="en-US" sz="2600" b="1" dirty="0" smtClean="0"/>
              <a:t>Analysis On Bigram </a:t>
            </a:r>
            <a:endParaRPr lang="en-US" sz="2600" b="1" dirty="0"/>
          </a:p>
          <a:p>
            <a:pPr marL="0" indent="0">
              <a:buNone/>
            </a:pPr>
            <a:r>
              <a:rPr lang="en-US" sz="2600" dirty="0"/>
              <a:t>	</a:t>
            </a:r>
            <a:r>
              <a:rPr lang="en-US" sz="2600" dirty="0" smtClean="0"/>
              <a:t>Classifying positive </a:t>
            </a:r>
            <a:r>
              <a:rPr lang="en-US" sz="2600" dirty="0"/>
              <a:t>and negative </a:t>
            </a:r>
            <a:r>
              <a:rPr lang="en-US" sz="2600" dirty="0" smtClean="0"/>
              <a:t>Bigrams</a:t>
            </a:r>
            <a:endParaRPr lang="en-US" sz="2600" dirty="0"/>
          </a:p>
          <a:p>
            <a:pPr marL="0" indent="0">
              <a:buNone/>
            </a:pPr>
            <a:r>
              <a:rPr lang="en-US" sz="2600" dirty="0"/>
              <a:t>	Methods: </a:t>
            </a:r>
          </a:p>
          <a:p>
            <a:pPr lvl="3"/>
            <a:r>
              <a:rPr lang="en-US" sz="1900" dirty="0"/>
              <a:t>Stanford NLP </a:t>
            </a:r>
            <a:r>
              <a:rPr lang="en-US" sz="1900" dirty="0" smtClean="0"/>
              <a:t>-&gt; Sentiment</a:t>
            </a:r>
          </a:p>
          <a:p>
            <a:pPr lvl="3"/>
            <a:r>
              <a:rPr lang="en-US" sz="1900" dirty="0" smtClean="0"/>
              <a:t>Generation of </a:t>
            </a:r>
            <a:r>
              <a:rPr lang="en-US" sz="1900" dirty="0" err="1" smtClean="0"/>
              <a:t>WordCloud</a:t>
            </a:r>
            <a:r>
              <a:rPr lang="en-US" sz="1900" dirty="0" smtClean="0"/>
              <a:t> (</a:t>
            </a:r>
            <a:r>
              <a:rPr lang="en-US" sz="1900" dirty="0" err="1" smtClean="0"/>
              <a:t>Kumo</a:t>
            </a:r>
            <a:r>
              <a:rPr lang="en-US" sz="1900" dirty="0" smtClean="0"/>
              <a:t> dependency)</a:t>
            </a:r>
          </a:p>
          <a:p>
            <a:pPr lvl="3"/>
            <a:endParaRPr lang="en-US" sz="1900" dirty="0" smtClean="0"/>
          </a:p>
          <a:p>
            <a:pPr marL="1371600" lvl="3" indent="0">
              <a:buNone/>
            </a:pPr>
            <a:endParaRPr lang="en-US" sz="1900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8" name="Title 2"/>
          <p:cNvSpPr txBox="1">
            <a:spLocks/>
          </p:cNvSpPr>
          <p:nvPr/>
        </p:nvSpPr>
        <p:spPr>
          <a:xfrm>
            <a:off x="228600" y="579437"/>
            <a:ext cx="11963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>
                <a:solidFill>
                  <a:srgbClr val="C00000"/>
                </a:solidFill>
              </a:rPr>
              <a:t>First Task </a:t>
            </a:r>
            <a:r>
              <a:rPr lang="en-US" sz="4800" b="1" dirty="0" smtClean="0">
                <a:solidFill>
                  <a:srgbClr val="C00000"/>
                </a:solidFill>
              </a:rPr>
              <a:t>- User </a:t>
            </a:r>
            <a:r>
              <a:rPr lang="en-US" sz="4800" b="1" dirty="0">
                <a:solidFill>
                  <a:srgbClr val="C00000"/>
                </a:solidFill>
              </a:rPr>
              <a:t>Reviews 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80963" y="0"/>
            <a:ext cx="12353925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634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W_Public_widescreen">
  <a:themeElements>
    <a:clrScheme name="TMW_PPT">
      <a:dk1>
        <a:sysClr val="windowText" lastClr="000000"/>
      </a:dk1>
      <a:lt1>
        <a:sysClr val="window" lastClr="FFFFFF"/>
      </a:lt1>
      <a:dk2>
        <a:srgbClr val="125687"/>
      </a:dk2>
      <a:lt2>
        <a:srgbClr val="EEECE1"/>
      </a:lt2>
      <a:accent1>
        <a:srgbClr val="95B3D7"/>
      </a:accent1>
      <a:accent2>
        <a:srgbClr val="781414"/>
      </a:accent2>
      <a:accent3>
        <a:srgbClr val="697819"/>
      </a:accent3>
      <a:accent4>
        <a:srgbClr val="D27809"/>
      </a:accent4>
      <a:accent5>
        <a:srgbClr val="BFBFBF"/>
      </a:accent5>
      <a:accent6>
        <a:srgbClr val="E5DD9F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b="1" dirty="0" smtClean="0">
            <a:latin typeface="Arial" pitchFamily="34" charset="0"/>
            <a:cs typeface="Arial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accent5">
              <a:lumMod val="7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000" dirty="0">
            <a:latin typeface="Arial" pitchFamily="34" charset="0"/>
            <a:cs typeface="Arial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0FD4FE16-3090-44A2-8363-C1FD2CAAFA18}" vid="{13A68687-34C5-49C2-9A09-1ADAC70C677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1925</TotalTime>
  <Words>835</Words>
  <Application>Microsoft Macintosh PowerPoint</Application>
  <PresentationFormat>Widescreen</PresentationFormat>
  <Paragraphs>184</Paragraphs>
  <Slides>18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Calibri</vt:lpstr>
      <vt:lpstr>Calibri Light</vt:lpstr>
      <vt:lpstr>Courier New</vt:lpstr>
      <vt:lpstr>Wingdings</vt:lpstr>
      <vt:lpstr>宋体</vt:lpstr>
      <vt:lpstr>Arial</vt:lpstr>
      <vt:lpstr>MW_Public_widescreen</vt:lpstr>
      <vt:lpstr>Office Theme</vt:lpstr>
      <vt:lpstr>           Yelp Data Analysis</vt:lpstr>
      <vt:lpstr>Team Information</vt:lpstr>
      <vt:lpstr>Agenda</vt:lpstr>
      <vt:lpstr>Goals</vt:lpstr>
      <vt:lpstr>DataSet Description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QUESTIONS?</vt:lpstr>
    </vt:vector>
  </TitlesOfParts>
  <Company>MathWorks Inc.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Liz Stapleton</dc:creator>
  <cp:keywords>Version 15.2</cp:keywords>
  <cp:lastModifiedBy>Microsoft Office User</cp:lastModifiedBy>
  <cp:revision>307</cp:revision>
  <dcterms:created xsi:type="dcterms:W3CDTF">2015-12-05T17:17:43Z</dcterms:created>
  <dcterms:modified xsi:type="dcterms:W3CDTF">2016-04-21T19:18:56Z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</Properties>
</file>