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315" r:id="rId5"/>
    <p:sldId id="316" r:id="rId6"/>
    <p:sldId id="317" r:id="rId7"/>
    <p:sldId id="264" r:id="rId8"/>
    <p:sldId id="297" r:id="rId9"/>
    <p:sldId id="318" r:id="rId10"/>
    <p:sldId id="319" r:id="rId11"/>
    <p:sldId id="320" r:id="rId12"/>
    <p:sldId id="267" r:id="rId13"/>
    <p:sldId id="321" r:id="rId14"/>
    <p:sldId id="322" r:id="rId15"/>
    <p:sldId id="273" r:id="rId16"/>
    <p:sldId id="313" r:id="rId17"/>
    <p:sldId id="314" r:id="rId18"/>
    <p:sldId id="312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53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86BFB-FBC9-424D-ACD6-1B626ED5C058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4879D-9E8D-4209-A4C1-9FEAD6FD3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8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4879D-9E8D-4209-A4C1-9FEAD6FD3F7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20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4879D-9E8D-4209-A4C1-9FEAD6FD3F7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0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4879D-9E8D-4209-A4C1-9FEAD6FD3F7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35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4879D-9E8D-4209-A4C1-9FEAD6FD3F7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73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4879D-9E8D-4209-A4C1-9FEAD6FD3F7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349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4879D-9E8D-4209-A4C1-9FEAD6FD3F7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30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4879D-9E8D-4209-A4C1-9FEAD6FD3F7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90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4879D-9E8D-4209-A4C1-9FEAD6FD3F7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4879D-9E8D-4209-A4C1-9FEAD6FD3F7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7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4879D-9E8D-4209-A4C1-9FEAD6FD3F7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34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4879D-9E8D-4209-A4C1-9FEAD6FD3F7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9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DC86-38C6-4B36-AEAA-4B19391E7C6D}" type="datetime1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4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6B6C-7E9F-48F9-B5BE-1899FE9E528C}" type="datetime1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952D4FB-B716-4F98-99C7-A99F04D503C4}" type="datetime1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C007AAA-4DA7-47B6-8C44-C4FF484CA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7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02F5-1296-491A-89EE-2AE5B4048F00}" type="datetime1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93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247754-0912-40AD-B1F6-D73586034BDB}" type="datetime1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07AAA-4DA7-47B6-8C44-C4FF484CA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26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E288-9592-4852-8604-BB8E2C5AC396}" type="datetime1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7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A8BD-CB39-4145-959C-70B919A41737}" type="datetime1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68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C0DD-53ED-4193-97E7-6442C992B8A5}" type="datetime1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20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9CB8-95E1-4C80-946A-77D5E57AB70F}" type="datetime1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07A5-19AA-4A38-BBBF-3167433A59AD}" type="datetime1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6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95BF-04AC-44BD-ADA5-140E9C6A1AD2}" type="datetime1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00B97D8-FA50-4814-920E-868423D5D05F}" type="datetime1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C007AAA-4DA7-47B6-8C44-C4FF484CA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9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9EB7-541F-494A-A6CC-D6566363A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Machine Learning Methods in Mechanics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ABDC3-D936-414F-A898-7A4E7AEBA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9943" y="4145540"/>
            <a:ext cx="9144000" cy="1309255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Prateek Patankar (3509498)</a:t>
            </a:r>
          </a:p>
          <a:p>
            <a:pPr algn="r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B7B39-559A-47AF-A364-3625738A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31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9596-474D-4A9A-8F19-3428B6FF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F8F21-5322-44F0-8DD1-2B5E02832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77240">
                  <a:lnSpc>
                    <a:spcPct val="107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Mangal" panose="02040503050203030202" pitchFamily="18" charset="0"/>
                  </a:rPr>
                  <a:t>Differentiability of the activation function with respect to the inputs is important in calculating the gradients. </a:t>
                </a:r>
                <a:endParaRPr lang="en-IN" sz="18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777240">
                  <a:lnSpc>
                    <a:spcPct val="107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Mangal" panose="02040503050203030202" pitchFamily="18" charset="0"/>
                  </a:rPr>
                  <a:t>Many otherwise popular activations have a vanishing gradients. Activations such as ‘swish’ or ‘mish’ functions which are as follows:</a:t>
                </a:r>
                <a:endParaRPr lang="en-IN" sz="18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59436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𝒔𝒘𝒊𝒔𝒉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𝒔𝒊𝒈𝒎𝒐𝒊𝒅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𝒘𝒊𝒕𝒉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𝜷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59436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𝒎𝒊𝒔𝒉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𝒕𝒂𝒏𝒉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𝒔𝒐𝒇𝒕𝒑𝒍𝒖𝒔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 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𝒕𝒂𝒏𝒉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𝒍𝒐𝒈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594360" indent="0">
                  <a:lnSpc>
                    <a:spcPct val="107000"/>
                  </a:lnSpc>
                  <a:buNone/>
                </a:pPr>
                <a:r>
                  <a:rPr lang="en-IN" sz="1800" dirty="0"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a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re more suitab</a:t>
                </a:r>
                <a:r>
                  <a:rPr lang="en-IN" sz="1800" dirty="0"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le choices.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777240">
                  <a:lnSpc>
                    <a:spcPct val="107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Mangal" panose="02040503050203030202" pitchFamily="18" charset="0"/>
                  </a:rPr>
                  <a:t>Swish seemed to provide better results than mish.</a:t>
                </a:r>
                <a:endParaRPr lang="en-IN" sz="18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F8F21-5322-44F0-8DD1-2B5E02832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80" r="-3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E645-0FD6-4FFC-914A-37BF88DA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68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9596-474D-4A9A-8F19-3428B6FF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F8F21-5322-44F0-8DD1-2B5E02832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777240">
                  <a:lnSpc>
                    <a:spcPct val="107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Mangal" panose="02040503050203030202" pitchFamily="18" charset="0"/>
                  </a:rPr>
                  <a:t>The loss function incorporates loss from adhering to the governing equation in the interior, termed as ‘Residual Loss’, and adhering to the boundary conditions on the boundaries. </a:t>
                </a:r>
              </a:p>
              <a:p>
                <a:pPr marL="594360" indent="0">
                  <a:lnSpc>
                    <a:spcPct val="107000"/>
                  </a:lnSpc>
                  <a:buNone/>
                </a:pPr>
                <a:endParaRPr lang="en-US" sz="18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777240">
                  <a:lnSpc>
                    <a:spcPct val="107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Mangal" panose="02040503050203030202" pitchFamily="18" charset="0"/>
                  </a:rPr>
                  <a:t>The residuals are as follows:</a:t>
                </a:r>
              </a:p>
              <a:p>
                <a:pPr marL="59436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residual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⇒ </m:t>
                      </m:r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self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rho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self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nu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xx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yy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59436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residual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in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 </m:t>
                      </m:r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self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rho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self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nu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xx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yy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594360" indent="0">
                  <a:lnSpc>
                    <a:spcPct val="107000"/>
                  </a:lnSpc>
                  <a:buNone/>
                </a:pPr>
                <a:endParaRPr lang="en-US" sz="18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777240">
                  <a:lnSpc>
                    <a:spcPct val="107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Mangal" panose="02040503050203030202" pitchFamily="18" charset="0"/>
                  </a:rPr>
                  <a:t>All the derivatives (</a:t>
                </a:r>
                <a:r>
                  <a:rPr lang="en-US" sz="1800" dirty="0" err="1">
                    <a:latin typeface="Calibri" panose="020F0502020204030204" pitchFamily="34" charset="0"/>
                    <a:cs typeface="Mangal" panose="02040503050203030202" pitchFamily="18" charset="0"/>
                  </a:rPr>
                  <a:t>u_x</a:t>
                </a:r>
                <a:r>
                  <a:rPr lang="en-US" sz="1800" dirty="0">
                    <a:latin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US" sz="1800" dirty="0" err="1">
                    <a:latin typeface="Calibri" panose="020F0502020204030204" pitchFamily="34" charset="0"/>
                    <a:cs typeface="Mangal" panose="02040503050203030202" pitchFamily="18" charset="0"/>
                  </a:rPr>
                  <a:t>u_y</a:t>
                </a:r>
                <a:r>
                  <a:rPr lang="en-US" sz="1800" dirty="0">
                    <a:latin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US" sz="1800" dirty="0" err="1">
                    <a:latin typeface="Calibri" panose="020F0502020204030204" pitchFamily="34" charset="0"/>
                    <a:cs typeface="Mangal" panose="02040503050203030202" pitchFamily="18" charset="0"/>
                  </a:rPr>
                  <a:t>u_xx</a:t>
                </a:r>
                <a:r>
                  <a:rPr lang="en-US" sz="1800" dirty="0">
                    <a:latin typeface="Calibri" panose="020F0502020204030204" pitchFamily="34" charset="0"/>
                    <a:cs typeface="Mangal" panose="02040503050203030202" pitchFamily="18" charset="0"/>
                  </a:rPr>
                  <a:t> etc.) will be calculated in a custom layer, by automatic differentiation from the backpropagation process of the constructed network.</a:t>
                </a:r>
                <a:endParaRPr lang="en-IN" sz="18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777240">
                  <a:lnSpc>
                    <a:spcPct val="107000"/>
                  </a:lnSpc>
                </a:pPr>
                <a:endParaRPr lang="en-IN" sz="1800" dirty="0">
                  <a:latin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F8F21-5322-44F0-8DD1-2B5E02832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E645-0FD6-4FFC-914A-37BF88DA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51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A694-4A1E-4DB0-9794-709B001C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51E55-A3ED-4FCC-AB2F-BD6D73D1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34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9596-474D-4A9A-8F19-3428B6FF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8F21-5322-44F0-8DD1-2B5E0283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09" y="1792936"/>
            <a:ext cx="10712561" cy="4846320"/>
          </a:xfrm>
        </p:spPr>
        <p:txBody>
          <a:bodyPr>
            <a:normAutofit fontScale="32500" lnSpcReduction="20000"/>
          </a:bodyPr>
          <a:lstStyle/>
          <a:p>
            <a:pPr marL="320040" indent="0">
              <a:lnSpc>
                <a:spcPct val="107000"/>
              </a:lnSpc>
              <a:buNone/>
            </a:pPr>
            <a:endParaRPr lang="en-US" sz="33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777240" indent="-457200">
              <a:lnSpc>
                <a:spcPct val="107000"/>
              </a:lnSpc>
            </a:pPr>
            <a:r>
              <a:rPr lang="en-US" sz="4900" dirty="0">
                <a:latin typeface="Calibri" panose="020F0502020204030204" pitchFamily="34" charset="0"/>
                <a:cs typeface="Mangal" panose="02040503050203030202" pitchFamily="18" charset="0"/>
              </a:rPr>
              <a:t>Training input:  </a:t>
            </a:r>
          </a:p>
          <a:p>
            <a:pPr marL="1005840" lvl="1" indent="-457200">
              <a:lnSpc>
                <a:spcPct val="107000"/>
              </a:lnSpc>
            </a:pPr>
            <a:r>
              <a:rPr lang="en-US" sz="4300" dirty="0">
                <a:latin typeface="Calibri" panose="020F0502020204030204" pitchFamily="34" charset="0"/>
                <a:cs typeface="Mangal" panose="02040503050203030202" pitchFamily="18" charset="0"/>
              </a:rPr>
              <a:t>Points in the domain. </a:t>
            </a:r>
          </a:p>
          <a:p>
            <a:pPr marL="1005840" lvl="1" indent="-457200">
              <a:lnSpc>
                <a:spcPct val="107000"/>
              </a:lnSpc>
            </a:pPr>
            <a:r>
              <a:rPr lang="en-US" sz="4300" dirty="0">
                <a:latin typeface="Calibri" panose="020F0502020204030204" pitchFamily="34" charset="0"/>
                <a:cs typeface="Mangal" panose="02040503050203030202" pitchFamily="18" charset="0"/>
              </a:rPr>
              <a:t>Popular literature states that it is suitable to have equal number of points for the interior of the domain, and the boundary. </a:t>
            </a:r>
          </a:p>
          <a:p>
            <a:pPr marL="1005840" lvl="1" indent="-457200">
              <a:lnSpc>
                <a:spcPct val="107000"/>
              </a:lnSpc>
            </a:pPr>
            <a:r>
              <a:rPr lang="en-US" sz="4300" dirty="0">
                <a:latin typeface="Calibri" panose="020F0502020204030204" pitchFamily="34" charset="0"/>
                <a:cs typeface="Mangal" panose="02040503050203030202" pitchFamily="18" charset="0"/>
              </a:rPr>
              <a:t>It was observed that about 15000 training points on both the interior and the boundary, needed to be provided.</a:t>
            </a:r>
          </a:p>
          <a:p>
            <a:pPr marL="1005840" lvl="1" indent="-457200">
              <a:lnSpc>
                <a:spcPct val="107000"/>
              </a:lnSpc>
            </a:pPr>
            <a:r>
              <a:rPr lang="en-US" sz="4300" dirty="0">
                <a:latin typeface="Calibri" panose="020F0502020204030204" pitchFamily="34" charset="0"/>
                <a:cs typeface="Mangal" panose="02040503050203030202" pitchFamily="18" charset="0"/>
              </a:rPr>
              <a:t>Randomized point selection for training.</a:t>
            </a:r>
            <a:endParaRPr lang="en-IN" sz="43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777240" indent="-457200">
              <a:lnSpc>
                <a:spcPct val="107000"/>
              </a:lnSpc>
            </a:pPr>
            <a:r>
              <a:rPr lang="en-US" sz="4900" dirty="0">
                <a:latin typeface="Calibri" panose="020F0502020204030204" pitchFamily="34" charset="0"/>
                <a:cs typeface="Mangal" panose="02040503050203030202" pitchFamily="18" charset="0"/>
              </a:rPr>
              <a:t>Training Output:</a:t>
            </a:r>
          </a:p>
          <a:p>
            <a:pPr marL="1005840" lvl="1" indent="-457200">
              <a:lnSpc>
                <a:spcPct val="107000"/>
              </a:lnSpc>
            </a:pPr>
            <a:r>
              <a:rPr lang="en-US" sz="4300" dirty="0">
                <a:latin typeface="Calibri" panose="020F0502020204030204" pitchFamily="34" charset="0"/>
                <a:cs typeface="Mangal" panose="02040503050203030202" pitchFamily="18" charset="0"/>
              </a:rPr>
              <a:t>The boundary conditions are enforced in terms of velocity, but the network output is in terms of the stream function.</a:t>
            </a:r>
          </a:p>
          <a:p>
            <a:pPr marL="1005840" lvl="1" indent="-457200">
              <a:lnSpc>
                <a:spcPct val="107000"/>
              </a:lnSpc>
            </a:pPr>
            <a:r>
              <a:rPr lang="en-US" sz="4300" dirty="0">
                <a:latin typeface="Calibri" panose="020F0502020204030204" pitchFamily="34" charset="0"/>
                <a:cs typeface="Mangal" panose="02040503050203030202" pitchFamily="18" charset="0"/>
              </a:rPr>
              <a:t> Training output modified to the correct dimensions to account for the same. </a:t>
            </a:r>
          </a:p>
          <a:p>
            <a:pPr marL="1005840" lvl="1" indent="-457200">
              <a:lnSpc>
                <a:spcPct val="107000"/>
              </a:lnSpc>
            </a:pPr>
            <a:r>
              <a:rPr lang="en-US" sz="4300" dirty="0">
                <a:latin typeface="Calibri" panose="020F0502020204030204" pitchFamily="34" charset="0"/>
                <a:cs typeface="Mangal" panose="02040503050203030202" pitchFamily="18" charset="0"/>
              </a:rPr>
              <a:t>It is null tensors, for the interior and boundary loss, except for the points on the lid, where the x velocity is set to unity.</a:t>
            </a:r>
          </a:p>
          <a:p>
            <a:pPr marL="777240" indent="-457200">
              <a:lnSpc>
                <a:spcPct val="107000"/>
              </a:lnSpc>
            </a:pPr>
            <a:r>
              <a:rPr lang="en-US" sz="4900" dirty="0">
                <a:latin typeface="Calibri" panose="020F0502020204030204" pitchFamily="34" charset="0"/>
                <a:cs typeface="Mangal" panose="02040503050203030202" pitchFamily="18" charset="0"/>
              </a:rPr>
              <a:t>Test Data:</a:t>
            </a:r>
          </a:p>
          <a:p>
            <a:pPr marL="1005840" lvl="1" indent="-457200">
              <a:lnSpc>
                <a:spcPct val="107000"/>
              </a:lnSpc>
            </a:pPr>
            <a:r>
              <a:rPr lang="en-US" sz="4300" dirty="0">
                <a:latin typeface="Calibri" panose="020F0502020204030204" pitchFamily="34" charset="0"/>
                <a:cs typeface="Mangal" panose="02040503050203030202" pitchFamily="18" charset="0"/>
              </a:rPr>
              <a:t>A cartesian grid, like a discretized grid in traditional numerical methods. </a:t>
            </a:r>
          </a:p>
          <a:p>
            <a:pPr marL="1005840" lvl="1" indent="-457200">
              <a:lnSpc>
                <a:spcPct val="107000"/>
              </a:lnSpc>
            </a:pPr>
            <a:r>
              <a:rPr lang="en-US" sz="4300" dirty="0">
                <a:latin typeface="Calibri" panose="020F0502020204030204" pitchFamily="34" charset="0"/>
                <a:cs typeface="Mangal" panose="02040503050203030202" pitchFamily="18" charset="0"/>
              </a:rPr>
              <a:t>This was done to have data comparable to the numerical solution.</a:t>
            </a:r>
            <a:endParaRPr lang="en-IN" sz="43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1005840" lvl="1" indent="-457200">
              <a:lnSpc>
                <a:spcPct val="107000"/>
              </a:lnSpc>
            </a:pPr>
            <a:endParaRPr lang="en-IN" sz="43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594360" indent="0">
              <a:lnSpc>
                <a:spcPct val="107000"/>
              </a:lnSpc>
              <a:buNone/>
            </a:pPr>
            <a:endParaRPr lang="en-US" sz="33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777240">
              <a:lnSpc>
                <a:spcPct val="107000"/>
              </a:lnSpc>
            </a:pP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E645-0FD6-4FFC-914A-37BF88DA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31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9596-474D-4A9A-8F19-3428B6FF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8F21-5322-44F0-8DD1-2B5E0283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09" y="1792936"/>
            <a:ext cx="10712561" cy="4846320"/>
          </a:xfrm>
        </p:spPr>
        <p:txBody>
          <a:bodyPr>
            <a:normAutofit/>
          </a:bodyPr>
          <a:lstStyle/>
          <a:p>
            <a:pPr marL="320040" indent="0">
              <a:lnSpc>
                <a:spcPct val="107000"/>
              </a:lnSpc>
              <a:buNone/>
            </a:pPr>
            <a:endParaRPr lang="en-US" sz="33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502920">
              <a:lnSpc>
                <a:spcPct val="107000"/>
              </a:lnSpc>
            </a:pPr>
            <a:r>
              <a:rPr lang="en-US" sz="1800" dirty="0">
                <a:latin typeface="Calibri" panose="020F0502020204030204" pitchFamily="34" charset="0"/>
                <a:cs typeface="Mangal" panose="02040503050203030202" pitchFamily="18" charset="0"/>
              </a:rPr>
              <a:t>The training was initially done using the standard Adam optimizer with fixed learning rate of 1e-3. However, as pointed out by </a:t>
            </a:r>
            <a:r>
              <a:rPr lang="en-US" sz="1800" dirty="0" err="1">
                <a:latin typeface="Calibri" panose="020F0502020204030204" pitchFamily="34" charset="0"/>
                <a:cs typeface="Mangal" panose="02040503050203030202" pitchFamily="18" charset="0"/>
              </a:rPr>
              <a:t>Raissi</a:t>
            </a:r>
            <a:r>
              <a:rPr lang="en-US" sz="1800" dirty="0">
                <a:latin typeface="Calibri" panose="020F0502020204030204" pitchFamily="34" charset="0"/>
                <a:cs typeface="Mangal" panose="02040503050203030202" pitchFamily="18" charset="0"/>
              </a:rPr>
              <a:t>, quasi Newton methods, which use an approximation of the Hessian matrix to compute the gradient updates, are much better suited as convergent optimizers for PINNs. 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502920">
              <a:lnSpc>
                <a:spcPct val="107000"/>
              </a:lnSpc>
            </a:pPr>
            <a:r>
              <a:rPr lang="en-US" sz="1800" dirty="0">
                <a:latin typeface="Calibri" panose="020F0502020204030204" pitchFamily="34" charset="0"/>
                <a:cs typeface="Mangal" panose="02040503050203030202" pitchFamily="18" charset="0"/>
              </a:rPr>
              <a:t>As such, a L-BFGS (Limited-memory </a:t>
            </a:r>
            <a:r>
              <a:rPr lang="en-US" sz="1800" dirty="0" err="1">
                <a:latin typeface="Calibri" panose="020F0502020204030204" pitchFamily="34" charset="0"/>
                <a:cs typeface="Mangal" panose="02040503050203030202" pitchFamily="18" charset="0"/>
              </a:rPr>
              <a:t>Broyden</a:t>
            </a:r>
            <a:r>
              <a:rPr lang="en-US" sz="1800" dirty="0">
                <a:latin typeface="Calibri" panose="020F0502020204030204" pitchFamily="34" charset="0"/>
                <a:cs typeface="Mangal" panose="02040503050203030202" pitchFamily="18" charset="0"/>
              </a:rPr>
              <a:t>–Fletcher–Goldfarb–</a:t>
            </a:r>
            <a:r>
              <a:rPr lang="en-US" sz="1800" dirty="0" err="1">
                <a:latin typeface="Calibri" panose="020F0502020204030204" pitchFamily="34" charset="0"/>
                <a:cs typeface="Mangal" panose="02040503050203030202" pitchFamily="18" charset="0"/>
              </a:rPr>
              <a:t>Shanno</a:t>
            </a:r>
            <a:r>
              <a:rPr lang="en-US" sz="1800" dirty="0">
                <a:latin typeface="Calibri" panose="020F0502020204030204" pitchFamily="34" charset="0"/>
                <a:cs typeface="Mangal" panose="02040503050203030202" pitchFamily="18" charset="0"/>
              </a:rPr>
              <a:t>) type convergent optimizer, with a </a:t>
            </a:r>
            <a:r>
              <a:rPr lang="en-US" sz="1800" dirty="0" err="1">
                <a:latin typeface="Calibri" panose="020F0502020204030204" pitchFamily="34" charset="0"/>
                <a:cs typeface="Mangal" panose="02040503050203030202" pitchFamily="18" charset="0"/>
              </a:rPr>
              <a:t>logcosh</a:t>
            </a:r>
            <a:r>
              <a:rPr lang="en-US" sz="1800" dirty="0">
                <a:latin typeface="Calibri" panose="020F0502020204030204" pitchFamily="34" charset="0"/>
                <a:cs typeface="Mangal" panose="02040503050203030202" pitchFamily="18" charset="0"/>
              </a:rPr>
              <a:t> type activation was utilized, and provided better results. 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502920">
              <a:lnSpc>
                <a:spcPct val="107000"/>
              </a:lnSpc>
            </a:pPr>
            <a:r>
              <a:rPr lang="en-US" sz="1800" dirty="0">
                <a:latin typeface="Calibri" panose="020F0502020204030204" pitchFamily="34" charset="0"/>
                <a:cs typeface="Mangal" panose="02040503050203030202" pitchFamily="18" charset="0"/>
              </a:rPr>
              <a:t>Further work can be done to fine tune the optimizer in order to achieve better results. </a:t>
            </a: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594360" indent="0">
              <a:lnSpc>
                <a:spcPct val="107000"/>
              </a:lnSpc>
              <a:buNone/>
            </a:pPr>
            <a:endParaRPr lang="en-US" sz="33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777240">
              <a:lnSpc>
                <a:spcPct val="107000"/>
              </a:lnSpc>
            </a:pPr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E645-0FD6-4FFC-914A-37BF88DA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8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1D39B23-631B-4CE9-AD3E-BBF21924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25CE1EB-0CE9-4CB3-9096-B8FF2B15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04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298E9D5-3C00-6742-07D5-A91DACEF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US" dirty="0"/>
              <a:t>Shows the outputs of the network [</a:t>
            </a:r>
            <a:r>
              <a:rPr lang="el-GR" dirty="0"/>
              <a:t>Ψ</a:t>
            </a:r>
            <a:r>
              <a:rPr lang="en-US" dirty="0"/>
              <a:t> (x,y), p (x,y)]</a:t>
            </a:r>
          </a:p>
          <a:p>
            <a:r>
              <a:rPr lang="en-US" dirty="0"/>
              <a:t>u, v are calculated from </a:t>
            </a:r>
            <a:r>
              <a:rPr lang="el-GR" dirty="0"/>
              <a:t>Ψ</a:t>
            </a:r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DBFBD2-23B9-4007-B82F-D0C394407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7499BE45-75E3-A19A-4807-0963B6F084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r="8268" b="-3"/>
          <a:stretch/>
        </p:blipFill>
        <p:spPr>
          <a:xfrm>
            <a:off x="5262368" y="598634"/>
            <a:ext cx="6283602" cy="56192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5384A-A211-4779-A3E2-7D5FDC3E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 vert="horz" lIns="4572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C007AAA-4DA7-47B6-8C44-C4FF484CAAD4}" type="slidenum">
              <a:rPr lang="en-US">
                <a:solidFill>
                  <a:schemeClr val="bg2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57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F5EF35B-201C-44F0-B571-2B74F9527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08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298E9D5-3C00-6742-07D5-A91DACEF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11680"/>
            <a:ext cx="5598957" cy="4206240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4BF33555-1B12-49B5-BADE-CEAB32216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186" y="0"/>
            <a:ext cx="53008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5384A-A211-4779-A3E2-7D5FDC3E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2269" y="6422854"/>
            <a:ext cx="946264" cy="365125"/>
          </a:xfrm>
        </p:spPr>
        <p:txBody>
          <a:bodyPr vert="horz" lIns="4572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7C007AAA-4DA7-47B6-8C44-C4FF484CAAD4}" type="slidenum">
              <a:rPr lang="en-US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17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Picture 5" descr="A picture containing light, lit&#10;&#10;Description automatically generated">
            <a:extLst>
              <a:ext uri="{FF2B5EF4-FFF2-40B4-BE49-F238E27FC236}">
                <a16:creationId xmlns:a16="http://schemas.microsoft.com/office/drawing/2014/main" id="{B6FFF178-2850-FEC6-C548-A4461AB9A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91" y="70021"/>
            <a:ext cx="5372905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CF0F10-A9CD-6BE5-EFB0-1DD927476963}"/>
              </a:ext>
            </a:extLst>
          </p:cNvPr>
          <p:cNvSpPr txBox="1">
            <a:spLocks/>
          </p:cNvSpPr>
          <p:nvPr/>
        </p:nvSpPr>
        <p:spPr>
          <a:xfrm>
            <a:off x="910688" y="640080"/>
            <a:ext cx="5331736" cy="557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Reynold’s number : 100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Comparison with numerical solution obtained by a finite volume approach.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FVM discretization same as the density of the test output. (100 x 100)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Good approximation of the flow velocity.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High Error in Pressure Prediction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Consistent with </a:t>
            </a:r>
            <a:r>
              <a:rPr lang="en-US" sz="2000" dirty="0" err="1">
                <a:solidFill>
                  <a:schemeClr val="bg1"/>
                </a:solidFill>
              </a:rPr>
              <a:t>Raissi</a:t>
            </a:r>
            <a:r>
              <a:rPr lang="en-US" sz="2000" dirty="0">
                <a:solidFill>
                  <a:schemeClr val="bg1"/>
                </a:solidFill>
              </a:rPr>
              <a:t> et. al. results</a:t>
            </a:r>
            <a:endParaRPr lang="en-IN" sz="2000" dirty="0">
              <a:solidFill>
                <a:schemeClr val="bg1"/>
              </a:solidFill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558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C27044C-0ABA-4E3F-281F-3690BB50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15F93-A9E7-E8C1-D963-4070231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2011680"/>
            <a:ext cx="11831216" cy="4206240"/>
          </a:xfrm>
        </p:spPr>
        <p:txBody>
          <a:bodyPr>
            <a:normAutofit/>
          </a:bodyPr>
          <a:lstStyle/>
          <a:p>
            <a:r>
              <a:rPr lang="en-US" sz="2000" dirty="0"/>
              <a:t>Shows good approximation of the flow in the cavity at low Reynold’s numbers.</a:t>
            </a:r>
            <a:endParaRPr lang="en-IN" sz="2000" dirty="0"/>
          </a:p>
          <a:p>
            <a:r>
              <a:rPr lang="en-US" sz="2000" dirty="0"/>
              <a:t>To extend the effectiveness of the network to higher Reynold’s numbers, as well as unsteady state transient results, further work needs to be done. Some important areas would be:</a:t>
            </a:r>
            <a:endParaRPr lang="en-IN" sz="2000" dirty="0"/>
          </a:p>
          <a:p>
            <a:pPr lvl="1"/>
            <a:r>
              <a:rPr lang="en-US" sz="1800" dirty="0"/>
              <a:t>Strategic sampling of training data</a:t>
            </a:r>
            <a:endParaRPr lang="en-IN" sz="1800" dirty="0"/>
          </a:p>
          <a:p>
            <a:pPr lvl="1"/>
            <a:r>
              <a:rPr lang="en-US" sz="1800" dirty="0"/>
              <a:t>Modification of the optimization process</a:t>
            </a:r>
            <a:endParaRPr lang="en-IN" sz="1800" dirty="0"/>
          </a:p>
          <a:p>
            <a:pPr lvl="1"/>
            <a:r>
              <a:rPr lang="en-US" sz="1800" dirty="0"/>
              <a:t>To do an ensemble of multiple networks, with each having its own activation function, and then aggregate their predictions. </a:t>
            </a:r>
          </a:p>
          <a:p>
            <a:pPr lvl="1"/>
            <a:r>
              <a:rPr lang="en-US" sz="1800" dirty="0"/>
              <a:t>By using CNN style residual connections, to better facilitate the flow of gradients. </a:t>
            </a:r>
            <a:endParaRPr lang="en-IN" sz="18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FB734-C5BB-43BB-8A15-18F52C21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52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869A-DB20-4EEA-A0C8-31E676E7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Thank you</a:t>
            </a:r>
            <a:endParaRPr lang="en-IN" sz="9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173BC-D10A-466D-8728-D4E7470F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6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9596-474D-4A9A-8F19-3428B6FF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8F21-5322-44F0-8DD1-2B5E0283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concept is to build a physics informed neural network to provide a solution the classical Lid Driven Cavity Problem in Fluid Mechanics.</a:t>
            </a:r>
          </a:p>
          <a:p>
            <a:r>
              <a:rPr lang="en-US" dirty="0"/>
              <a:t>Based on the work of Raissi et. al. (2017). </a:t>
            </a:r>
          </a:p>
          <a:p>
            <a:r>
              <a:rPr lang="en-US" dirty="0"/>
              <a:t>Solution for a well posed 2D steady state Navier Stokes Equations. </a:t>
            </a:r>
          </a:p>
          <a:p>
            <a:r>
              <a:rPr lang="en-US" dirty="0"/>
              <a:t>Loss function incorporates the whole Boundary Value Problem in the form of residual loss and boundary loss.</a:t>
            </a:r>
          </a:p>
          <a:p>
            <a:r>
              <a:rPr lang="en-US" dirty="0"/>
              <a:t>No flow data needed. </a:t>
            </a:r>
          </a:p>
          <a:p>
            <a:r>
              <a:rPr lang="en-US" dirty="0"/>
              <a:t>Loss calculation involves the calculation of the derivatives of the outputs. </a:t>
            </a:r>
          </a:p>
          <a:p>
            <a:r>
              <a:rPr lang="en-US" dirty="0"/>
              <a:t>Custom layer calculates derivates by automatic differentiation, utilizing the </a:t>
            </a:r>
            <a:r>
              <a:rPr lang="en-US" dirty="0" err="1"/>
              <a:t>derivaives</a:t>
            </a:r>
            <a:r>
              <a:rPr lang="en-US" dirty="0"/>
              <a:t> generated for back propagation. </a:t>
            </a:r>
          </a:p>
          <a:p>
            <a:r>
              <a:rPr lang="en-US" dirty="0"/>
              <a:t>Different optimizer used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E645-0FD6-4FFC-914A-37BF88DA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5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AF92-C844-41C7-86D7-303666E6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A84DB-8150-448A-9C53-559C635F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7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9596-474D-4A9A-8F19-3428B6FF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8F21-5322-44F0-8DD1-2B5E0283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3" y="2026762"/>
            <a:ext cx="5854046" cy="46285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 an example of an incompressible flow in a confined volume which is driven by the tangential motion of a bounding wall. </a:t>
            </a:r>
          </a:p>
          <a:p>
            <a:r>
              <a:rPr lang="en-US" dirty="0"/>
              <a:t>Popular problem serving as a benchmark for testing fundamental aspects of solution methodologies. </a:t>
            </a:r>
          </a:p>
          <a:p>
            <a:r>
              <a:rPr lang="en-US" dirty="0"/>
              <a:t>The diagram illustrates the domain, and the boundary conditions. </a:t>
            </a:r>
          </a:p>
          <a:p>
            <a:pPr lvl="1"/>
            <a:r>
              <a:rPr lang="en-US" dirty="0"/>
              <a:t>Bi-unit square domain.</a:t>
            </a:r>
          </a:p>
          <a:p>
            <a:pPr lvl="1"/>
            <a:r>
              <a:rPr lang="en-US" dirty="0"/>
              <a:t>Essential boundary conditions at the walls and the lid.</a:t>
            </a:r>
          </a:p>
          <a:p>
            <a:pPr lvl="2"/>
            <a:r>
              <a:rPr lang="en-US" dirty="0"/>
              <a:t>No slip boundary condition the walls i.e., u = v = 0</a:t>
            </a:r>
          </a:p>
          <a:p>
            <a:pPr lvl="2"/>
            <a:r>
              <a:rPr lang="en-US" dirty="0"/>
              <a:t>Tangential unit velocity on the lid i.e., u = 1</a:t>
            </a:r>
          </a:p>
          <a:p>
            <a:pPr lvl="1"/>
            <a:r>
              <a:rPr lang="en-US" dirty="0"/>
              <a:t>Incompressible fluid of unit density. </a:t>
            </a:r>
          </a:p>
          <a:p>
            <a:pPr lvl="1"/>
            <a:r>
              <a:rPr lang="en-US" dirty="0"/>
              <a:t>The fluid has a finite kinematic viscosity value ‘ν’</a:t>
            </a:r>
          </a:p>
          <a:p>
            <a:pPr lvl="1"/>
            <a:r>
              <a:rPr lang="en-US" dirty="0"/>
              <a:t>Different values of Reynold’s number achieved by changing the ν value.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E645-0FD6-4FFC-914A-37BF88DA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F65A9-CE50-545B-5810-2F028A552A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" r="3441"/>
          <a:stretch/>
        </p:blipFill>
        <p:spPr bwMode="auto">
          <a:xfrm>
            <a:off x="6766326" y="2026762"/>
            <a:ext cx="5051638" cy="43960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53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9596-474D-4A9A-8F19-3428B6FF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F8F21-5322-44F0-8DD1-2B5E02832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073" y="2026762"/>
                <a:ext cx="5854046" cy="4628562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The BVP would be summarized as:</a:t>
                </a:r>
              </a:p>
              <a:p>
                <a:pPr lvl="1"/>
                <a:r>
                  <a:rPr lang="es-ES" dirty="0"/>
                  <a:t>For Approximating a solution for u(x, y), v(x, y), p(x, y): D → R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δu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δx</m:t>
                          </m:r>
                        </m:den>
                      </m:f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δy</m:t>
                          </m:r>
                        </m:den>
                      </m:f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δu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δx</m:t>
                          </m:r>
                        </m:den>
                      </m:f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δu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δy</m:t>
                          </m:r>
                        </m:den>
                      </m:f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f>
                        <m:f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ρ</m:t>
                          </m:r>
                        </m:den>
                      </m:f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δx</m:t>
                          </m:r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d>
                        <m:d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IN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IN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IN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      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δx</m:t>
                          </m:r>
                        </m:den>
                      </m:f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δy</m:t>
                          </m:r>
                        </m:den>
                      </m:f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f>
                        <m:f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ρ</m:t>
                          </m:r>
                        </m:den>
                      </m:f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>
                        <m:f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δy</m:t>
                          </m:r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.( </m:t>
                      </m:r>
                      <m:f>
                        <m:f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IN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IN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=0</m:t>
                      </m:r>
                    </m:oMath>
                  </m:oMathPara>
                </a14:m>
                <a:endParaRPr lang="en-US" sz="1400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/>
                  <a:t>Subject to: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   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∈[0,1]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</m:oMath>
                  </m:oMathPara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   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∈[0,1)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</m:oMath>
                  </m:oMathPara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   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∈[0,1)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</m:oMath>
                  </m:oMathPara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 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   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∈[0,1]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</m:oMath>
                  </m:oMathPara>
                </a14:m>
                <a:endParaRPr lang="en-IN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F8F21-5322-44F0-8DD1-2B5E02832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073" y="2026762"/>
                <a:ext cx="5854046" cy="4628562"/>
              </a:xfrm>
              <a:blipFill>
                <a:blip r:embed="rId3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E645-0FD6-4FFC-914A-37BF88DA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F65A9-CE50-545B-5810-2F028A552A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" r="3441"/>
          <a:stretch/>
        </p:blipFill>
        <p:spPr bwMode="auto">
          <a:xfrm>
            <a:off x="6766326" y="2026762"/>
            <a:ext cx="5051638" cy="43960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083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9596-474D-4A9A-8F19-3428B6FF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F8F21-5322-44F0-8DD1-2B5E02832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02920">
                  <a:lnSpc>
                    <a:spcPct val="107000"/>
                  </a:lnSpc>
                </a:pPr>
                <a:r>
                  <a:rPr lang="en-US" sz="2000" dirty="0"/>
                  <a:t>For incompressible flow, if we define the velocities with respect to stream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sz="2000" dirty="0"/>
                  <a:t> as follows:</a:t>
                </a:r>
                <a:endParaRPr lang="en-IN" sz="2000" dirty="0"/>
              </a:p>
              <a:p>
                <a:pPr marL="32004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δΨ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δx</m:t>
                          </m:r>
                        </m:den>
                      </m:f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δΨ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δy</m:t>
                          </m:r>
                        </m:den>
                      </m:f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605790" indent="-285750"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1"/>
                <a:r>
                  <a:rPr lang="en-US" dirty="0"/>
                  <a:t>This interpretation a priori satisfies the incompressibility condition.</a:t>
                </a:r>
              </a:p>
              <a:p>
                <a:pPr lvl="1"/>
                <a:r>
                  <a:rPr lang="en-US" dirty="0"/>
                  <a:t>It also allows us to have 1 fewer output.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F8F21-5322-44F0-8DD1-2B5E02832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E645-0FD6-4FFC-914A-37BF88DA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3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03E6-FD8D-4164-9A4C-49BDA648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8E655-46F0-4156-BA41-4CDC4ACA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59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5384A-A211-4779-A3E2-7D5FDC3E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 vert="horz" lIns="4572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C007AAA-4DA7-47B6-8C44-C4FF484CAAD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7E1891-4CB7-3D7D-B082-AA47F2B9246C}"/>
              </a:ext>
            </a:extLst>
          </p:cNvPr>
          <p:cNvGrpSpPr/>
          <p:nvPr/>
        </p:nvGrpSpPr>
        <p:grpSpPr>
          <a:xfrm>
            <a:off x="111628" y="301657"/>
            <a:ext cx="11575645" cy="6005604"/>
            <a:chOff x="196469" y="339365"/>
            <a:chExt cx="11575645" cy="600560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9B32ED-455B-A9F2-4D98-C2C08B5EE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69" y="339365"/>
              <a:ext cx="9985816" cy="600560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6510FF-A054-92D9-15E4-5153FB0F6F02}"/>
                </a:ext>
              </a:extLst>
            </p:cNvPr>
            <p:cNvSpPr/>
            <p:nvPr/>
          </p:nvSpPr>
          <p:spPr>
            <a:xfrm>
              <a:off x="9975753" y="2872263"/>
              <a:ext cx="1796361" cy="6172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Custom Layer for Gradient Calculation  for Loss Function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9DB94D-8100-B825-C31D-6198FCF5175E}"/>
                </a:ext>
              </a:extLst>
            </p:cNvPr>
            <p:cNvSpPr/>
            <p:nvPr/>
          </p:nvSpPr>
          <p:spPr>
            <a:xfrm>
              <a:off x="8700939" y="5797486"/>
              <a:ext cx="1187779" cy="3393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7523F7-7B7E-861A-E308-AFD500DE333E}"/>
                </a:ext>
              </a:extLst>
            </p:cNvPr>
            <p:cNvSpPr/>
            <p:nvPr/>
          </p:nvSpPr>
          <p:spPr>
            <a:xfrm>
              <a:off x="7090527" y="5797486"/>
              <a:ext cx="1187779" cy="3393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57B21D-C0AC-D492-A45F-6A5D8408DC67}"/>
                </a:ext>
              </a:extLst>
            </p:cNvPr>
            <p:cNvSpPr/>
            <p:nvPr/>
          </p:nvSpPr>
          <p:spPr>
            <a:xfrm>
              <a:off x="5503445" y="5797486"/>
              <a:ext cx="1187779" cy="3393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CC01D7-DF74-03EE-2DF2-107778A16B5E}"/>
                </a:ext>
              </a:extLst>
            </p:cNvPr>
            <p:cNvSpPr/>
            <p:nvPr/>
          </p:nvSpPr>
          <p:spPr>
            <a:xfrm>
              <a:off x="3893033" y="5808008"/>
              <a:ext cx="1187779" cy="3393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6BCBC4-04CD-B634-25BA-F5C24D9D3603}"/>
                </a:ext>
              </a:extLst>
            </p:cNvPr>
            <p:cNvSpPr/>
            <p:nvPr/>
          </p:nvSpPr>
          <p:spPr>
            <a:xfrm>
              <a:off x="2256068" y="5797486"/>
              <a:ext cx="1187779" cy="3393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D290D-A0E3-08A5-1EBD-8957B9A0B9F8}"/>
                </a:ext>
              </a:extLst>
            </p:cNvPr>
            <p:cNvSpPr/>
            <p:nvPr/>
          </p:nvSpPr>
          <p:spPr>
            <a:xfrm>
              <a:off x="619103" y="5797486"/>
              <a:ext cx="1187779" cy="3393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D3F172-3295-3984-0749-9FA08F3FC57E}"/>
                </a:ext>
              </a:extLst>
            </p:cNvPr>
            <p:cNvCxnSpPr>
              <a:cxnSpLocks/>
            </p:cNvCxnSpPr>
            <p:nvPr/>
          </p:nvCxnSpPr>
          <p:spPr>
            <a:xfrm>
              <a:off x="1112363" y="3342167"/>
              <a:ext cx="0" cy="24658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FAC0C1-5627-8E85-B5D7-230DE9CD96E4}"/>
                </a:ext>
              </a:extLst>
            </p:cNvPr>
            <p:cNvCxnSpPr>
              <a:cxnSpLocks/>
            </p:cNvCxnSpPr>
            <p:nvPr/>
          </p:nvCxnSpPr>
          <p:spPr>
            <a:xfrm>
              <a:off x="9164424" y="3342166"/>
              <a:ext cx="0" cy="24658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627F00B-0585-3C4C-4618-B20AF13E2179}"/>
                </a:ext>
              </a:extLst>
            </p:cNvPr>
            <p:cNvCxnSpPr>
              <a:cxnSpLocks/>
            </p:cNvCxnSpPr>
            <p:nvPr/>
          </p:nvCxnSpPr>
          <p:spPr>
            <a:xfrm>
              <a:off x="4351334" y="4434069"/>
              <a:ext cx="0" cy="13739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B922DD-4531-DC11-0A91-9F5D01A6533F}"/>
                </a:ext>
              </a:extLst>
            </p:cNvPr>
            <p:cNvCxnSpPr>
              <a:cxnSpLocks/>
            </p:cNvCxnSpPr>
            <p:nvPr/>
          </p:nvCxnSpPr>
          <p:spPr>
            <a:xfrm>
              <a:off x="5951534" y="4423548"/>
              <a:ext cx="0" cy="13739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EDD618-19B0-19A7-8CBC-DA8E7A5B1484}"/>
                </a:ext>
              </a:extLst>
            </p:cNvPr>
            <p:cNvCxnSpPr>
              <a:cxnSpLocks/>
            </p:cNvCxnSpPr>
            <p:nvPr/>
          </p:nvCxnSpPr>
          <p:spPr>
            <a:xfrm>
              <a:off x="2733989" y="5669280"/>
              <a:ext cx="0" cy="128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3DAA0E-FA16-DD38-371D-407BAA4CD484}"/>
                </a:ext>
              </a:extLst>
            </p:cNvPr>
            <p:cNvCxnSpPr>
              <a:cxnSpLocks/>
            </p:cNvCxnSpPr>
            <p:nvPr/>
          </p:nvCxnSpPr>
          <p:spPr>
            <a:xfrm>
              <a:off x="7574594" y="5669280"/>
              <a:ext cx="0" cy="128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6B2F80-4F57-A40A-1F99-AE58326DDE91}"/>
                </a:ext>
              </a:extLst>
            </p:cNvPr>
            <p:cNvSpPr/>
            <p:nvPr/>
          </p:nvSpPr>
          <p:spPr>
            <a:xfrm>
              <a:off x="716862" y="2913121"/>
              <a:ext cx="342902" cy="339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8BACDC7-C077-2CC6-68AF-962B85CA912B}"/>
                </a:ext>
              </a:extLst>
            </p:cNvPr>
            <p:cNvSpPr/>
            <p:nvPr/>
          </p:nvSpPr>
          <p:spPr>
            <a:xfrm>
              <a:off x="716862" y="3091209"/>
              <a:ext cx="342902" cy="339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6F4C92-AE89-94F5-F911-099DC3FB42EE}"/>
                </a:ext>
              </a:extLst>
            </p:cNvPr>
            <p:cNvSpPr/>
            <p:nvPr/>
          </p:nvSpPr>
          <p:spPr>
            <a:xfrm>
              <a:off x="9158171" y="3180872"/>
              <a:ext cx="839767" cy="339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p(x,y)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9F87913-9116-7520-7B6A-1CB2989A4A71}"/>
                </a:ext>
              </a:extLst>
            </p:cNvPr>
            <p:cNvSpPr/>
            <p:nvPr/>
          </p:nvSpPr>
          <p:spPr>
            <a:xfrm>
              <a:off x="9158172" y="2754675"/>
              <a:ext cx="839767" cy="339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Ψ(x,y)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77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9596-474D-4A9A-8F19-3428B6FF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8F21-5322-44F0-8DD1-2B5E0283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configuration of 4 hidden layers is utilized. </a:t>
            </a:r>
            <a:endParaRPr lang="en-IN" dirty="0"/>
          </a:p>
          <a:p>
            <a:r>
              <a:rPr lang="en-US" b="1" dirty="0"/>
              <a:t>(32, 16, 16, 32) </a:t>
            </a:r>
            <a:endParaRPr lang="en-IN" dirty="0"/>
          </a:p>
          <a:p>
            <a:r>
              <a:rPr lang="en-US" dirty="0"/>
              <a:t>Recent literature indicates that shallow but wide networks provide a better performance. </a:t>
            </a:r>
            <a:endParaRPr lang="en-IN" dirty="0"/>
          </a:p>
          <a:p>
            <a:r>
              <a:rPr lang="en-US" dirty="0"/>
              <a:t>Less layers possibly would lead to less noisy gradients.</a:t>
            </a:r>
            <a:endParaRPr lang="en-IN" dirty="0"/>
          </a:p>
          <a:p>
            <a:r>
              <a:rPr lang="en-US" dirty="0"/>
              <a:t>This trend was not observed in this case</a:t>
            </a:r>
            <a:endParaRPr lang="en-IN" dirty="0"/>
          </a:p>
          <a:p>
            <a:r>
              <a:rPr lang="en-US" dirty="0"/>
              <a:t>The above-mentioned structure provided reasonable optimum between computation time and accuracy.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E645-0FD6-4FFC-914A-37BF88DA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7AAA-4DA7-47B6-8C44-C4FF484CAAD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739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Words>1212</Words>
  <Application>Microsoft Office PowerPoint</Application>
  <PresentationFormat>Widescreen</PresentationFormat>
  <Paragraphs>136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Cambria Math</vt:lpstr>
      <vt:lpstr>Corbel</vt:lpstr>
      <vt:lpstr>Wingdings</vt:lpstr>
      <vt:lpstr>Banded</vt:lpstr>
      <vt:lpstr>Machine Learning Methods in Mechanics</vt:lpstr>
      <vt:lpstr>Introduction</vt:lpstr>
      <vt:lpstr>Problem Definition</vt:lpstr>
      <vt:lpstr>Problem Definition</vt:lpstr>
      <vt:lpstr>Problem Definition</vt:lpstr>
      <vt:lpstr>Problem Definition</vt:lpstr>
      <vt:lpstr>Network Architecture</vt:lpstr>
      <vt:lpstr>PowerPoint Presentation</vt:lpstr>
      <vt:lpstr>Network Architecture</vt:lpstr>
      <vt:lpstr>Network Architecture</vt:lpstr>
      <vt:lpstr>Network Architecture</vt:lpstr>
      <vt:lpstr>Training</vt:lpstr>
      <vt:lpstr>Training</vt:lpstr>
      <vt:lpstr>Training</vt:lpstr>
      <vt:lpstr>Results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MULTI-PHASE AND MULTI-SCALE MATERIALS WITH HOMOGENIZATION APPROACHES</dc:title>
  <dc:creator>Devesh Raj</dc:creator>
  <cp:lastModifiedBy>Prateek Patankar</cp:lastModifiedBy>
  <cp:revision>66</cp:revision>
  <dcterms:created xsi:type="dcterms:W3CDTF">2022-02-16T21:16:36Z</dcterms:created>
  <dcterms:modified xsi:type="dcterms:W3CDTF">2023-12-05T14:38:20Z</dcterms:modified>
</cp:coreProperties>
</file>