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suma Prateek Rajesh" initials="KPR" lastIdx="2" clrIdx="0">
    <p:extLst>
      <p:ext uri="{19B8F6BF-5375-455C-9EA6-DF929625EA0E}">
        <p15:presenceInfo xmlns:p15="http://schemas.microsoft.com/office/powerpoint/2012/main" userId="S::kusuma_2001cs43@iitp.ac.in::03eaf5fd-e3ed-4183-8812-098844770a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RAJESH" userId="d405163623b5fb4b" providerId="LiveId" clId="{16F81165-4106-48FF-A632-94A45C9DE29F}"/>
    <pc:docChg chg="custSel addSld modSld">
      <pc:chgData name="PRATEEK RAJESH" userId="d405163623b5fb4b" providerId="LiveId" clId="{16F81165-4106-48FF-A632-94A45C9DE29F}" dt="2023-10-05T03:08:21.380" v="358" actId="20577"/>
      <pc:docMkLst>
        <pc:docMk/>
      </pc:docMkLst>
      <pc:sldChg chg="modSp mod">
        <pc:chgData name="PRATEEK RAJESH" userId="d405163623b5fb4b" providerId="LiveId" clId="{16F81165-4106-48FF-A632-94A45C9DE29F}" dt="2023-10-05T03:07:24.005" v="339" actId="313"/>
        <pc:sldMkLst>
          <pc:docMk/>
          <pc:sldMk cId="1886643588" sldId="256"/>
        </pc:sldMkLst>
        <pc:spChg chg="mod">
          <ac:chgData name="PRATEEK RAJESH" userId="d405163623b5fb4b" providerId="LiveId" clId="{16F81165-4106-48FF-A632-94A45C9DE29F}" dt="2023-10-05T03:07:24.005" v="339" actId="313"/>
          <ac:spMkLst>
            <pc:docMk/>
            <pc:sldMk cId="1886643588" sldId="256"/>
            <ac:spMk id="3" creationId="{583E3EC5-5AB2-7925-1E91-753B7C658060}"/>
          </ac:spMkLst>
        </pc:spChg>
      </pc:sldChg>
      <pc:sldChg chg="modSp mod">
        <pc:chgData name="PRATEEK RAJESH" userId="d405163623b5fb4b" providerId="LiveId" clId="{16F81165-4106-48FF-A632-94A45C9DE29F}" dt="2023-10-05T02:58:40.176" v="288" actId="20577"/>
        <pc:sldMkLst>
          <pc:docMk/>
          <pc:sldMk cId="4175947574" sldId="264"/>
        </pc:sldMkLst>
        <pc:graphicFrameChg chg="mod modGraphic">
          <ac:chgData name="PRATEEK RAJESH" userId="d405163623b5fb4b" providerId="LiveId" clId="{16F81165-4106-48FF-A632-94A45C9DE29F}" dt="2023-10-05T02:58:40.176" v="288" actId="20577"/>
          <ac:graphicFrameMkLst>
            <pc:docMk/>
            <pc:sldMk cId="4175947574" sldId="264"/>
            <ac:graphicFrameMk id="3" creationId="{A6AC6663-1DA9-EC6C-2D25-B43AA0337FEF}"/>
          </ac:graphicFrameMkLst>
        </pc:graphicFrameChg>
      </pc:sldChg>
      <pc:sldChg chg="modSp mod">
        <pc:chgData name="PRATEEK RAJESH" userId="d405163623b5fb4b" providerId="LiveId" clId="{16F81165-4106-48FF-A632-94A45C9DE29F}" dt="2023-10-05T02:26:37.437" v="80" actId="313"/>
        <pc:sldMkLst>
          <pc:docMk/>
          <pc:sldMk cId="2020735651" sldId="266"/>
        </pc:sldMkLst>
        <pc:spChg chg="mod">
          <ac:chgData name="PRATEEK RAJESH" userId="d405163623b5fb4b" providerId="LiveId" clId="{16F81165-4106-48FF-A632-94A45C9DE29F}" dt="2023-10-05T02:26:37.437" v="80" actId="313"/>
          <ac:spMkLst>
            <pc:docMk/>
            <pc:sldMk cId="2020735651" sldId="266"/>
            <ac:spMk id="10" creationId="{035148FF-2DB9-3B6E-CF55-DB78D51D8022}"/>
          </ac:spMkLst>
        </pc:spChg>
      </pc:sldChg>
      <pc:sldChg chg="addSp delSp modSp new mod">
        <pc:chgData name="PRATEEK RAJESH" userId="d405163623b5fb4b" providerId="LiveId" clId="{16F81165-4106-48FF-A632-94A45C9DE29F}" dt="2023-10-05T03:08:21.380" v="358" actId="20577"/>
        <pc:sldMkLst>
          <pc:docMk/>
          <pc:sldMk cId="193571094" sldId="269"/>
        </pc:sldMkLst>
        <pc:spChg chg="mod">
          <ac:chgData name="PRATEEK RAJESH" userId="d405163623b5fb4b" providerId="LiveId" clId="{16F81165-4106-48FF-A632-94A45C9DE29F}" dt="2023-10-05T03:07:52.330" v="356" actId="20577"/>
          <ac:spMkLst>
            <pc:docMk/>
            <pc:sldMk cId="193571094" sldId="269"/>
            <ac:spMk id="2" creationId="{3D6ACEAA-D73E-CC37-9DEE-EBCF2802531B}"/>
          </ac:spMkLst>
        </pc:spChg>
        <pc:spChg chg="mod">
          <ac:chgData name="PRATEEK RAJESH" userId="d405163623b5fb4b" providerId="LiveId" clId="{16F81165-4106-48FF-A632-94A45C9DE29F}" dt="2023-10-05T03:08:21.380" v="358" actId="20577"/>
          <ac:spMkLst>
            <pc:docMk/>
            <pc:sldMk cId="193571094" sldId="269"/>
            <ac:spMk id="3" creationId="{41A018C9-4C13-5977-7E9E-A45BB408E429}"/>
          </ac:spMkLst>
        </pc:spChg>
        <pc:spChg chg="add del mod">
          <ac:chgData name="PRATEEK RAJESH" userId="d405163623b5fb4b" providerId="LiveId" clId="{16F81165-4106-48FF-A632-94A45C9DE29F}" dt="2023-10-05T02:16:36.405" v="4" actId="478"/>
          <ac:spMkLst>
            <pc:docMk/>
            <pc:sldMk cId="193571094" sldId="269"/>
            <ac:spMk id="5" creationId="{A423A38F-6A86-3D35-0690-AEEB971FB72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4T16:37:02.550" idx="1">
    <p:pos x="10" y="10"/>
    <p:text>Scams in Ethereum, like in any other cryptocurrency ecosystem, can take various forms.</p:text>
    <p:extLst>
      <p:ext uri="{C676402C-5697-4E1C-873F-D02D1690AC5C}">
        <p15:threadingInfo xmlns:p15="http://schemas.microsoft.com/office/powerpoint/2012/main" timeZoneBias="-330"/>
      </p:ext>
    </p:extLst>
  </p:cm>
  <p:cm authorId="1" dt="2023-10-04T16:44:40.262" idx="2">
    <p:pos x="146" y="146"/>
    <p:text>Receiving a Phishing Message:
Urgency
Providing Personal Information
Sending Cryptocurrency: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cra.2023.100153" TargetMode="External"/><Relationship Id="rId2" Type="http://schemas.openxmlformats.org/officeDocument/2006/relationships/hyperlink" Target="https://ieeexplore.ieee.org/document/9180815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07/s40747-023-01126-z" TargetMode="External"/><Relationship Id="rId4" Type="http://schemas.openxmlformats.org/officeDocument/2006/relationships/hyperlink" Target="https://doi.org/10.1016/j.ipm.2023.1034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block.pro/#/dataset/9" TargetMode="External"/><Relationship Id="rId2" Type="http://schemas.openxmlformats.org/officeDocument/2006/relationships/hyperlink" Target="https://xblock.pro/#/dataset/6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xblock.pro/#/dataset/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690E-7A6D-0D20-1E2E-703B6EE1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71" y="1449147"/>
            <a:ext cx="10960658" cy="2971051"/>
          </a:xfrm>
        </p:spPr>
        <p:txBody>
          <a:bodyPr/>
          <a:lstStyle/>
          <a:p>
            <a:r>
              <a:rPr lang="en-US" dirty="0"/>
              <a:t>Ethereum Phishing User Detection Using Enhanced Temporal Graph Neural Network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E3EC5-5AB2-7925-1E91-753B7C658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 Guidance of : </a:t>
            </a:r>
            <a:r>
              <a:rPr lang="en-US" dirty="0" err="1"/>
              <a:t>Joydeep</a:t>
            </a:r>
            <a:r>
              <a:rPr lang="en-US" dirty="0"/>
              <a:t> Chandra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2FE3-C51A-CECD-25C8-D4938719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AC6663-1DA9-EC6C-2D25-B43AA0337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92718"/>
              </p:ext>
            </p:extLst>
          </p:nvPr>
        </p:nvGraphicFramePr>
        <p:xfrm>
          <a:off x="112058" y="2134649"/>
          <a:ext cx="11770660" cy="4454497"/>
        </p:xfrm>
        <a:graphic>
          <a:graphicData uri="http://schemas.openxmlformats.org/drawingml/2006/table">
            <a:tbl>
              <a:tblPr/>
              <a:tblGrid>
                <a:gridCol w="1156448">
                  <a:extLst>
                    <a:ext uri="{9D8B030D-6E8A-4147-A177-3AD203B41FA5}">
                      <a16:colId xmlns:a16="http://schemas.microsoft.com/office/drawing/2014/main" val="2428007091"/>
                    </a:ext>
                  </a:extLst>
                </a:gridCol>
                <a:gridCol w="4728882">
                  <a:extLst>
                    <a:ext uri="{9D8B030D-6E8A-4147-A177-3AD203B41FA5}">
                      <a16:colId xmlns:a16="http://schemas.microsoft.com/office/drawing/2014/main" val="3017417330"/>
                    </a:ext>
                  </a:extLst>
                </a:gridCol>
                <a:gridCol w="3473824">
                  <a:extLst>
                    <a:ext uri="{9D8B030D-6E8A-4147-A177-3AD203B41FA5}">
                      <a16:colId xmlns:a16="http://schemas.microsoft.com/office/drawing/2014/main" val="172482294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1895287991"/>
                    </a:ext>
                  </a:extLst>
                </a:gridCol>
              </a:tblGrid>
              <a:tr h="2790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Venue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Topic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94370"/>
                  </a:ext>
                </a:extLst>
              </a:tr>
              <a:tr h="71861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400" b="0" i="0" u="sng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Detecting Phishing Scams on Ethereum Based on Transaction Records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t"/>
                      <a:b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2020 IEEE International Symposium on Circuits and Systems (ISCAS)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Transforming to Embedding Space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Walk-Based Embedding(n2v)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preserving local structural characteristics.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617538"/>
                  </a:ext>
                </a:extLst>
              </a:tr>
              <a:tr h="89641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400" b="0" i="0" u="sng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Investigating the Impact of Structural and Temporal Behaviours in Ethereum Phishing Users Detection</a:t>
                      </a:r>
                      <a:b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b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Blockchain: Research and Applications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transactional, structural, temporal feature extraction</a:t>
                      </a:r>
                      <a:b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</a:rPr>
                        <a:t>ablation study , classification</a:t>
                      </a: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94887"/>
                  </a:ext>
                </a:extLst>
              </a:tr>
              <a:tr h="45581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2000"/>
                        </a:spcBef>
                        <a:spcAft>
                          <a:spcPts val="600"/>
                        </a:spcAft>
                      </a:pPr>
                      <a:r>
                        <a:rPr lang="en-IN" sz="1400" b="0" i="0" u="sng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Phishing scams detection via temporal graph attention network in Ethereum</a:t>
                      </a:r>
                      <a:b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70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Information Processing and Management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t"/>
                      <a:b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interactions between temporal encoding functions, node features, edge features, and graph topology to effectively model temporal signals.</a:t>
                      </a:r>
                      <a:endParaRPr lang="en-IN" sz="1000" b="0" dirty="0">
                        <a:effectLst/>
                      </a:endParaRPr>
                    </a:p>
                    <a:p>
                      <a:r>
                        <a:rPr lang="en-IN" sz="1000" dirty="0"/>
                        <a:t>GNN-GCN,GAT </a:t>
                      </a:r>
                      <a:r>
                        <a:rPr lang="en-IN" sz="1000" dirty="0" err="1"/>
                        <a:t>graphSAGE</a:t>
                      </a:r>
                      <a:r>
                        <a:rPr lang="en-IN" sz="1000" dirty="0"/>
                        <a:t>/classify</a:t>
                      </a:r>
                      <a:br>
                        <a:rPr lang="en-IN" sz="1000" dirty="0"/>
                      </a:br>
                      <a:endParaRPr lang="en-IN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603566"/>
                  </a:ext>
                </a:extLst>
              </a:tr>
              <a:tr h="90467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400" b="0" i="0" u="sng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MT2AD: multi-layer temporal transaction anomaly detection in ethereum networks with GNN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Complex &amp; Intelligent Systems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series of network snapshots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convolutional encoders with attention mechanisms and pooling operations 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58" marR="36058" marT="36058" marB="360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62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94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631-1F97-E8FD-4361-4EE50E16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7E2A8-9F88-8C29-70E9-170DC20073CB}"/>
              </a:ext>
            </a:extLst>
          </p:cNvPr>
          <p:cNvSpPr txBox="1"/>
          <p:nvPr/>
        </p:nvSpPr>
        <p:spPr>
          <a:xfrm>
            <a:off x="415553" y="3429000"/>
            <a:ext cx="82004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</a:rPr>
              <a:t>E</a:t>
            </a:r>
            <a:r>
              <a:rPr lang="en-IN" sz="1600" b="0" i="0" u="none" strike="noStrike" dirty="0">
                <a:effectLst/>
                <a:latin typeface="Times New Roman" panose="02020603050405020304" pitchFamily="18" charset="0"/>
              </a:rPr>
              <a:t>xtracted three more datasets namely </a:t>
            </a:r>
            <a:r>
              <a:rPr lang="en-IN" sz="1600" b="0" i="0" u="sng" strike="noStrike" dirty="0">
                <a:effectLst/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First-order Transaction Network of Phishing   Nodes</a:t>
            </a:r>
            <a:r>
              <a:rPr lang="en-IN" sz="1600" b="0" i="0" u="none" strike="noStrike" dirty="0">
                <a:effectLst/>
                <a:latin typeface="Times New Roman" panose="02020603050405020304" pitchFamily="18" charset="0"/>
              </a:rPr>
              <a:t>(D₁)</a:t>
            </a:r>
            <a:r>
              <a:rPr lang="en-IN" sz="1600" b="0" i="0" u="sng" strike="noStrike" dirty="0">
                <a:effectLst/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Second-order Transaction Network of Phishing Nodes</a:t>
            </a:r>
            <a:r>
              <a:rPr lang="en-IN" sz="1600" b="0" i="0" u="none" strike="noStrike" dirty="0">
                <a:effectLst/>
                <a:latin typeface="Times New Roman" panose="02020603050405020304" pitchFamily="18" charset="0"/>
              </a:rPr>
              <a:t>(D₂). Which were analysed with the </a:t>
            </a:r>
            <a:r>
              <a:rPr lang="en-IN" sz="1600" b="0" i="0" u="sng" strike="noStrike" dirty="0" err="1"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n-IN" sz="1600" b="0" i="0" u="sng" strike="noStrike" dirty="0"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Label of phishing account on Ethereum</a:t>
            </a:r>
            <a:r>
              <a:rPr lang="en-IN" sz="1600" b="0" i="0" u="none" strike="noStrike" dirty="0">
                <a:effectLst/>
                <a:latin typeface="Times New Roman" panose="02020603050405020304" pitchFamily="18" charset="0"/>
              </a:rPr>
              <a:t> (D₃),to make it resemble our original dataset (D₀).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D9C87-2305-ACFD-1563-84CEA4D9D791}"/>
              </a:ext>
            </a:extLst>
          </p:cNvPr>
          <p:cNvSpPr txBox="1"/>
          <p:nvPr/>
        </p:nvSpPr>
        <p:spPr>
          <a:xfrm>
            <a:off x="415553" y="2505670"/>
            <a:ext cx="7868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Utilised a publicly available real-world Ethereum transactions dataset(D₀). This dataset contains six attributes: 'from', 'to', 'amount' 'timestamp',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FromIsPhi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ToIsPhi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added a ‘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isPhi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attribute to it.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98558E-E4AA-BD46-183B-E1BDAEC7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8247"/>
              </p:ext>
            </p:extLst>
          </p:nvPr>
        </p:nvGraphicFramePr>
        <p:xfrm>
          <a:off x="1620959" y="4956651"/>
          <a:ext cx="6106620" cy="1382444"/>
        </p:xfrm>
        <a:graphic>
          <a:graphicData uri="http://schemas.openxmlformats.org/drawingml/2006/table">
            <a:tbl>
              <a:tblPr/>
              <a:tblGrid>
                <a:gridCol w="1526655">
                  <a:extLst>
                    <a:ext uri="{9D8B030D-6E8A-4147-A177-3AD203B41FA5}">
                      <a16:colId xmlns:a16="http://schemas.microsoft.com/office/drawing/2014/main" val="2472096797"/>
                    </a:ext>
                  </a:extLst>
                </a:gridCol>
                <a:gridCol w="1526655">
                  <a:extLst>
                    <a:ext uri="{9D8B030D-6E8A-4147-A177-3AD203B41FA5}">
                      <a16:colId xmlns:a16="http://schemas.microsoft.com/office/drawing/2014/main" val="1811145113"/>
                    </a:ext>
                  </a:extLst>
                </a:gridCol>
                <a:gridCol w="1526655">
                  <a:extLst>
                    <a:ext uri="{9D8B030D-6E8A-4147-A177-3AD203B41FA5}">
                      <a16:colId xmlns:a16="http://schemas.microsoft.com/office/drawing/2014/main" val="3847689191"/>
                    </a:ext>
                  </a:extLst>
                </a:gridCol>
                <a:gridCol w="1526655">
                  <a:extLst>
                    <a:ext uri="{9D8B030D-6E8A-4147-A177-3AD203B41FA5}">
                      <a16:colId xmlns:a16="http://schemas.microsoft.com/office/drawing/2014/main" val="1834082119"/>
                    </a:ext>
                  </a:extLst>
                </a:gridCol>
              </a:tblGrid>
              <a:tr h="3456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DataSet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Node Count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1s (phishing nodes)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0s (legit nodes)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55019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D0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45,868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1,262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44,606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39121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D1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38,792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891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37,901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883116"/>
                  </a:ext>
                </a:extLst>
              </a:tr>
              <a:tr h="3456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D2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3,13,806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3,13,773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306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5F2CF68-9463-7B07-1269-617F39A5B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05692"/>
              </p:ext>
            </p:extLst>
          </p:nvPr>
        </p:nvGraphicFramePr>
        <p:xfrm>
          <a:off x="8525435" y="3429000"/>
          <a:ext cx="3391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49">
                  <a:extLst>
                    <a:ext uri="{9D8B030D-6E8A-4147-A177-3AD203B41FA5}">
                      <a16:colId xmlns:a16="http://schemas.microsoft.com/office/drawing/2014/main" val="448895281"/>
                    </a:ext>
                  </a:extLst>
                </a:gridCol>
                <a:gridCol w="1130549">
                  <a:extLst>
                    <a:ext uri="{9D8B030D-6E8A-4147-A177-3AD203B41FA5}">
                      <a16:colId xmlns:a16="http://schemas.microsoft.com/office/drawing/2014/main" val="4231463930"/>
                    </a:ext>
                  </a:extLst>
                </a:gridCol>
                <a:gridCol w="1130549">
                  <a:extLst>
                    <a:ext uri="{9D8B030D-6E8A-4147-A177-3AD203B41FA5}">
                      <a16:colId xmlns:a16="http://schemas.microsoft.com/office/drawing/2014/main" val="334029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FromIsPhi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ToIsPhi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IsPhi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9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1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3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789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1E411C1-3659-AA88-BA8C-E36C6361C82F}"/>
              </a:ext>
            </a:extLst>
          </p:cNvPr>
          <p:cNvSpPr txBox="1"/>
          <p:nvPr/>
        </p:nvSpPr>
        <p:spPr>
          <a:xfrm>
            <a:off x="8917266" y="2921168"/>
            <a:ext cx="271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F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our types of transactions: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7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EE86-1389-13A0-1C4F-6A33150D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FF256-CE8E-10F3-DA51-9E0E28AA4A39}"/>
              </a:ext>
            </a:extLst>
          </p:cNvPr>
          <p:cNvSpPr txBox="1"/>
          <p:nvPr/>
        </p:nvSpPr>
        <p:spPr>
          <a:xfrm>
            <a:off x="810000" y="1417638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Preprocessing and execution: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A15A8-D656-CD86-741C-CC48A166A240}"/>
              </a:ext>
            </a:extLst>
          </p:cNvPr>
          <p:cNvSpPr txBox="1"/>
          <p:nvPr/>
        </p:nvSpPr>
        <p:spPr>
          <a:xfrm>
            <a:off x="469341" y="2228671"/>
            <a:ext cx="9231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</a:rPr>
              <a:t>H</a:t>
            </a: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ave divided the dataset into several subsets based on temporal considerations, node sets, and inductive settings. These subsets include: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 err="1">
                <a:effectLst/>
                <a:latin typeface="Times New Roman" panose="02020603050405020304" pitchFamily="18" charset="0"/>
              </a:rPr>
              <a:t>full_data</a:t>
            </a:r>
            <a:r>
              <a:rPr lang="en-IN" sz="1400" dirty="0">
                <a:latin typeface="Times New Roman" panose="02020603050405020304" pitchFamily="18" charset="0"/>
              </a:rPr>
              <a:t>, </a:t>
            </a:r>
            <a:r>
              <a:rPr lang="en-IN" sz="1400" b="0" i="0" u="none" strike="noStrike" dirty="0" err="1">
                <a:effectLst/>
                <a:latin typeface="Times New Roman" panose="02020603050405020304" pitchFamily="18" charset="0"/>
              </a:rPr>
              <a:t>train_data</a:t>
            </a:r>
            <a:r>
              <a:rPr lang="en-IN" sz="1400" dirty="0">
                <a:latin typeface="Times New Roman" panose="02020603050405020304" pitchFamily="18" charset="0"/>
              </a:rPr>
              <a:t>, </a:t>
            </a:r>
            <a:r>
              <a:rPr lang="en-IN" sz="1400" b="0" i="0" u="none" strike="noStrike" dirty="0" err="1">
                <a:effectLst/>
                <a:latin typeface="Times New Roman" panose="02020603050405020304" pitchFamily="18" charset="0"/>
              </a:rPr>
              <a:t>val_data</a:t>
            </a: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 and </a:t>
            </a:r>
            <a:r>
              <a:rPr lang="en-IN" sz="1400" b="0" i="0" u="none" strike="noStrike" dirty="0" err="1">
                <a:effectLst/>
                <a:latin typeface="Times New Roman" panose="02020603050405020304" pitchFamily="18" charset="0"/>
              </a:rPr>
              <a:t>test_data</a:t>
            </a:r>
            <a:r>
              <a:rPr lang="en-IN" sz="1400" dirty="0">
                <a:latin typeface="Times New Roman" panose="02020603050405020304" pitchFamily="18" charset="0"/>
              </a:rPr>
              <a:t>, </a:t>
            </a:r>
            <a:r>
              <a:rPr lang="en-IN" sz="1400" b="0" i="0" u="none" strike="noStrike" dirty="0" err="1">
                <a:effectLst/>
                <a:latin typeface="Times New Roman" panose="02020603050405020304" pitchFamily="18" charset="0"/>
              </a:rPr>
              <a:t>new_node_val_data</a:t>
            </a: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 and </a:t>
            </a:r>
            <a:r>
              <a:rPr lang="en-IN" sz="1400" b="0" i="0" u="none" strike="noStrike" dirty="0" err="1">
                <a:effectLst/>
                <a:latin typeface="Times New Roman" panose="02020603050405020304" pitchFamily="18" charset="0"/>
              </a:rPr>
              <a:t>new_node_test_data</a:t>
            </a:r>
            <a:endParaRPr lang="en-IN" sz="1400" b="0" i="0" u="none" strike="noStrike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400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B74F7-324A-12CE-21E1-765441F79E55}"/>
              </a:ext>
            </a:extLst>
          </p:cNvPr>
          <p:cNvSpPr txBox="1"/>
          <p:nvPr/>
        </p:nvSpPr>
        <p:spPr>
          <a:xfrm>
            <a:off x="810000" y="3311418"/>
            <a:ext cx="9796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The dataset d0 has been </a:t>
            </a:r>
            <a:r>
              <a:rPr lang="en-IN" sz="1400" b="0" i="0" u="none" strike="noStrike" dirty="0" err="1">
                <a:effectLst/>
                <a:latin typeface="Times New Roman" panose="02020603050405020304" pitchFamily="18" charset="0"/>
              </a:rPr>
              <a:t>preprocessed</a:t>
            </a: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 as follows,</a:t>
            </a:r>
            <a:endParaRPr lang="en-IN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The dataset has 119998 interactions, involving 45868 different unique nodes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The training dataset has 75446 interactions, involving 24091 different unique nodes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The validation dataset has 17991 interactions, involving 9209 different unique nodes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The test dataset has 17970 interactions, involving 10665 different unique nodes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The inductive validation dataset has 17326 interactions, involving 9169 different unique nodes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The inductive test dataset has 17811 interactions, involving 10618 different unique nodes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  <a:latin typeface="Times New Roman" panose="02020603050405020304" pitchFamily="18" charset="0"/>
              </a:rPr>
              <a:t>4586 nodes were used for the inductive testing, i.e. are never seen during training.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148FF-2DB9-3B6E-CF55-DB78D51D8022}"/>
              </a:ext>
            </a:extLst>
          </p:cNvPr>
          <p:cNvSpPr txBox="1"/>
          <p:nvPr/>
        </p:nvSpPr>
        <p:spPr>
          <a:xfrm>
            <a:off x="469341" y="5394324"/>
            <a:ext cx="10665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As the dataset that we worked on contains extreme Data Imbalance i.e. a lot more legit transactions than the phishing transactions we could only achieve an accuracy of 50%. </a:t>
            </a:r>
          </a:p>
        </p:txBody>
      </p:sp>
    </p:spTree>
    <p:extLst>
      <p:ext uri="{BB962C8B-B14F-4D97-AF65-F5344CB8AC3E}">
        <p14:creationId xmlns:p14="http://schemas.microsoft.com/office/powerpoint/2010/main" val="20207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0997-8CD9-CD3D-A6BD-2DF0A730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DD735-A9FC-489C-7E0B-215B321E53EC}"/>
              </a:ext>
            </a:extLst>
          </p:cNvPr>
          <p:cNvSpPr txBox="1"/>
          <p:nvPr/>
        </p:nvSpPr>
        <p:spPr>
          <a:xfrm>
            <a:off x="914400" y="2967335"/>
            <a:ext cx="8236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Need to work on improvising the model by applying oversampling techniques and other methods to attain a better accuracy. And also need to work on attention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Paper writing </a:t>
            </a:r>
          </a:p>
        </p:txBody>
      </p:sp>
    </p:spTree>
    <p:extLst>
      <p:ext uri="{BB962C8B-B14F-4D97-AF65-F5344CB8AC3E}">
        <p14:creationId xmlns:p14="http://schemas.microsoft.com/office/powerpoint/2010/main" val="34497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A0B966-A059-92E7-AF90-07BBA425B789}"/>
              </a:ext>
            </a:extLst>
          </p:cNvPr>
          <p:cNvSpPr/>
          <p:nvPr/>
        </p:nvSpPr>
        <p:spPr>
          <a:xfrm>
            <a:off x="1506071" y="2841812"/>
            <a:ext cx="8866094" cy="1174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5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CEAA-D73E-CC37-9DEE-EBCF2802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18C9-4C13-5977-7E9E-A45BB408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56758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Given a Blockchain Transaction Dataset 𝐷, with transaction records with four tuples [U , A, T ,X], where U = {𝑢1 , 𝑢2 , ..., 𝑢𝑛 } is the set of users, A = {𝑎1 , 𝑎2 , ..., 𝑎𝑛 } defines the set of transactions, T = {𝑡1 , 𝑡2 , ..., 𝑡𝑛 } denotes the set of timestamps of the transactions, and X is the label of users, whether the user is phishing or not. If 𝑢𝑖 = phishing user, X = 1, else 0. A directed transaction network 𝐺 = (𝑉 , 𝐸) is constructed, where, 𝑉 = {𝑣1 , 𝑣2 , ..., 𝑣𝑛 } is the set of users representing the vertices of the network, and 𝐸 = {𝑒1 , 𝑒2 , ...𝑒𝑛 } is the transaction which are utilized as the edges. Transaction direction is considered as the edge direction. We propose a graph-based feature engineering approach for phishing scam detection by considering the following three aspects: (1) transactional patterns of the users, (2) relational activities of the users depending on their sender-receiver relationship, and (3) temporal activities based on transactions’ timestamps. We intend to retrieve an expanded 𝑑 dimensional feature set U𝑖 = {𝑓1 , 𝑓2 , ...𝑓𝑑 } to represent a particular user 𝑢𝑖 in order to classify the users.</a:t>
            </a:r>
          </a:p>
        </p:txBody>
      </p:sp>
    </p:spTree>
    <p:extLst>
      <p:ext uri="{BB962C8B-B14F-4D97-AF65-F5344CB8AC3E}">
        <p14:creationId xmlns:p14="http://schemas.microsoft.com/office/powerpoint/2010/main" val="19357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5948-4FA9-09EF-AA73-789FE639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F3363-0C7F-C03A-9719-89A38D2C3697}"/>
              </a:ext>
            </a:extLst>
          </p:cNvPr>
          <p:cNvSpPr txBox="1"/>
          <p:nvPr/>
        </p:nvSpPr>
        <p:spPr>
          <a:xfrm>
            <a:off x="810000" y="2409371"/>
            <a:ext cx="10740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Cryptocurrency &amp; Ethereum</a:t>
            </a:r>
          </a:p>
          <a:p>
            <a:endParaRPr lang="en-IN" dirty="0"/>
          </a:p>
          <a:p>
            <a:pPr lvl="1"/>
            <a:r>
              <a:rPr lang="en-IN" dirty="0"/>
              <a:t>Unlike traditional currencies issued by governments (such as the US dollar or the Euro), cryptocurrencies are typically decentralised and based on blockchain technology. Blockchain is a distributed ledger that records all transactions across a network of computers, ensuring transparency and security.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Ethereum, on the other hand, is a specific cryptocurrency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Ethereum's native cryptocurrency is called "Ether" (ETH). </a:t>
            </a:r>
          </a:p>
        </p:txBody>
      </p:sp>
    </p:spTree>
    <p:extLst>
      <p:ext uri="{BB962C8B-B14F-4D97-AF65-F5344CB8AC3E}">
        <p14:creationId xmlns:p14="http://schemas.microsoft.com/office/powerpoint/2010/main" val="98845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EA1B-A0E5-032C-8C1D-FAAE4949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92291-58C5-F6A0-AB0F-A88399FEC369}"/>
              </a:ext>
            </a:extLst>
          </p:cNvPr>
          <p:cNvSpPr txBox="1"/>
          <p:nvPr/>
        </p:nvSpPr>
        <p:spPr>
          <a:xfrm>
            <a:off x="538164" y="2213113"/>
            <a:ext cx="52503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Transaction </a:t>
            </a:r>
          </a:p>
          <a:p>
            <a:endParaRPr lang="en-IN" sz="1400" dirty="0"/>
          </a:p>
          <a:p>
            <a:r>
              <a:rPr lang="en-IN" sz="1400" dirty="0"/>
              <a:t>	An Ethereum transaction refers to an 	action initiated by an externally-owned 	account, in other words an account 	managed by a human, not a contract.</a:t>
            </a:r>
          </a:p>
          <a:p>
            <a:endParaRPr lang="en-IN" sz="1400" dirty="0"/>
          </a:p>
          <a:p>
            <a:r>
              <a:rPr lang="en-IN" sz="1400" dirty="0"/>
              <a:t>	Focussing on regular transactions.</a:t>
            </a:r>
          </a:p>
          <a:p>
            <a:endParaRPr lang="en-IN" sz="1400" dirty="0"/>
          </a:p>
          <a:p>
            <a:r>
              <a:rPr lang="en-IN" sz="1400" dirty="0"/>
              <a:t>	For example, if Bob sends Alice 1 ETH,    Bob's account must be debited and 	Alice's must be credited. This state-	changing action takes place within a transaction.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53A32-281C-18E5-BCF5-48EFF6D2A309}"/>
              </a:ext>
            </a:extLst>
          </p:cNvPr>
          <p:cNvSpPr txBox="1"/>
          <p:nvPr/>
        </p:nvSpPr>
        <p:spPr>
          <a:xfrm>
            <a:off x="6830171" y="2431702"/>
            <a:ext cx="4641038" cy="31700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transaction object will look a little like this:</a:t>
            </a:r>
          </a:p>
          <a:p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{ </a:t>
            </a:r>
          </a:p>
          <a:p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from: "0xEA674fdDe714fd979de3EdF0F56AA9716B898ec8",</a:t>
            </a:r>
          </a:p>
          <a:p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to: "0xac03bb73b6a9e108530aff4df5077c2b3d481e5a",</a:t>
            </a:r>
          </a:p>
          <a:p>
            <a:r>
              <a:rPr lang="en-IN" sz="20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gasLimit</a:t>
            </a:r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"21000", </a:t>
            </a:r>
          </a:p>
          <a:p>
            <a:r>
              <a:rPr lang="en-IN" sz="20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maxFeePerGas</a:t>
            </a:r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"300", </a:t>
            </a:r>
          </a:p>
          <a:p>
            <a:r>
              <a:rPr lang="en-IN" sz="20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maxPriorityFeePerGas</a:t>
            </a:r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 "10", </a:t>
            </a:r>
          </a:p>
          <a:p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nonce: "0", </a:t>
            </a:r>
          </a:p>
          <a:p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value: "10000000000“</a:t>
            </a:r>
          </a:p>
          <a:p>
            <a:r>
              <a:rPr lang="en-IN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B1B696-C022-63E3-042C-46679CA2F785}"/>
              </a:ext>
            </a:extLst>
          </p:cNvPr>
          <p:cNvSpPr/>
          <p:nvPr/>
        </p:nvSpPr>
        <p:spPr>
          <a:xfrm>
            <a:off x="953283" y="5155427"/>
            <a:ext cx="1240404" cy="1184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World state(t)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EC6677-86E7-7E13-5E79-8B3A9EDACF32}"/>
              </a:ext>
            </a:extLst>
          </p:cNvPr>
          <p:cNvSpPr/>
          <p:nvPr/>
        </p:nvSpPr>
        <p:spPr>
          <a:xfrm>
            <a:off x="4268509" y="5155427"/>
            <a:ext cx="1240404" cy="1184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World state(t+1)</a:t>
            </a:r>
            <a:endParaRPr lang="en-IN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4405B8-28D0-9443-0DD5-321BBD6FB43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193687" y="5747799"/>
            <a:ext cx="2074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91B25A-BEAC-68F3-4790-85559E60F83E}"/>
              </a:ext>
            </a:extLst>
          </p:cNvPr>
          <p:cNvSpPr txBox="1"/>
          <p:nvPr/>
        </p:nvSpPr>
        <p:spPr>
          <a:xfrm>
            <a:off x="2714031" y="5470996"/>
            <a:ext cx="2345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transaction</a:t>
            </a:r>
            <a:endParaRPr lang="en-IN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CAF8-BFB1-73DC-7840-95AA69CF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917" y="1552419"/>
            <a:ext cx="10571998" cy="970450"/>
          </a:xfrm>
        </p:spPr>
        <p:txBody>
          <a:bodyPr/>
          <a:lstStyle/>
          <a:p>
            <a:r>
              <a:rPr lang="en-US" dirty="0"/>
              <a:t>ETHERIUM </a:t>
            </a:r>
            <a:br>
              <a:rPr lang="en-US" dirty="0"/>
            </a:br>
            <a:r>
              <a:rPr lang="en-US" dirty="0"/>
              <a:t>TRANSACTIONS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89A47-0794-7B5A-4316-109A777C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6" y="587691"/>
            <a:ext cx="8233721" cy="5682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D9EF9-6C43-E3F2-7DFE-579475D78FBA}"/>
              </a:ext>
            </a:extLst>
          </p:cNvPr>
          <p:cNvSpPr txBox="1"/>
          <p:nvPr/>
        </p:nvSpPr>
        <p:spPr>
          <a:xfrm flipH="1">
            <a:off x="10011756" y="6270308"/>
            <a:ext cx="30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networkX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2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F7F6-2C19-18CF-655F-154579B8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33106-66BB-E052-7F95-4D35FDC028D1}"/>
              </a:ext>
            </a:extLst>
          </p:cNvPr>
          <p:cNvSpPr txBox="1"/>
          <p:nvPr/>
        </p:nvSpPr>
        <p:spPr>
          <a:xfrm flipH="1">
            <a:off x="810000" y="2528515"/>
            <a:ext cx="249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Phishing Attacks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932D-D8A1-6CAB-397B-337A57035D8A}"/>
              </a:ext>
            </a:extLst>
          </p:cNvPr>
          <p:cNvSpPr txBox="1"/>
          <p:nvPr/>
        </p:nvSpPr>
        <p:spPr>
          <a:xfrm>
            <a:off x="1168553" y="3488375"/>
            <a:ext cx="45412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Phishing websites and emails are designed to mimic</a:t>
            </a:r>
          </a:p>
          <a:p>
            <a:pPr lvl="1"/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legitimate Ethereum platforms or services, tricking users into providing their private keys, wallet information, or login credentials. Once obtained, scammers gain control over the victim's funds.</a:t>
            </a:r>
            <a:endParaRPr lang="en-IN" dirty="0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BBC22F7E-8B73-0E43-88B1-D9D08340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180" y="3031176"/>
            <a:ext cx="914400" cy="914400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FFCDC27F-FF63-A359-7A81-CCA4F4BBD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1769" y="3031176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07EEF3-8D1D-5444-24F2-0CCAAA9AF820}"/>
              </a:ext>
            </a:extLst>
          </p:cNvPr>
          <p:cNvSpPr/>
          <p:nvPr/>
        </p:nvSpPr>
        <p:spPr>
          <a:xfrm>
            <a:off x="8506441" y="3249836"/>
            <a:ext cx="993913" cy="4770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Phishing attack</a:t>
            </a:r>
            <a:endParaRPr lang="en-IN" sz="11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F93398-A454-2424-1FC5-1AD81955F1BD}"/>
              </a:ext>
            </a:extLst>
          </p:cNvPr>
          <p:cNvSpPr/>
          <p:nvPr/>
        </p:nvSpPr>
        <p:spPr>
          <a:xfrm>
            <a:off x="7345423" y="5182683"/>
            <a:ext cx="1161018" cy="6348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Loss of sensitive info</a:t>
            </a:r>
            <a:endParaRPr lang="en-IN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A18798-BCA1-3F08-E072-944539666C7E}"/>
              </a:ext>
            </a:extLst>
          </p:cNvPr>
          <p:cNvSpPr/>
          <p:nvPr/>
        </p:nvSpPr>
        <p:spPr>
          <a:xfrm>
            <a:off x="7345423" y="4078905"/>
            <a:ext cx="1161018" cy="970449"/>
          </a:xfrm>
          <a:prstGeom prst="roundRect">
            <a:avLst>
              <a:gd name="adj" fmla="val 150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Create Phi Website, Send Fake emails with corrupted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9C0BEF-3526-1188-3966-6EB6D077257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99580" y="3488376"/>
            <a:ext cx="20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E10824-1083-361B-AFCB-763605944410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9500354" y="3488376"/>
            <a:ext cx="141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ED821-520C-9BDD-965E-8813B475BAD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7925932" y="3726915"/>
            <a:ext cx="1077466" cy="351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6F0651-8A37-AD31-27EA-49FCF435741B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03397" y="3726915"/>
            <a:ext cx="1104320" cy="351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AA2352-A669-FF8C-552C-F986C0CC5899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7925932" y="5049354"/>
            <a:ext cx="0" cy="1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9FAC0F2-5820-41FB-2D0F-2C5627BC1B6C}"/>
              </a:ext>
            </a:extLst>
          </p:cNvPr>
          <p:cNvSpPr/>
          <p:nvPr/>
        </p:nvSpPr>
        <p:spPr>
          <a:xfrm>
            <a:off x="9527208" y="5182683"/>
            <a:ext cx="1161018" cy="6348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User Sends Cryptocurrency to Phishing address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AEB35F3-B080-0961-64C3-74965902EA7F}"/>
              </a:ext>
            </a:extLst>
          </p:cNvPr>
          <p:cNvSpPr/>
          <p:nvPr/>
        </p:nvSpPr>
        <p:spPr>
          <a:xfrm>
            <a:off x="9527208" y="4078905"/>
            <a:ext cx="1161018" cy="970449"/>
          </a:xfrm>
          <a:prstGeom prst="roundRect">
            <a:avLst>
              <a:gd name="adj" fmla="val 150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Send Phishing address via email, forum, chatting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EDE90D-1333-8AB5-7E78-E50A9F4AFA9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10107717" y="5049354"/>
            <a:ext cx="0" cy="1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4BFE1E-3FEE-5B6A-F3C0-E0DD1E44080E}"/>
              </a:ext>
            </a:extLst>
          </p:cNvPr>
          <p:cNvSpPr txBox="1"/>
          <p:nvPr/>
        </p:nvSpPr>
        <p:spPr>
          <a:xfrm>
            <a:off x="7600100" y="2897847"/>
            <a:ext cx="484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phi1</a:t>
            </a:r>
            <a:endParaRPr lang="en-IN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E34808-AB7A-895C-C5A4-E1DCA0262C5A}"/>
              </a:ext>
            </a:extLst>
          </p:cNvPr>
          <p:cNvSpPr txBox="1"/>
          <p:nvPr/>
        </p:nvSpPr>
        <p:spPr>
          <a:xfrm>
            <a:off x="9865437" y="2897847"/>
            <a:ext cx="484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phi2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1012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B687-A5EA-B21A-30E6-143C51DB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970450"/>
          </a:xfrm>
        </p:spPr>
        <p:txBody>
          <a:bodyPr/>
          <a:lstStyle/>
          <a:p>
            <a:r>
              <a:rPr lang="en-US" dirty="0"/>
              <a:t>Graph Neural Network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8CF3D-AB69-4159-9147-BA7740C633B8}"/>
              </a:ext>
            </a:extLst>
          </p:cNvPr>
          <p:cNvSpPr txBox="1"/>
          <p:nvPr/>
        </p:nvSpPr>
        <p:spPr>
          <a:xfrm>
            <a:off x="3213457" y="1264894"/>
            <a:ext cx="9243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It’s a type of neural network architecture designed to work with data structured as graphs.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D3216-8848-22EE-395C-B109CCC2DD63}"/>
              </a:ext>
            </a:extLst>
          </p:cNvPr>
          <p:cNvSpPr txBox="1"/>
          <p:nvPr/>
        </p:nvSpPr>
        <p:spPr>
          <a:xfrm flipH="1">
            <a:off x="810001" y="2413337"/>
            <a:ext cx="9618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Inputting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message passing (node embeddings)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Aggregation / foreword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loop: foreword pass -&gt; loss calculation -&gt; backpropagation -&gt;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69764-0898-43BE-3E72-AD96D76BCF79}"/>
              </a:ext>
            </a:extLst>
          </p:cNvPr>
          <p:cNvSpPr txBox="1"/>
          <p:nvPr/>
        </p:nvSpPr>
        <p:spPr>
          <a:xfrm flipH="1">
            <a:off x="810001" y="4510536"/>
            <a:ext cx="5493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prediction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classification etc..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A68DC-C701-DA13-C19F-62FDB9B06F72}"/>
              </a:ext>
            </a:extLst>
          </p:cNvPr>
          <p:cNvSpPr txBox="1"/>
          <p:nvPr/>
        </p:nvSpPr>
        <p:spPr>
          <a:xfrm flipH="1">
            <a:off x="810001" y="5776740"/>
            <a:ext cx="503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Architectures: GCN,TGN(TGNN),etc..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99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B9AC-BED9-202B-6C3F-DCFDDFE7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Graph Network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9BC78-3BA7-C6EE-8D20-34F0523AEFDC}"/>
              </a:ext>
            </a:extLst>
          </p:cNvPr>
          <p:cNvSpPr txBox="1"/>
          <p:nvPr/>
        </p:nvSpPr>
        <p:spPr>
          <a:xfrm>
            <a:off x="810000" y="2537011"/>
            <a:ext cx="103461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Temporal graphs are a type of graph data structure where edges between nodes are timestamped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Tasks that involve time-varying graph data, such as dynamic social networks, financial transaction data…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Designed to capture the temporal dependencies.</a:t>
            </a:r>
            <a:br>
              <a:rPr lang="en-IN" sz="1400" dirty="0"/>
            </a:br>
            <a:endParaRPr lang="en-IN" sz="1400" dirty="0"/>
          </a:p>
          <a:p>
            <a:r>
              <a:rPr lang="en-IN" sz="1400" dirty="0"/>
              <a:t>WHATS NEW ?</a:t>
            </a:r>
          </a:p>
          <a:p>
            <a:r>
              <a:rPr lang="en-IN" sz="1400" dirty="0"/>
              <a:t>Temporal Aggregation: They incorporate information from past interactions and relationships over multiple time steps.</a:t>
            </a:r>
          </a:p>
          <a:p>
            <a:r>
              <a:rPr lang="en-IN" sz="1400" dirty="0"/>
              <a:t>This aggregation process helps capture the evolving nature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413905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CD0D-7A9F-C5DE-34CD-5B677A17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3" y="161365"/>
            <a:ext cx="11555505" cy="15508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Calculate the graph embeddings for graph at each time stamp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Applying some activation and attention mechanism we get spatial features for each node.(MESSAGING)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Then we need a model like (LSTM) to store the features of the previous time stamp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Now we send the spatial features for each node through this model ,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The temporal model updates the spatial features of the node with the historical data.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The final node embeddings now contain both spatial and temporal features.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3B6DB-C163-D3FD-912B-1480F40AC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91"/>
          <a:stretch/>
        </p:blipFill>
        <p:spPr>
          <a:xfrm>
            <a:off x="548435" y="1913177"/>
            <a:ext cx="11095128" cy="4693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2A57F-FEF0-4FD4-8ADF-80869280FEB4}"/>
              </a:ext>
            </a:extLst>
          </p:cNvPr>
          <p:cNvSpPr txBox="1"/>
          <p:nvPr/>
        </p:nvSpPr>
        <p:spPr>
          <a:xfrm flipH="1">
            <a:off x="10256519" y="567480"/>
            <a:ext cx="1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1C2A4-E8EE-C2CB-D302-0F1BFC87848D}"/>
              </a:ext>
            </a:extLst>
          </p:cNvPr>
          <p:cNvSpPr txBox="1"/>
          <p:nvPr/>
        </p:nvSpPr>
        <p:spPr>
          <a:xfrm flipH="1">
            <a:off x="10256518" y="1069503"/>
            <a:ext cx="149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DINAMIC?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291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762</TotalTime>
  <Words>1343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Microsoft Himalaya</vt:lpstr>
      <vt:lpstr>Söhne</vt:lpstr>
      <vt:lpstr>Times New Roman</vt:lpstr>
      <vt:lpstr>Wingdings 2</vt:lpstr>
      <vt:lpstr>Quotable</vt:lpstr>
      <vt:lpstr>Ethereum Phishing User Detection Using Enhanced Temporal Graph Neural Network</vt:lpstr>
      <vt:lpstr>Problem Statement</vt:lpstr>
      <vt:lpstr>introduction</vt:lpstr>
      <vt:lpstr>PowerPoint Presentation</vt:lpstr>
      <vt:lpstr>ETHERIUM  TRANSACTIONS</vt:lpstr>
      <vt:lpstr>PowerPoint Presentation</vt:lpstr>
      <vt:lpstr>Graph Neural Network</vt:lpstr>
      <vt:lpstr>Temporal Graph Network</vt:lpstr>
      <vt:lpstr>Calculate the graph embeddings for graph at each time stamp Applying some activation and attention mechanism we get spatial features for each node.(MESSAGING) Then we need a model like (LSTM) to store the features of the previous time stamp Now we send the spatial features for each node through this model ,  The temporal model updates the spatial features of the node with the historical data. The final node embeddings now contain both spatial and temporal features.</vt:lpstr>
      <vt:lpstr>Literature Review:</vt:lpstr>
      <vt:lpstr>Work Done:</vt:lpstr>
      <vt:lpstr>Work Done:</vt:lpstr>
      <vt:lpstr>Future Work: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Phishing User Detection Using Enhanced Temporal Graph Neural Network</dc:title>
  <dc:creator>Kusuma Prateek Rajesh</dc:creator>
  <cp:lastModifiedBy>PRATEEK RAJESH</cp:lastModifiedBy>
  <cp:revision>1</cp:revision>
  <dcterms:created xsi:type="dcterms:W3CDTF">2023-10-04T07:27:11Z</dcterms:created>
  <dcterms:modified xsi:type="dcterms:W3CDTF">2023-10-05T03:09:30Z</dcterms:modified>
</cp:coreProperties>
</file>